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01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0"/>
            <a:ext cx="475488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0"/>
          <p:cNvSpPr/>
          <p:nvPr/>
        </p:nvSpPr>
        <p:spPr>
          <a:xfrm>
            <a:off x="4279391" y="411480"/>
            <a:ext cx="27433" cy="4343401"/>
          </a:xfrm>
          <a:prstGeom prst="rect">
            <a:avLst/>
          </a:prstGeom>
          <a:solidFill>
            <a:srgbClr val="6B7F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475487" y="512572"/>
            <a:ext cx="36576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 b="1" spc="600">
                <a:solidFill>
                  <a:srgbClr val="8A9FE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OPEN GATE PROJECT</a:t>
            </a:r>
          </a:p>
        </p:txBody>
      </p:sp>
      <p:sp>
        <p:nvSpPr>
          <p:cNvPr id="23" name="Text 2"/>
          <p:cNvSpPr txBox="1"/>
          <p:nvPr/>
        </p:nvSpPr>
        <p:spPr>
          <a:xfrm>
            <a:off x="457200" y="1033779"/>
            <a:ext cx="36576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400" b="1">
                <a:solidFill>
                  <a:srgbClr val="2C3E8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Voices of Recovery</a:t>
            </a:r>
          </a:p>
        </p:txBody>
      </p:sp>
      <p:sp>
        <p:nvSpPr>
          <p:cNvPr id="24" name="Text 3"/>
          <p:cNvSpPr txBox="1"/>
          <p:nvPr/>
        </p:nvSpPr>
        <p:spPr>
          <a:xfrm>
            <a:off x="493776" y="2607309"/>
            <a:ext cx="365760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200" i="1">
                <a:solidFill>
                  <a:srgbClr val="6B7FD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A Personal Story</a:t>
            </a:r>
          </a:p>
        </p:txBody>
      </p:sp>
      <p:sp>
        <p:nvSpPr>
          <p:cNvPr id="25" name="Shape 4"/>
          <p:cNvSpPr/>
          <p:nvPr/>
        </p:nvSpPr>
        <p:spPr>
          <a:xfrm>
            <a:off x="475487" y="3218688"/>
            <a:ext cx="1371601" cy="27433"/>
          </a:xfrm>
          <a:prstGeom prst="rect">
            <a:avLst/>
          </a:prstGeom>
          <a:solidFill>
            <a:srgbClr val="6B7F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Text 5"/>
          <p:cNvSpPr txBox="1"/>
          <p:nvPr/>
        </p:nvSpPr>
        <p:spPr>
          <a:xfrm>
            <a:off x="475487" y="3460241"/>
            <a:ext cx="3657601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>
                <a:solidFill>
                  <a:srgbClr val="2C3E8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Jontay Porter</a:t>
            </a:r>
          </a:p>
        </p:txBody>
      </p:sp>
      <p:sp>
        <p:nvSpPr>
          <p:cNvPr id="27" name="Text 6"/>
          <p:cNvSpPr txBox="1"/>
          <p:nvPr/>
        </p:nvSpPr>
        <p:spPr>
          <a:xfrm>
            <a:off x="475487" y="3928871"/>
            <a:ext cx="3657601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">
                <a:solidFill>
                  <a:srgbClr val="8A9FE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Former NBA Player  ·  Founder, Open Gate Project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0"/>
          <p:cNvSpPr txBox="1"/>
          <p:nvPr/>
        </p:nvSpPr>
        <p:spPr>
          <a:xfrm>
            <a:off x="457200" y="338836"/>
            <a:ext cx="82296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900" b="1" spc="600">
                <a:solidFill>
                  <a:srgbClr val="A8C4E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LOOKING AHEAD</a:t>
            </a:r>
          </a:p>
        </p:txBody>
      </p:sp>
      <p:sp>
        <p:nvSpPr>
          <p:cNvPr id="30" name="Text 1"/>
          <p:cNvSpPr txBox="1"/>
          <p:nvPr/>
        </p:nvSpPr>
        <p:spPr>
          <a:xfrm>
            <a:off x="457200" y="604011"/>
            <a:ext cx="822960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What's Next</a:t>
            </a:r>
          </a:p>
        </p:txBody>
      </p:sp>
      <p:sp>
        <p:nvSpPr>
          <p:cNvPr id="31" name="Text 2"/>
          <p:cNvSpPr txBox="1"/>
          <p:nvPr/>
        </p:nvSpPr>
        <p:spPr>
          <a:xfrm>
            <a:off x="457200" y="1358646"/>
            <a:ext cx="822960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300" i="1">
                <a:solidFill>
                  <a:srgbClr val="A8C4E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Removing the barriers that stand between people and recovery</a:t>
            </a:r>
          </a:p>
        </p:txBody>
      </p:sp>
      <p:sp>
        <p:nvSpPr>
          <p:cNvPr id="32" name="Shape 3"/>
          <p:cNvSpPr/>
          <p:nvPr/>
        </p:nvSpPr>
        <p:spPr>
          <a:xfrm>
            <a:off x="320039" y="1828800"/>
            <a:ext cx="2651762" cy="2834640"/>
          </a:xfrm>
          <a:prstGeom prst="rect">
            <a:avLst/>
          </a:prstGeom>
          <a:solidFill>
            <a:srgbClr val="EEF4F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" name="Shape 4"/>
          <p:cNvSpPr/>
          <p:nvPr/>
        </p:nvSpPr>
        <p:spPr>
          <a:xfrm>
            <a:off x="320039" y="1828800"/>
            <a:ext cx="2651762" cy="54864"/>
          </a:xfrm>
          <a:prstGeom prst="rect">
            <a:avLst/>
          </a:prstGeom>
          <a:solidFill>
            <a:srgbClr val="5B8D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xt 5"/>
          <p:cNvSpPr txBox="1"/>
          <p:nvPr/>
        </p:nvSpPr>
        <p:spPr>
          <a:xfrm>
            <a:off x="521208" y="2061209"/>
            <a:ext cx="2249424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>
                <a:solidFill>
                  <a:srgbClr val="1C35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Open Gate Project</a:t>
            </a:r>
          </a:p>
        </p:txBody>
      </p:sp>
      <p:sp>
        <p:nvSpPr>
          <p:cNvPr id="35" name="Text 6"/>
          <p:cNvSpPr txBox="1"/>
          <p:nvPr/>
        </p:nvSpPr>
        <p:spPr>
          <a:xfrm>
            <a:off x="521208" y="2542539"/>
            <a:ext cx="224942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 b="1" spc="100">
                <a:solidFill>
                  <a:srgbClr val="5B8DD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NONPROFIT  ·  ACTIVE NOW</a:t>
            </a:r>
          </a:p>
        </p:txBody>
      </p:sp>
      <p:sp>
        <p:nvSpPr>
          <p:cNvPr id="36" name="Text 7"/>
          <p:cNvSpPr txBox="1"/>
          <p:nvPr/>
        </p:nvSpPr>
        <p:spPr>
          <a:xfrm>
            <a:off x="484631" y="2834639"/>
            <a:ext cx="232257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Char char="•"/>
              <a:defRPr sz="1200">
                <a:solidFill>
                  <a:srgbClr val="2E4A7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Expert-led care &amp; peer support</a:t>
            </a:r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1200">
                <a:solidFill>
                  <a:srgbClr val="2E4A7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Therapy scholarships</a:t>
            </a:r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1200">
                <a:solidFill>
                  <a:srgbClr val="2E4A7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Education &amp; awareness tools</a:t>
            </a:r>
          </a:p>
        </p:txBody>
      </p:sp>
      <p:sp>
        <p:nvSpPr>
          <p:cNvPr id="37" name="Shape 8"/>
          <p:cNvSpPr/>
          <p:nvPr/>
        </p:nvSpPr>
        <p:spPr>
          <a:xfrm>
            <a:off x="3246120" y="1828800"/>
            <a:ext cx="2651761" cy="2834640"/>
          </a:xfrm>
          <a:prstGeom prst="rect">
            <a:avLst/>
          </a:prstGeom>
          <a:solidFill>
            <a:srgbClr val="EEF4F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Shape 9"/>
          <p:cNvSpPr/>
          <p:nvPr/>
        </p:nvSpPr>
        <p:spPr>
          <a:xfrm>
            <a:off x="3246120" y="1828800"/>
            <a:ext cx="2651761" cy="54864"/>
          </a:xfrm>
          <a:prstGeom prst="rect">
            <a:avLst/>
          </a:prstGeom>
          <a:solidFill>
            <a:srgbClr val="5B8D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" name="Text 10"/>
          <p:cNvSpPr txBox="1"/>
          <p:nvPr/>
        </p:nvSpPr>
        <p:spPr>
          <a:xfrm>
            <a:off x="3447288" y="2061209"/>
            <a:ext cx="2249424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>
                <a:solidFill>
                  <a:srgbClr val="1C35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The Canary</a:t>
            </a:r>
          </a:p>
        </p:txBody>
      </p:sp>
      <p:sp>
        <p:nvSpPr>
          <p:cNvPr id="40" name="Text 11"/>
          <p:cNvSpPr txBox="1"/>
          <p:nvPr/>
        </p:nvSpPr>
        <p:spPr>
          <a:xfrm>
            <a:off x="3447288" y="2542539"/>
            <a:ext cx="224942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 b="1" spc="100">
                <a:solidFill>
                  <a:srgbClr val="5B8DD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DOCUMENTARY  ·  IN DEVELOPMENT</a:t>
            </a:r>
          </a:p>
        </p:txBody>
      </p:sp>
      <p:sp>
        <p:nvSpPr>
          <p:cNvPr id="41" name="Text 12"/>
          <p:cNvSpPr txBox="1"/>
          <p:nvPr/>
        </p:nvSpPr>
        <p:spPr>
          <a:xfrm>
            <a:off x="3410711" y="2834639"/>
            <a:ext cx="2322578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Char char="•"/>
              <a:defRPr sz="1200">
                <a:solidFill>
                  <a:srgbClr val="2E4A7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Full-length documentary</a:t>
            </a:r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1200">
                <a:solidFill>
                  <a:srgbClr val="2E4A7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Explores addiction inside sports</a:t>
            </a:r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1200">
                <a:solidFill>
                  <a:srgbClr val="2E4A7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Raising awareness &amp; reducing stigma</a:t>
            </a:r>
          </a:p>
        </p:txBody>
      </p:sp>
      <p:sp>
        <p:nvSpPr>
          <p:cNvPr id="42" name="Shape 13"/>
          <p:cNvSpPr/>
          <p:nvPr/>
        </p:nvSpPr>
        <p:spPr>
          <a:xfrm>
            <a:off x="6172200" y="1828800"/>
            <a:ext cx="2651761" cy="2834640"/>
          </a:xfrm>
          <a:prstGeom prst="rect">
            <a:avLst/>
          </a:prstGeom>
          <a:solidFill>
            <a:srgbClr val="EEF4F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Shape 14"/>
          <p:cNvSpPr/>
          <p:nvPr/>
        </p:nvSpPr>
        <p:spPr>
          <a:xfrm>
            <a:off x="6172200" y="1828800"/>
            <a:ext cx="2651761" cy="54864"/>
          </a:xfrm>
          <a:prstGeom prst="rect">
            <a:avLst/>
          </a:prstGeom>
          <a:solidFill>
            <a:srgbClr val="5B8D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Text 15"/>
          <p:cNvSpPr txBox="1"/>
          <p:nvPr/>
        </p:nvSpPr>
        <p:spPr>
          <a:xfrm>
            <a:off x="6373367" y="2061209"/>
            <a:ext cx="2249425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>
                <a:solidFill>
                  <a:srgbClr val="1C356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Recovery Center</a:t>
            </a:r>
          </a:p>
        </p:txBody>
      </p:sp>
      <p:sp>
        <p:nvSpPr>
          <p:cNvPr id="45" name="Text 16"/>
          <p:cNvSpPr txBox="1"/>
          <p:nvPr/>
        </p:nvSpPr>
        <p:spPr>
          <a:xfrm>
            <a:off x="6373367" y="2542539"/>
            <a:ext cx="224942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 b="1" spc="100">
                <a:solidFill>
                  <a:srgbClr val="5B8DD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LONG-TERM VISION</a:t>
            </a:r>
          </a:p>
        </p:txBody>
      </p:sp>
      <p:sp>
        <p:nvSpPr>
          <p:cNvPr id="46" name="Text 17"/>
          <p:cNvSpPr txBox="1"/>
          <p:nvPr/>
        </p:nvSpPr>
        <p:spPr>
          <a:xfrm>
            <a:off x="6336791" y="2834639"/>
            <a:ext cx="232257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Char char="•"/>
              <a:defRPr sz="1200">
                <a:solidFill>
                  <a:srgbClr val="2E4A7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Dedicated in-patient facility</a:t>
            </a:r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1200">
                <a:solidFill>
                  <a:srgbClr val="2E4A7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Professional treatment + peer community</a:t>
            </a:r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1200">
                <a:solidFill>
                  <a:srgbClr val="2E4A7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Built around lived experience</a:t>
            </a:r>
          </a:p>
        </p:txBody>
      </p:sp>
      <p:sp>
        <p:nvSpPr>
          <p:cNvPr id="47" name="Text 18"/>
          <p:cNvSpPr txBox="1"/>
          <p:nvPr/>
        </p:nvSpPr>
        <p:spPr>
          <a:xfrm>
            <a:off x="457200" y="4831333"/>
            <a:ext cx="822960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000">
                <a:solidFill>
                  <a:srgbClr val="A8C4E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opengateproject.org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8187DD0867EC4DADF51B95604AD4C9" ma:contentTypeVersion="19" ma:contentTypeDescription="Create a new document." ma:contentTypeScope="" ma:versionID="711174475d2800c0d403a202c330b10d">
  <xsd:schema xmlns:xsd="http://www.w3.org/2001/XMLSchema" xmlns:xs="http://www.w3.org/2001/XMLSchema" xmlns:p="http://schemas.microsoft.com/office/2006/metadata/properties" xmlns:ns2="dcd4e1ee-511d-4646-a74d-55f1211780de" xmlns:ns3="d2055eae-5cf9-4162-a0b6-76806b349d16" targetNamespace="http://schemas.microsoft.com/office/2006/metadata/properties" ma:root="true" ma:fieldsID="2d1f3b7fa6bb53b8e3d43c871389a176" ns2:_="" ns3:_="">
    <xsd:import namespace="dcd4e1ee-511d-4646-a74d-55f1211780de"/>
    <xsd:import namespace="d2055eae-5cf9-4162-a0b6-76806b349d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4e1ee-511d-4646-a74d-55f121178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1a405fa-90fe-4084-a60b-358b98881d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55eae-5cf9-4162-a0b6-76806b349d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fec855-63b5-45cc-b461-2eedc62cf969}" ma:internalName="TaxCatchAll" ma:showField="CatchAllData" ma:web="d2055eae-5cf9-4162-a0b6-76806b349d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d4e1ee-511d-4646-a74d-55f1211780de">
      <Terms xmlns="http://schemas.microsoft.com/office/infopath/2007/PartnerControls"/>
    </lcf76f155ced4ddcb4097134ff3c332f>
    <TaxCatchAll xmlns="d2055eae-5cf9-4162-a0b6-76806b349d16" xsi:nil="true"/>
  </documentManagement>
</p:properties>
</file>

<file path=customXml/itemProps1.xml><?xml version="1.0" encoding="utf-8"?>
<ds:datastoreItem xmlns:ds="http://schemas.openxmlformats.org/officeDocument/2006/customXml" ds:itemID="{02733FD9-4188-4C28-8F33-68AAC2659CD7}"/>
</file>

<file path=customXml/itemProps2.xml><?xml version="1.0" encoding="utf-8"?>
<ds:datastoreItem xmlns:ds="http://schemas.openxmlformats.org/officeDocument/2006/customXml" ds:itemID="{77F33617-B992-40AB-9624-C691F378E27B}"/>
</file>

<file path=customXml/itemProps3.xml><?xml version="1.0" encoding="utf-8"?>
<ds:datastoreItem xmlns:ds="http://schemas.openxmlformats.org/officeDocument/2006/customXml" ds:itemID="{09FD0CB5-4852-4EC9-AD9A-A7CA37E9261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On-screen Show (16:9)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Jessica Brooks</dc:creator>
  <cp:lastModifiedBy>Jessica Brooks</cp:lastModifiedBy>
  <cp:revision>1</cp:revision>
  <dcterms:modified xsi:type="dcterms:W3CDTF">2026-04-24T21:14:00Z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0x010100A18187DD0867EC4DADF51B95604AD4C9</vt:lpwstr>
  </property>
</Properties>
</file>