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4"/>
  </p:sldMasterIdLst>
  <p:sldIdLst>
    <p:sldId id="264" r:id="rId5"/>
    <p:sldId id="256" r:id="rId6"/>
    <p:sldId id="257" r:id="rId7"/>
    <p:sldId id="258" r:id="rId8"/>
    <p:sldId id="262" r:id="rId9"/>
    <p:sldId id="259" r:id="rId10"/>
    <p:sldId id="261" r:id="rId11"/>
    <p:sldId id="260" r:id="rId12"/>
    <p:sldId id="26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96589-89DC-4809-910C-B5EC19D4B904}" v="1" dt="2026-04-24T22:58:42.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70"/>
    <p:restoredTop sz="94720"/>
  </p:normalViewPr>
  <p:slideViewPr>
    <p:cSldViewPr snapToGrid="0">
      <p:cViewPr varScale="1">
        <p:scale>
          <a:sx n="67" d="100"/>
          <a:sy n="67" d="100"/>
        </p:scale>
        <p:origin x="6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rooks" userId="d776f1ee-2758-4b3a-a5ab-01a213e78cf8" providerId="ADAL" clId="{2294FB53-5462-4EFB-A387-0D607088AED4}"/>
    <pc:docChg chg="addSld modSld">
      <pc:chgData name="Jessica Brooks" userId="d776f1ee-2758-4b3a-a5ab-01a213e78cf8" providerId="ADAL" clId="{2294FB53-5462-4EFB-A387-0D607088AED4}" dt="2026-04-24T22:58:42.020" v="0"/>
      <pc:docMkLst>
        <pc:docMk/>
      </pc:docMkLst>
      <pc:sldChg chg="add">
        <pc:chgData name="Jessica Brooks" userId="d776f1ee-2758-4b3a-a5ab-01a213e78cf8" providerId="ADAL" clId="{2294FB53-5462-4EFB-A387-0D607088AED4}" dt="2026-04-24T22:58:42.020" v="0"/>
        <pc:sldMkLst>
          <pc:docMk/>
          <pc:sldMk cId="3371943244" sldId="26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62DC0-C2F7-441D-A053-B1428047A1C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5FDB401-92DA-4C93-9E68-165167B1EB36}">
      <dgm:prSet/>
      <dgm:spPr/>
      <dgm:t>
        <a:bodyPr/>
        <a:lstStyle/>
        <a:p>
          <a:pPr>
            <a:lnSpc>
              <a:spcPct val="100000"/>
            </a:lnSpc>
          </a:pPr>
          <a:r>
            <a:rPr lang="en-US" b="1" dirty="0"/>
            <a:t>Prediction Markets: </a:t>
          </a:r>
          <a:r>
            <a:rPr lang="en-US" b="0" dirty="0"/>
            <a:t>Product is</a:t>
          </a:r>
          <a:r>
            <a:rPr lang="en-US" dirty="0"/>
            <a:t> a form of financial trading regulated under the Commodities Exchange Act.  Therefore, there is no state or tribal regulation of the activity.</a:t>
          </a:r>
        </a:p>
      </dgm:t>
    </dgm:pt>
    <dgm:pt modelId="{480AE8CD-A5F6-4248-845D-3EF9F9E6136C}" type="parTrans" cxnId="{3E07F324-E3C1-41E6-980E-D02817A2C9B7}">
      <dgm:prSet/>
      <dgm:spPr/>
      <dgm:t>
        <a:bodyPr/>
        <a:lstStyle/>
        <a:p>
          <a:endParaRPr lang="en-US"/>
        </a:p>
      </dgm:t>
    </dgm:pt>
    <dgm:pt modelId="{77F57E5A-2367-4D1E-8EE8-F3D05B93D028}" type="sibTrans" cxnId="{3E07F324-E3C1-41E6-980E-D02817A2C9B7}">
      <dgm:prSet/>
      <dgm:spPr/>
      <dgm:t>
        <a:bodyPr/>
        <a:lstStyle/>
        <a:p>
          <a:endParaRPr lang="en-US"/>
        </a:p>
      </dgm:t>
    </dgm:pt>
    <dgm:pt modelId="{1755D375-8C61-4D60-9957-3DBCBCBC1DA3}">
      <dgm:prSet custT="1"/>
      <dgm:spPr/>
      <dgm:t>
        <a:bodyPr/>
        <a:lstStyle/>
        <a:p>
          <a:pPr>
            <a:lnSpc>
              <a:spcPct val="100000"/>
            </a:lnSpc>
          </a:pPr>
          <a:r>
            <a:rPr lang="en-US" sz="1800" b="1" dirty="0"/>
            <a:t>Federal Government</a:t>
          </a:r>
          <a:r>
            <a:rPr lang="en-US" sz="1800" dirty="0"/>
            <a:t>:  (a) 2024 - opposed to prediction markets; (b) 2025 - monitoring cases; and (c)  2026 - aggressively defending and advocating for exclusive jurisdiction of the Federal Government to regulate the activity.</a:t>
          </a:r>
        </a:p>
      </dgm:t>
    </dgm:pt>
    <dgm:pt modelId="{964F361B-8196-4877-8003-8C2DC89A4817}" type="parTrans" cxnId="{E3EB82FE-5046-45CA-939A-B98C388AD246}">
      <dgm:prSet/>
      <dgm:spPr/>
      <dgm:t>
        <a:bodyPr/>
        <a:lstStyle/>
        <a:p>
          <a:endParaRPr lang="en-US"/>
        </a:p>
      </dgm:t>
    </dgm:pt>
    <dgm:pt modelId="{25DF4BF0-B419-4FD7-86F5-C0532AF2C6A8}" type="sibTrans" cxnId="{E3EB82FE-5046-45CA-939A-B98C388AD246}">
      <dgm:prSet/>
      <dgm:spPr/>
      <dgm:t>
        <a:bodyPr/>
        <a:lstStyle/>
        <a:p>
          <a:endParaRPr lang="en-US"/>
        </a:p>
      </dgm:t>
    </dgm:pt>
    <dgm:pt modelId="{3B32A98B-24EC-45A8-B482-EDED24BEA0C0}">
      <dgm:prSet/>
      <dgm:spPr/>
      <dgm:t>
        <a:bodyPr/>
        <a:lstStyle/>
        <a:p>
          <a:pPr>
            <a:lnSpc>
              <a:spcPct val="100000"/>
            </a:lnSpc>
          </a:pPr>
          <a:r>
            <a:rPr lang="en-US" b="1" dirty="0"/>
            <a:t>State and Tribal Governments:  </a:t>
          </a:r>
          <a:r>
            <a:rPr lang="en-US" dirty="0"/>
            <a:t>Prediction markets, sports in particular, are a form of gambling and therefore subject to state and tribal regulation.</a:t>
          </a:r>
        </a:p>
      </dgm:t>
    </dgm:pt>
    <dgm:pt modelId="{4230A3A2-33E4-45A7-8BA5-E3AEE85C7679}" type="parTrans" cxnId="{4AF79252-3745-4F26-AC89-F8C90695D3E6}">
      <dgm:prSet/>
      <dgm:spPr/>
      <dgm:t>
        <a:bodyPr/>
        <a:lstStyle/>
        <a:p>
          <a:endParaRPr lang="en-US"/>
        </a:p>
      </dgm:t>
    </dgm:pt>
    <dgm:pt modelId="{54C64076-708D-46BE-8027-CC2224C2255B}" type="sibTrans" cxnId="{4AF79252-3745-4F26-AC89-F8C90695D3E6}">
      <dgm:prSet/>
      <dgm:spPr/>
      <dgm:t>
        <a:bodyPr/>
        <a:lstStyle/>
        <a:p>
          <a:endParaRPr lang="en-US"/>
        </a:p>
      </dgm:t>
    </dgm:pt>
    <dgm:pt modelId="{E07B3303-0DD6-4D5A-89A8-C0A9A2034D0F}" type="pres">
      <dgm:prSet presAssocID="{5DC62DC0-C2F7-441D-A053-B1428047A1C1}" presName="root" presStyleCnt="0">
        <dgm:presLayoutVars>
          <dgm:dir/>
          <dgm:resizeHandles val="exact"/>
        </dgm:presLayoutVars>
      </dgm:prSet>
      <dgm:spPr/>
    </dgm:pt>
    <dgm:pt modelId="{C16BF64E-4445-41A9-B28E-1EB4232213F7}" type="pres">
      <dgm:prSet presAssocID="{65FDB401-92DA-4C93-9E68-165167B1EB36}" presName="compNode" presStyleCnt="0"/>
      <dgm:spPr/>
    </dgm:pt>
    <dgm:pt modelId="{91097CD2-E641-42F8-9005-7482DF998C05}" type="pres">
      <dgm:prSet presAssocID="{65FDB401-92DA-4C93-9E68-165167B1EB36}" presName="bgRect" presStyleLbl="bgShp" presStyleIdx="0" presStyleCnt="3"/>
      <dgm:spPr/>
    </dgm:pt>
    <dgm:pt modelId="{E39105D0-F02B-4FDF-98C4-808A84CCC34E}" type="pres">
      <dgm:prSet presAssocID="{65FDB401-92DA-4C93-9E68-165167B1EB36}"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ar Graph with Upward Trend"/>
        </a:ext>
      </dgm:extLst>
    </dgm:pt>
    <dgm:pt modelId="{86272F74-3337-443F-8F2E-34D7D76362E1}" type="pres">
      <dgm:prSet presAssocID="{65FDB401-92DA-4C93-9E68-165167B1EB36}" presName="spaceRect" presStyleCnt="0"/>
      <dgm:spPr/>
    </dgm:pt>
    <dgm:pt modelId="{2E2379AF-E01E-4C27-A118-B026EBA575C4}" type="pres">
      <dgm:prSet presAssocID="{65FDB401-92DA-4C93-9E68-165167B1EB36}" presName="parTx" presStyleLbl="revTx" presStyleIdx="0" presStyleCnt="3">
        <dgm:presLayoutVars>
          <dgm:chMax val="0"/>
          <dgm:chPref val="0"/>
        </dgm:presLayoutVars>
      </dgm:prSet>
      <dgm:spPr/>
    </dgm:pt>
    <dgm:pt modelId="{8F2F8B5F-7927-4834-9967-D4DA3EE1F4D9}" type="pres">
      <dgm:prSet presAssocID="{77F57E5A-2367-4D1E-8EE8-F3D05B93D028}" presName="sibTrans" presStyleCnt="0"/>
      <dgm:spPr/>
    </dgm:pt>
    <dgm:pt modelId="{3ED81F63-5C16-4AC8-8F10-DAF09DA37C6C}" type="pres">
      <dgm:prSet presAssocID="{1755D375-8C61-4D60-9957-3DBCBCBC1DA3}" presName="compNode" presStyleCnt="0"/>
      <dgm:spPr/>
    </dgm:pt>
    <dgm:pt modelId="{CE606F38-3705-4426-8339-94D3D54D67C4}" type="pres">
      <dgm:prSet presAssocID="{1755D375-8C61-4D60-9957-3DBCBCBC1DA3}" presName="bgRect" presStyleLbl="bgShp" presStyleIdx="1" presStyleCnt="3"/>
      <dgm:spPr/>
    </dgm:pt>
    <dgm:pt modelId="{03238419-9192-4FB7-B319-C8C97ED35F04}" type="pres">
      <dgm:prSet presAssocID="{1755D375-8C61-4D60-9957-3DBCBCBC1DA3}"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79039A2F-C5CD-4BFB-9758-FE6C1BB067DD}" type="pres">
      <dgm:prSet presAssocID="{1755D375-8C61-4D60-9957-3DBCBCBC1DA3}" presName="spaceRect" presStyleCnt="0"/>
      <dgm:spPr/>
    </dgm:pt>
    <dgm:pt modelId="{76022F19-79FD-4071-AEB6-8BF212DBA45A}" type="pres">
      <dgm:prSet presAssocID="{1755D375-8C61-4D60-9957-3DBCBCBC1DA3}" presName="parTx" presStyleLbl="revTx" presStyleIdx="1" presStyleCnt="3">
        <dgm:presLayoutVars>
          <dgm:chMax val="0"/>
          <dgm:chPref val="0"/>
        </dgm:presLayoutVars>
      </dgm:prSet>
      <dgm:spPr/>
    </dgm:pt>
    <dgm:pt modelId="{AF9E2D8D-6B67-4B81-AA6A-338DDC3566AA}" type="pres">
      <dgm:prSet presAssocID="{25DF4BF0-B419-4FD7-86F5-C0532AF2C6A8}" presName="sibTrans" presStyleCnt="0"/>
      <dgm:spPr/>
    </dgm:pt>
    <dgm:pt modelId="{EE243483-B2BE-408C-8B3C-24F5943E1C2D}" type="pres">
      <dgm:prSet presAssocID="{3B32A98B-24EC-45A8-B482-EDED24BEA0C0}" presName="compNode" presStyleCnt="0"/>
      <dgm:spPr/>
    </dgm:pt>
    <dgm:pt modelId="{6C4D2F30-503F-40D5-9EF6-AAF472112DC9}" type="pres">
      <dgm:prSet presAssocID="{3B32A98B-24EC-45A8-B482-EDED24BEA0C0}" presName="bgRect" presStyleLbl="bgShp" presStyleIdx="2" presStyleCnt="3"/>
      <dgm:spPr/>
    </dgm:pt>
    <dgm:pt modelId="{C65DC8DF-90D1-4456-9D82-C480DED97C8D}" type="pres">
      <dgm:prSet presAssocID="{3B32A98B-24EC-45A8-B482-EDED24BEA0C0}"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laying Cards"/>
        </a:ext>
      </dgm:extLst>
    </dgm:pt>
    <dgm:pt modelId="{ED690F14-5E37-4695-BB69-CC8AC1F21109}" type="pres">
      <dgm:prSet presAssocID="{3B32A98B-24EC-45A8-B482-EDED24BEA0C0}" presName="spaceRect" presStyleCnt="0"/>
      <dgm:spPr/>
    </dgm:pt>
    <dgm:pt modelId="{8B92DA27-C792-4800-B69E-E9B678239BE0}" type="pres">
      <dgm:prSet presAssocID="{3B32A98B-24EC-45A8-B482-EDED24BEA0C0}" presName="parTx" presStyleLbl="revTx" presStyleIdx="2" presStyleCnt="3">
        <dgm:presLayoutVars>
          <dgm:chMax val="0"/>
          <dgm:chPref val="0"/>
        </dgm:presLayoutVars>
      </dgm:prSet>
      <dgm:spPr/>
    </dgm:pt>
  </dgm:ptLst>
  <dgm:cxnLst>
    <dgm:cxn modelId="{88BC8C10-D1C7-7F4C-8D6A-9BB6F26DCD43}" type="presOf" srcId="{3B32A98B-24EC-45A8-B482-EDED24BEA0C0}" destId="{8B92DA27-C792-4800-B69E-E9B678239BE0}" srcOrd="0" destOrd="0" presId="urn:microsoft.com/office/officeart/2018/2/layout/IconVerticalSolidList"/>
    <dgm:cxn modelId="{3E07F324-E3C1-41E6-980E-D02817A2C9B7}" srcId="{5DC62DC0-C2F7-441D-A053-B1428047A1C1}" destId="{65FDB401-92DA-4C93-9E68-165167B1EB36}" srcOrd="0" destOrd="0" parTransId="{480AE8CD-A5F6-4248-845D-3EF9F9E6136C}" sibTransId="{77F57E5A-2367-4D1E-8EE8-F3D05B93D028}"/>
    <dgm:cxn modelId="{4AF79252-3745-4F26-AC89-F8C90695D3E6}" srcId="{5DC62DC0-C2F7-441D-A053-B1428047A1C1}" destId="{3B32A98B-24EC-45A8-B482-EDED24BEA0C0}" srcOrd="2" destOrd="0" parTransId="{4230A3A2-33E4-45A7-8BA5-E3AEE85C7679}" sibTransId="{54C64076-708D-46BE-8027-CC2224C2255B}"/>
    <dgm:cxn modelId="{660D679A-18DE-FF41-A548-AA8A7D4B831C}" type="presOf" srcId="{5DC62DC0-C2F7-441D-A053-B1428047A1C1}" destId="{E07B3303-0DD6-4D5A-89A8-C0A9A2034D0F}" srcOrd="0" destOrd="0" presId="urn:microsoft.com/office/officeart/2018/2/layout/IconVerticalSolidList"/>
    <dgm:cxn modelId="{32045FAC-9F3B-024A-9367-0C32468B11D2}" type="presOf" srcId="{1755D375-8C61-4D60-9957-3DBCBCBC1DA3}" destId="{76022F19-79FD-4071-AEB6-8BF212DBA45A}" srcOrd="0" destOrd="0" presId="urn:microsoft.com/office/officeart/2018/2/layout/IconVerticalSolidList"/>
    <dgm:cxn modelId="{B2B285DF-BDEC-AF4B-88F7-8F4B1FA18F58}" type="presOf" srcId="{65FDB401-92DA-4C93-9E68-165167B1EB36}" destId="{2E2379AF-E01E-4C27-A118-B026EBA575C4}" srcOrd="0" destOrd="0" presId="urn:microsoft.com/office/officeart/2018/2/layout/IconVerticalSolidList"/>
    <dgm:cxn modelId="{E3EB82FE-5046-45CA-939A-B98C388AD246}" srcId="{5DC62DC0-C2F7-441D-A053-B1428047A1C1}" destId="{1755D375-8C61-4D60-9957-3DBCBCBC1DA3}" srcOrd="1" destOrd="0" parTransId="{964F361B-8196-4877-8003-8C2DC89A4817}" sibTransId="{25DF4BF0-B419-4FD7-86F5-C0532AF2C6A8}"/>
    <dgm:cxn modelId="{B187B25E-46F9-FB46-9594-2CA3AC3D7113}" type="presParOf" srcId="{E07B3303-0DD6-4D5A-89A8-C0A9A2034D0F}" destId="{C16BF64E-4445-41A9-B28E-1EB4232213F7}" srcOrd="0" destOrd="0" presId="urn:microsoft.com/office/officeart/2018/2/layout/IconVerticalSolidList"/>
    <dgm:cxn modelId="{D0A7F998-4A4A-FB4D-914E-E0845B8DC66F}" type="presParOf" srcId="{C16BF64E-4445-41A9-B28E-1EB4232213F7}" destId="{91097CD2-E641-42F8-9005-7482DF998C05}" srcOrd="0" destOrd="0" presId="urn:microsoft.com/office/officeart/2018/2/layout/IconVerticalSolidList"/>
    <dgm:cxn modelId="{52A65CCA-FBFB-D14F-9FE0-8FE5679537EE}" type="presParOf" srcId="{C16BF64E-4445-41A9-B28E-1EB4232213F7}" destId="{E39105D0-F02B-4FDF-98C4-808A84CCC34E}" srcOrd="1" destOrd="0" presId="urn:microsoft.com/office/officeart/2018/2/layout/IconVerticalSolidList"/>
    <dgm:cxn modelId="{08A6E0FB-FBE2-E148-8A9A-648CF28C2F97}" type="presParOf" srcId="{C16BF64E-4445-41A9-B28E-1EB4232213F7}" destId="{86272F74-3337-443F-8F2E-34D7D76362E1}" srcOrd="2" destOrd="0" presId="urn:microsoft.com/office/officeart/2018/2/layout/IconVerticalSolidList"/>
    <dgm:cxn modelId="{112840DE-B7C9-BE4B-A37F-57DA58C5CEF2}" type="presParOf" srcId="{C16BF64E-4445-41A9-B28E-1EB4232213F7}" destId="{2E2379AF-E01E-4C27-A118-B026EBA575C4}" srcOrd="3" destOrd="0" presId="urn:microsoft.com/office/officeart/2018/2/layout/IconVerticalSolidList"/>
    <dgm:cxn modelId="{DC95AF43-FA36-A741-84CB-60E0C6BD8756}" type="presParOf" srcId="{E07B3303-0DD6-4D5A-89A8-C0A9A2034D0F}" destId="{8F2F8B5F-7927-4834-9967-D4DA3EE1F4D9}" srcOrd="1" destOrd="0" presId="urn:microsoft.com/office/officeart/2018/2/layout/IconVerticalSolidList"/>
    <dgm:cxn modelId="{E035302B-0A1E-DE48-BC2E-E3DA2A24E237}" type="presParOf" srcId="{E07B3303-0DD6-4D5A-89A8-C0A9A2034D0F}" destId="{3ED81F63-5C16-4AC8-8F10-DAF09DA37C6C}" srcOrd="2" destOrd="0" presId="urn:microsoft.com/office/officeart/2018/2/layout/IconVerticalSolidList"/>
    <dgm:cxn modelId="{AC25E067-2C67-5143-95E5-199026D6843E}" type="presParOf" srcId="{3ED81F63-5C16-4AC8-8F10-DAF09DA37C6C}" destId="{CE606F38-3705-4426-8339-94D3D54D67C4}" srcOrd="0" destOrd="0" presId="urn:microsoft.com/office/officeart/2018/2/layout/IconVerticalSolidList"/>
    <dgm:cxn modelId="{BA35A63A-E216-A74C-8ECB-2DC9868E5FF1}" type="presParOf" srcId="{3ED81F63-5C16-4AC8-8F10-DAF09DA37C6C}" destId="{03238419-9192-4FB7-B319-C8C97ED35F04}" srcOrd="1" destOrd="0" presId="urn:microsoft.com/office/officeart/2018/2/layout/IconVerticalSolidList"/>
    <dgm:cxn modelId="{859EA10B-A7CC-8D47-86A8-BA8AA41BD50E}" type="presParOf" srcId="{3ED81F63-5C16-4AC8-8F10-DAF09DA37C6C}" destId="{79039A2F-C5CD-4BFB-9758-FE6C1BB067DD}" srcOrd="2" destOrd="0" presId="urn:microsoft.com/office/officeart/2018/2/layout/IconVerticalSolidList"/>
    <dgm:cxn modelId="{F383B02C-56A7-4D41-9CB5-260F9EC884BE}" type="presParOf" srcId="{3ED81F63-5C16-4AC8-8F10-DAF09DA37C6C}" destId="{76022F19-79FD-4071-AEB6-8BF212DBA45A}" srcOrd="3" destOrd="0" presId="urn:microsoft.com/office/officeart/2018/2/layout/IconVerticalSolidList"/>
    <dgm:cxn modelId="{86F75134-FC2D-764F-BBAC-8D4E5EA59821}" type="presParOf" srcId="{E07B3303-0DD6-4D5A-89A8-C0A9A2034D0F}" destId="{AF9E2D8D-6B67-4B81-AA6A-338DDC3566AA}" srcOrd="3" destOrd="0" presId="urn:microsoft.com/office/officeart/2018/2/layout/IconVerticalSolidList"/>
    <dgm:cxn modelId="{7EF8DE53-E8C1-0E48-AD10-094312F05E3C}" type="presParOf" srcId="{E07B3303-0DD6-4D5A-89A8-C0A9A2034D0F}" destId="{EE243483-B2BE-408C-8B3C-24F5943E1C2D}" srcOrd="4" destOrd="0" presId="urn:microsoft.com/office/officeart/2018/2/layout/IconVerticalSolidList"/>
    <dgm:cxn modelId="{B2428B40-0381-FF40-BC3B-D8AF9EA7FE5B}" type="presParOf" srcId="{EE243483-B2BE-408C-8B3C-24F5943E1C2D}" destId="{6C4D2F30-503F-40D5-9EF6-AAF472112DC9}" srcOrd="0" destOrd="0" presId="urn:microsoft.com/office/officeart/2018/2/layout/IconVerticalSolidList"/>
    <dgm:cxn modelId="{A2040FB9-1803-A540-891D-EB770BA629A2}" type="presParOf" srcId="{EE243483-B2BE-408C-8B3C-24F5943E1C2D}" destId="{C65DC8DF-90D1-4456-9D82-C480DED97C8D}" srcOrd="1" destOrd="0" presId="urn:microsoft.com/office/officeart/2018/2/layout/IconVerticalSolidList"/>
    <dgm:cxn modelId="{D3501A1A-9F6F-1743-AC84-8CF5843E823F}" type="presParOf" srcId="{EE243483-B2BE-408C-8B3C-24F5943E1C2D}" destId="{ED690F14-5E37-4695-BB69-CC8AC1F21109}" srcOrd="2" destOrd="0" presId="urn:microsoft.com/office/officeart/2018/2/layout/IconVerticalSolidList"/>
    <dgm:cxn modelId="{C9BD9166-74CF-BE4B-98BF-6A82419463C7}" type="presParOf" srcId="{EE243483-B2BE-408C-8B3C-24F5943E1C2D}" destId="{8B92DA27-C792-4800-B69E-E9B678239BE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97CD2-E641-42F8-9005-7482DF998C05}">
      <dsp:nvSpPr>
        <dsp:cNvPr id="0" name=""/>
        <dsp:cNvSpPr/>
      </dsp:nvSpPr>
      <dsp:spPr>
        <a:xfrm>
          <a:off x="0" y="5248"/>
          <a:ext cx="6620255" cy="13119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9105D0-F02B-4FDF-98C4-808A84CCC34E}">
      <dsp:nvSpPr>
        <dsp:cNvPr id="0" name=""/>
        <dsp:cNvSpPr/>
      </dsp:nvSpPr>
      <dsp:spPr>
        <a:xfrm>
          <a:off x="396860" y="300433"/>
          <a:ext cx="722269" cy="7215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2379AF-E01E-4C27-A118-B026EBA575C4}">
      <dsp:nvSpPr>
        <dsp:cNvPr id="0" name=""/>
        <dsp:cNvSpPr/>
      </dsp:nvSpPr>
      <dsp:spPr>
        <a:xfrm>
          <a:off x="1515989" y="5248"/>
          <a:ext cx="4827715" cy="155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80" tIns="164880" rIns="164880" bIns="164880" numCol="1" spcCol="1270" anchor="ctr" anchorCtr="0">
          <a:noAutofit/>
        </a:bodyPr>
        <a:lstStyle/>
        <a:p>
          <a:pPr marL="0" lvl="0" indent="0" algn="l" defTabSz="800100">
            <a:lnSpc>
              <a:spcPct val="100000"/>
            </a:lnSpc>
            <a:spcBef>
              <a:spcPct val="0"/>
            </a:spcBef>
            <a:spcAft>
              <a:spcPct val="35000"/>
            </a:spcAft>
            <a:buNone/>
          </a:pPr>
          <a:r>
            <a:rPr lang="en-US" sz="1800" b="1" kern="1200" dirty="0"/>
            <a:t>Prediction Markets: </a:t>
          </a:r>
          <a:r>
            <a:rPr lang="en-US" sz="1800" b="0" kern="1200" dirty="0"/>
            <a:t>Product is</a:t>
          </a:r>
          <a:r>
            <a:rPr lang="en-US" sz="1800" kern="1200" dirty="0"/>
            <a:t> a form of financial trading regulated under the Commodities Exchange Act.  Therefore, there is no state or tribal regulation of the activity.</a:t>
          </a:r>
        </a:p>
      </dsp:txBody>
      <dsp:txXfrm>
        <a:off x="1515989" y="5248"/>
        <a:ext cx="4827715" cy="1557922"/>
      </dsp:txXfrm>
    </dsp:sp>
    <dsp:sp modelId="{CE606F38-3705-4426-8339-94D3D54D67C4}">
      <dsp:nvSpPr>
        <dsp:cNvPr id="0" name=""/>
        <dsp:cNvSpPr/>
      </dsp:nvSpPr>
      <dsp:spPr>
        <a:xfrm>
          <a:off x="0" y="1909374"/>
          <a:ext cx="6620255" cy="13119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238419-9192-4FB7-B319-C8C97ED35F04}">
      <dsp:nvSpPr>
        <dsp:cNvPr id="0" name=""/>
        <dsp:cNvSpPr/>
      </dsp:nvSpPr>
      <dsp:spPr>
        <a:xfrm>
          <a:off x="396860" y="2204560"/>
          <a:ext cx="722269" cy="7215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022F19-79FD-4071-AEB6-8BF212DBA45A}">
      <dsp:nvSpPr>
        <dsp:cNvPr id="0" name=""/>
        <dsp:cNvSpPr/>
      </dsp:nvSpPr>
      <dsp:spPr>
        <a:xfrm>
          <a:off x="1515989" y="1909374"/>
          <a:ext cx="4827715" cy="155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80" tIns="164880" rIns="164880" bIns="164880" numCol="1" spcCol="1270" anchor="ctr" anchorCtr="0">
          <a:noAutofit/>
        </a:bodyPr>
        <a:lstStyle/>
        <a:p>
          <a:pPr marL="0" lvl="0" indent="0" algn="l" defTabSz="800100">
            <a:lnSpc>
              <a:spcPct val="100000"/>
            </a:lnSpc>
            <a:spcBef>
              <a:spcPct val="0"/>
            </a:spcBef>
            <a:spcAft>
              <a:spcPct val="35000"/>
            </a:spcAft>
            <a:buNone/>
          </a:pPr>
          <a:r>
            <a:rPr lang="en-US" sz="1800" b="1" kern="1200" dirty="0"/>
            <a:t>Federal Government</a:t>
          </a:r>
          <a:r>
            <a:rPr lang="en-US" sz="1800" kern="1200" dirty="0"/>
            <a:t>:  (a) 2024 - opposed to prediction markets; (b) 2025 - monitoring cases; and (c)  2026 - aggressively defending and advocating for exclusive jurisdiction of the Federal Government to regulate the activity.</a:t>
          </a:r>
        </a:p>
      </dsp:txBody>
      <dsp:txXfrm>
        <a:off x="1515989" y="1909374"/>
        <a:ext cx="4827715" cy="1557922"/>
      </dsp:txXfrm>
    </dsp:sp>
    <dsp:sp modelId="{6C4D2F30-503F-40D5-9EF6-AAF472112DC9}">
      <dsp:nvSpPr>
        <dsp:cNvPr id="0" name=""/>
        <dsp:cNvSpPr/>
      </dsp:nvSpPr>
      <dsp:spPr>
        <a:xfrm>
          <a:off x="0" y="3813501"/>
          <a:ext cx="6620255" cy="13119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DC8DF-90D1-4456-9D82-C480DED97C8D}">
      <dsp:nvSpPr>
        <dsp:cNvPr id="0" name=""/>
        <dsp:cNvSpPr/>
      </dsp:nvSpPr>
      <dsp:spPr>
        <a:xfrm>
          <a:off x="396860" y="4108687"/>
          <a:ext cx="722269" cy="7215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92DA27-C792-4800-B69E-E9B678239BE0}">
      <dsp:nvSpPr>
        <dsp:cNvPr id="0" name=""/>
        <dsp:cNvSpPr/>
      </dsp:nvSpPr>
      <dsp:spPr>
        <a:xfrm>
          <a:off x="1515989" y="3813501"/>
          <a:ext cx="4827715" cy="1557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80" tIns="164880" rIns="164880" bIns="164880" numCol="1" spcCol="1270" anchor="ctr" anchorCtr="0">
          <a:noAutofit/>
        </a:bodyPr>
        <a:lstStyle/>
        <a:p>
          <a:pPr marL="0" lvl="0" indent="0" algn="l" defTabSz="800100">
            <a:lnSpc>
              <a:spcPct val="100000"/>
            </a:lnSpc>
            <a:spcBef>
              <a:spcPct val="0"/>
            </a:spcBef>
            <a:spcAft>
              <a:spcPct val="35000"/>
            </a:spcAft>
            <a:buNone/>
          </a:pPr>
          <a:r>
            <a:rPr lang="en-US" sz="1800" b="1" kern="1200" dirty="0"/>
            <a:t>State and Tribal Governments:  </a:t>
          </a:r>
          <a:r>
            <a:rPr lang="en-US" sz="1800" kern="1200" dirty="0"/>
            <a:t>Prediction markets, sports in particular, are a form of gambling and therefore subject to state and tribal regulation.</a:t>
          </a:r>
        </a:p>
      </dsp:txBody>
      <dsp:txXfrm>
        <a:off x="1515989" y="3813501"/>
        <a:ext cx="4827715" cy="15579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010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04572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74063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58686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2842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0C50CD-E178-4744-9B35-B2F624D6C5E9}" type="datetimeFigureOut">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7618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0C50CD-E178-4744-9B35-B2F624D6C5E9}" type="datetimeFigureOut">
              <a:rPr lang="en-US" smtClean="0"/>
              <a:pPr/>
              <a:t>4/24/2026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3407849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0C50CD-E178-4744-9B35-B2F624D6C5E9}" type="datetimeFigureOut">
              <a:rPr lang="en-US" smtClean="0"/>
              <a:t>4/24/2026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9051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C50CD-E178-4744-9B35-B2F624D6C5E9}" type="datetimeFigureOut">
              <a:rPr lang="en-US" smtClean="0"/>
              <a:t>4/24/2026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3749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73399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2535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0C50CD-E178-4744-9B35-B2F624D6C5E9}" type="datetimeFigureOut">
              <a:rPr lang="en-US" smtClean="0"/>
              <a:pPr/>
              <a:t>4/24/2026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CC95F-0247-41B6-91CF-DC97C76A7088}" type="slidenum">
              <a:rPr lang="en-US" smtClean="0"/>
              <a:pPr/>
              <a:t>‹#›</a:t>
            </a:fld>
            <a:endParaRPr lang="en-US"/>
          </a:p>
        </p:txBody>
      </p:sp>
    </p:spTree>
    <p:extLst>
      <p:ext uri="{BB962C8B-B14F-4D97-AF65-F5344CB8AC3E}">
        <p14:creationId xmlns:p14="http://schemas.microsoft.com/office/powerpoint/2010/main" val="420649566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8FABF-A567-DDC6-EF85-25B725FC2D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7E9ACA7-9EDB-9E79-43AA-ABB641D819BF}"/>
              </a:ext>
            </a:extLst>
          </p:cNvPr>
          <p:cNvPicPr>
            <a:picLocks noChangeAspect="1"/>
          </p:cNvPicPr>
          <p:nvPr/>
        </p:nvPicPr>
        <p:blipFill>
          <a:blip r:embed="rId2"/>
          <a:srcRect b="1662"/>
          <a:stretch>
            <a:fillRect/>
          </a:stretch>
        </p:blipFill>
        <p:spPr>
          <a:xfrm>
            <a:off x="346692" y="5427406"/>
            <a:ext cx="5272059" cy="1225754"/>
          </a:xfrm>
          <a:prstGeom prst="rect">
            <a:avLst/>
          </a:prstGeom>
        </p:spPr>
      </p:pic>
      <p:pic>
        <p:nvPicPr>
          <p:cNvPr id="5" name="Picture 4">
            <a:extLst>
              <a:ext uri="{FF2B5EF4-FFF2-40B4-BE49-F238E27FC236}">
                <a16:creationId xmlns:a16="http://schemas.microsoft.com/office/drawing/2014/main" id="{7A19DAFE-B53B-8D6C-8752-8C236CA91655}"/>
              </a:ext>
            </a:extLst>
          </p:cNvPr>
          <p:cNvPicPr>
            <a:picLocks noChangeAspect="1"/>
          </p:cNvPicPr>
          <p:nvPr/>
        </p:nvPicPr>
        <p:blipFill>
          <a:blip r:embed="rId3"/>
          <a:stretch>
            <a:fillRect/>
          </a:stretch>
        </p:blipFill>
        <p:spPr>
          <a:xfrm>
            <a:off x="6033440" y="5386260"/>
            <a:ext cx="5758640" cy="1266900"/>
          </a:xfrm>
          <a:prstGeom prst="rect">
            <a:avLst/>
          </a:prstGeom>
        </p:spPr>
      </p:pic>
      <p:sp>
        <p:nvSpPr>
          <p:cNvPr id="11" name="TextBox 10">
            <a:extLst>
              <a:ext uri="{FF2B5EF4-FFF2-40B4-BE49-F238E27FC236}">
                <a16:creationId xmlns:a16="http://schemas.microsoft.com/office/drawing/2014/main" id="{DE6E84A4-AB36-3775-2B69-1C61E2DAFC7F}"/>
              </a:ext>
            </a:extLst>
          </p:cNvPr>
          <p:cNvSpPr txBox="1"/>
          <p:nvPr/>
        </p:nvSpPr>
        <p:spPr>
          <a:xfrm>
            <a:off x="645362" y="2508439"/>
            <a:ext cx="7751386" cy="2677656"/>
          </a:xfrm>
          <a:prstGeom prst="rect">
            <a:avLst/>
          </a:prstGeom>
          <a:noFill/>
        </p:spPr>
        <p:txBody>
          <a:bodyPr wrap="square" rtlCol="0">
            <a:spAutoFit/>
          </a:bodyPr>
          <a:lstStyle/>
          <a:p>
            <a:r>
              <a:rPr lang="en-US" sz="2400" dirty="0"/>
              <a:t>Thank you to Northwest ATTC for co-sponsoring this session.</a:t>
            </a:r>
          </a:p>
          <a:p>
            <a:endParaRPr lang="en-US" sz="2400" dirty="0"/>
          </a:p>
          <a:p>
            <a:r>
              <a:rPr lang="en-US" sz="2400" dirty="0"/>
              <a:t>Please scan the QR code below to access the GRPA survey. Please complete this evaluation for the sponsors, in addition to the conference evaluation either on the colored printed sheets at your table or via the app. </a:t>
            </a:r>
          </a:p>
        </p:txBody>
      </p:sp>
      <p:sp>
        <p:nvSpPr>
          <p:cNvPr id="15" name="TextBox 14">
            <a:extLst>
              <a:ext uri="{FF2B5EF4-FFF2-40B4-BE49-F238E27FC236}">
                <a16:creationId xmlns:a16="http://schemas.microsoft.com/office/drawing/2014/main" id="{2CC2873F-394D-72A4-174B-4462E3EBE70B}"/>
              </a:ext>
            </a:extLst>
          </p:cNvPr>
          <p:cNvSpPr txBox="1"/>
          <p:nvPr/>
        </p:nvSpPr>
        <p:spPr>
          <a:xfrm>
            <a:off x="375017" y="271519"/>
            <a:ext cx="11441962" cy="1493358"/>
          </a:xfrm>
          <a:prstGeom prst="rect">
            <a:avLst/>
          </a:prstGeom>
          <a:noFill/>
        </p:spPr>
        <p:txBody>
          <a:bodyPr wrap="square" rtlCol="0">
            <a:spAutoFit/>
          </a:bodyPr>
          <a:lstStyle/>
          <a:p>
            <a:pPr algn="ctr"/>
            <a:r>
              <a:rPr lang="en-US" sz="3200" b="1">
                <a:latin typeface="Book Antiqua" panose="02040602050305030304" pitchFamily="18" charset="0"/>
              </a:rPr>
              <a:t>Converging Worlds: How Digital Finance is Reshaping the Next Generation of Gambling Networks</a:t>
            </a:r>
            <a:endParaRPr lang="en-US" sz="3200">
              <a:latin typeface="Book Antiqua" panose="02040602050305030304" pitchFamily="18" charset="0"/>
            </a:endParaRPr>
          </a:p>
          <a:p>
            <a:pPr algn="ctr">
              <a:lnSpc>
                <a:spcPct val="150000"/>
              </a:lnSpc>
            </a:pPr>
            <a:r>
              <a:rPr lang="en-US" sz="2000">
                <a:latin typeface="Book Antiqua" panose="02040602050305030304" pitchFamily="18" charset="0"/>
                <a:cs typeface="Aparajita" panose="020B0502040204020203" pitchFamily="18" charset="0"/>
              </a:rPr>
              <a:t>Wednesday 12:30pm – 1:30pm</a:t>
            </a:r>
            <a:endParaRPr lang="en-US">
              <a:latin typeface="Book Antiqua" panose="02040602050305030304" pitchFamily="18" charset="0"/>
              <a:cs typeface="Aparajita" panose="020B0502040204020203" pitchFamily="18" charset="0"/>
            </a:endParaRPr>
          </a:p>
        </p:txBody>
      </p:sp>
      <p:cxnSp>
        <p:nvCxnSpPr>
          <p:cNvPr id="19" name="Straight Connector 18">
            <a:extLst>
              <a:ext uri="{FF2B5EF4-FFF2-40B4-BE49-F238E27FC236}">
                <a16:creationId xmlns:a16="http://schemas.microsoft.com/office/drawing/2014/main" id="{71E50BD4-816F-7A02-3FC3-C4089C5C60B5}"/>
              </a:ext>
            </a:extLst>
          </p:cNvPr>
          <p:cNvCxnSpPr>
            <a:cxnSpLocks/>
          </p:cNvCxnSpPr>
          <p:nvPr/>
        </p:nvCxnSpPr>
        <p:spPr>
          <a:xfrm>
            <a:off x="645362" y="1764877"/>
            <a:ext cx="10901273"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2" name="Picture 1" descr="Post-Event QR Code">
            <a:extLst>
              <a:ext uri="{FF2B5EF4-FFF2-40B4-BE49-F238E27FC236}">
                <a16:creationId xmlns:a16="http://schemas.microsoft.com/office/drawing/2014/main" id="{68BD904B-BB18-E49E-EA9E-E0F3A4EF20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7522" y="2508439"/>
            <a:ext cx="2503118" cy="2503118"/>
          </a:xfrm>
          <a:prstGeom prst="rect">
            <a:avLst/>
          </a:prstGeom>
          <a:noFill/>
          <a:ln>
            <a:noFill/>
          </a:ln>
        </p:spPr>
      </p:pic>
    </p:spTree>
    <p:extLst>
      <p:ext uri="{BB962C8B-B14F-4D97-AF65-F5344CB8AC3E}">
        <p14:creationId xmlns:p14="http://schemas.microsoft.com/office/powerpoint/2010/main" val="3371943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descr="Stock Market Bar Graph">
            <a:extLst>
              <a:ext uri="{FF2B5EF4-FFF2-40B4-BE49-F238E27FC236}">
                <a16:creationId xmlns:a16="http://schemas.microsoft.com/office/drawing/2014/main" id="{2A70795E-8620-6E81-6028-4DED390CB11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58"/>
          <a:stretch>
            <a:fillRect/>
          </a:stretch>
        </p:blipFill>
        <p:spPr>
          <a:xfrm>
            <a:off x="0" y="317002"/>
            <a:ext cx="12188932" cy="6857990"/>
          </a:xfrm>
          <a:prstGeom prst="rect">
            <a:avLst/>
          </a:prstGeom>
        </p:spPr>
      </p:pic>
      <p:sp>
        <p:nvSpPr>
          <p:cNvPr id="2" name="Title 1">
            <a:extLst>
              <a:ext uri="{FF2B5EF4-FFF2-40B4-BE49-F238E27FC236}">
                <a16:creationId xmlns:a16="http://schemas.microsoft.com/office/drawing/2014/main" id="{EE05F9C1-5B3B-A29A-6D7F-C2D17A13CFA7}"/>
              </a:ext>
            </a:extLst>
          </p:cNvPr>
          <p:cNvSpPr>
            <a:spLocks noGrp="1"/>
          </p:cNvSpPr>
          <p:nvPr>
            <p:ph type="ctrTitle"/>
          </p:nvPr>
        </p:nvSpPr>
        <p:spPr>
          <a:xfrm>
            <a:off x="232271" y="2373255"/>
            <a:ext cx="5021182" cy="2333778"/>
          </a:xfrm>
        </p:spPr>
        <p:txBody>
          <a:bodyPr anchor="t">
            <a:normAutofit fontScale="90000"/>
          </a:bodyPr>
          <a:lstStyle/>
          <a:p>
            <a:r>
              <a:rPr lang="en-US" sz="6000" dirty="0">
                <a:solidFill>
                  <a:srgbClr val="FFFFFF"/>
                </a:solidFill>
              </a:rPr>
              <a:t>Prediction Markets</a:t>
            </a:r>
            <a:br>
              <a:rPr lang="en-US" sz="6000" dirty="0">
                <a:solidFill>
                  <a:srgbClr val="FFFFFF"/>
                </a:solidFill>
              </a:rPr>
            </a:br>
            <a:r>
              <a:rPr lang="en-US" sz="6000" dirty="0">
                <a:solidFill>
                  <a:srgbClr val="FFFFFF"/>
                </a:solidFill>
              </a:rPr>
              <a:t>Litigation</a:t>
            </a:r>
          </a:p>
        </p:txBody>
      </p:sp>
      <p:sp>
        <p:nvSpPr>
          <p:cNvPr id="3" name="Subtitle 2">
            <a:extLst>
              <a:ext uri="{FF2B5EF4-FFF2-40B4-BE49-F238E27FC236}">
                <a16:creationId xmlns:a16="http://schemas.microsoft.com/office/drawing/2014/main" id="{EC968755-B81C-577E-02EB-70AEC639FFBE}"/>
              </a:ext>
            </a:extLst>
          </p:cNvPr>
          <p:cNvSpPr>
            <a:spLocks noGrp="1"/>
          </p:cNvSpPr>
          <p:nvPr>
            <p:ph type="subTitle" idx="1"/>
          </p:nvPr>
        </p:nvSpPr>
        <p:spPr>
          <a:xfrm>
            <a:off x="6617572" y="2691540"/>
            <a:ext cx="5040785" cy="2015493"/>
          </a:xfrm>
        </p:spPr>
        <p:txBody>
          <a:bodyPr anchor="t">
            <a:normAutofit/>
          </a:bodyPr>
          <a:lstStyle/>
          <a:p>
            <a:r>
              <a:rPr lang="en-US" sz="3200" dirty="0">
                <a:solidFill>
                  <a:srgbClr val="FFFFFF"/>
                </a:solidFill>
              </a:rPr>
              <a:t>Focus on the Future 2026</a:t>
            </a:r>
          </a:p>
          <a:p>
            <a:r>
              <a:rPr lang="en-US" dirty="0">
                <a:solidFill>
                  <a:srgbClr val="FFFFFF"/>
                </a:solidFill>
              </a:rPr>
              <a:t>Dave Malone</a:t>
            </a:r>
          </a:p>
          <a:p>
            <a:r>
              <a:rPr lang="en-US" dirty="0">
                <a:solidFill>
                  <a:srgbClr val="FFFFFF"/>
                </a:solidFill>
              </a:rPr>
              <a:t>Miller Malone &amp; Tellefson PS Inc.</a:t>
            </a:r>
          </a:p>
          <a:p>
            <a:r>
              <a:rPr lang="en-US" dirty="0">
                <a:solidFill>
                  <a:srgbClr val="FFFFFF"/>
                </a:solidFill>
              </a:rPr>
              <a:t>MMTLAWFIRM.COM</a:t>
            </a:r>
          </a:p>
        </p:txBody>
      </p:sp>
    </p:spTree>
    <p:extLst>
      <p:ext uri="{BB962C8B-B14F-4D97-AF65-F5344CB8AC3E}">
        <p14:creationId xmlns:p14="http://schemas.microsoft.com/office/powerpoint/2010/main" val="21774935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462D-6F44-BD46-FC7C-122D4F4C15ED}"/>
              </a:ext>
            </a:extLst>
          </p:cNvPr>
          <p:cNvSpPr>
            <a:spLocks noGrp="1"/>
          </p:cNvSpPr>
          <p:nvPr>
            <p:ph type="title"/>
          </p:nvPr>
        </p:nvSpPr>
        <p:spPr>
          <a:xfrm>
            <a:off x="521208" y="978408"/>
            <a:ext cx="4032504" cy="3364992"/>
          </a:xfrm>
        </p:spPr>
        <p:txBody>
          <a:bodyPr>
            <a:normAutofit/>
          </a:bodyPr>
          <a:lstStyle/>
          <a:p>
            <a:pPr>
              <a:lnSpc>
                <a:spcPct val="90000"/>
              </a:lnSpc>
            </a:pPr>
            <a:r>
              <a:rPr lang="en-US" sz="3700"/>
              <a:t>Issue Presented: Is it gambling or a form of commodities trading?</a:t>
            </a:r>
          </a:p>
        </p:txBody>
      </p:sp>
      <p:graphicFrame>
        <p:nvGraphicFramePr>
          <p:cNvPr id="5" name="Content Placeholder 2">
            <a:extLst>
              <a:ext uri="{FF2B5EF4-FFF2-40B4-BE49-F238E27FC236}">
                <a16:creationId xmlns:a16="http://schemas.microsoft.com/office/drawing/2014/main" id="{874459B3-D345-87BD-36FB-64CB146A5A4C}"/>
              </a:ext>
            </a:extLst>
          </p:cNvPr>
          <p:cNvGraphicFramePr>
            <a:graphicFrameLocks noGrp="1"/>
          </p:cNvGraphicFramePr>
          <p:nvPr>
            <p:ph idx="1"/>
            <p:extLst>
              <p:ext uri="{D42A27DB-BD31-4B8C-83A1-F6EECF244321}">
                <p14:modId xmlns:p14="http://schemas.microsoft.com/office/powerpoint/2010/main" val="2968564497"/>
              </p:ext>
            </p:extLst>
          </p:nvPr>
        </p:nvGraphicFramePr>
        <p:xfrm>
          <a:off x="5065776" y="978408"/>
          <a:ext cx="6620256" cy="5376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098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Office building overlayed with stock market graphs">
            <a:extLst>
              <a:ext uri="{FF2B5EF4-FFF2-40B4-BE49-F238E27FC236}">
                <a16:creationId xmlns:a16="http://schemas.microsoft.com/office/drawing/2014/main" id="{6DC58602-525B-E7BC-54F5-0A051F7874A2}"/>
              </a:ext>
            </a:extLst>
          </p:cNvPr>
          <p:cNvPicPr>
            <a:picLocks noChangeAspect="1"/>
          </p:cNvPicPr>
          <p:nvPr/>
        </p:nvPicPr>
        <p:blipFill>
          <a:blip r:embed="rId2"/>
          <a:srcRect l="10540" r="10540"/>
          <a:stretch>
            <a:fillRect/>
          </a:stretch>
        </p:blipFill>
        <p:spPr>
          <a:xfrm>
            <a:off x="4038599" y="10"/>
            <a:ext cx="8160026" cy="6875809"/>
          </a:xfrm>
          <a:prstGeom prst="rect">
            <a:avLst/>
          </a:prstGeom>
        </p:spPr>
      </p:pic>
      <p:sp>
        <p:nvSpPr>
          <p:cNvPr id="38" name="Freeform: Shape 37">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74C8FE7-D8EA-EBF5-BEE5-84A0A56C3AC8}"/>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3100" dirty="0">
                <a:solidFill>
                  <a:srgbClr val="FFFFFF"/>
                </a:solidFill>
              </a:rPr>
              <a:t>Commodities Exchange Act (CEA) and the Commodities Futures Trading Commission (CFTC)</a:t>
            </a:r>
          </a:p>
        </p:txBody>
      </p:sp>
      <p:sp>
        <p:nvSpPr>
          <p:cNvPr id="6" name="TextBox 5">
            <a:extLst>
              <a:ext uri="{FF2B5EF4-FFF2-40B4-BE49-F238E27FC236}">
                <a16:creationId xmlns:a16="http://schemas.microsoft.com/office/drawing/2014/main" id="{A22FDAD9-2694-476A-6BDC-9D5ABD7DB2AC}"/>
              </a:ext>
            </a:extLst>
          </p:cNvPr>
          <p:cNvSpPr txBox="1"/>
          <p:nvPr/>
        </p:nvSpPr>
        <p:spPr>
          <a:xfrm>
            <a:off x="4324027" y="1129803"/>
            <a:ext cx="7599318" cy="553997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CEA authorizes commodities trading.</a:t>
            </a:r>
          </a:p>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CFTC has exclusive jurisdiction to regulate “swaps.”</a:t>
            </a:r>
          </a:p>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“Swap means any agreement, contract, or transaction. . . that provides for any purchase, sale, payment, or delivery . . . dependent on the occurrence, nonoccurrence, or the extent of the occurrence of an event or contingency associated with a potential financial, economic, or commercial consequence.”  7 U.S.C. §1a(47)</a:t>
            </a:r>
          </a:p>
          <a:p>
            <a:pPr marL="742950" lvl="1"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2160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EA6141-6460-E109-5B51-4EC0DF22BDDE}"/>
              </a:ext>
            </a:extLst>
          </p:cNvPr>
          <p:cNvSpPr>
            <a:spLocks noGrp="1"/>
          </p:cNvSpPr>
          <p:nvPr>
            <p:ph type="title"/>
          </p:nvPr>
        </p:nvSpPr>
        <p:spPr>
          <a:xfrm>
            <a:off x="1075767" y="1188637"/>
            <a:ext cx="2988234" cy="4480726"/>
          </a:xfrm>
        </p:spPr>
        <p:txBody>
          <a:bodyPr>
            <a:normAutofit/>
          </a:bodyPr>
          <a:lstStyle/>
          <a:p>
            <a:pPr algn="r"/>
            <a:r>
              <a:rPr lang="en-US" sz="5600" b="1" dirty="0"/>
              <a:t>CFTC Authority</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222EE6-8A33-3AE1-C208-6BBF107D2B78}"/>
              </a:ext>
            </a:extLst>
          </p:cNvPr>
          <p:cNvSpPr>
            <a:spLocks noGrp="1"/>
          </p:cNvSpPr>
          <p:nvPr>
            <p:ph idx="1"/>
          </p:nvPr>
        </p:nvSpPr>
        <p:spPr>
          <a:xfrm>
            <a:off x="4912967" y="1069383"/>
            <a:ext cx="6203258" cy="4599980"/>
          </a:xfrm>
        </p:spPr>
        <p:txBody>
          <a:bodyPr anchor="ctr">
            <a:normAutofit lnSpcReduction="10000"/>
          </a:bodyPr>
          <a:lstStyle/>
          <a:p>
            <a:pPr marL="0" indent="0">
              <a:buNone/>
            </a:pPr>
            <a:r>
              <a:rPr lang="en-US" dirty="0"/>
              <a:t>DCMs “shall not” list and CFTC may prohibit event contracts if they:</a:t>
            </a:r>
          </a:p>
          <a:p>
            <a:pPr marL="0" indent="0">
              <a:buNone/>
            </a:pPr>
            <a:endParaRPr lang="en-US" dirty="0"/>
          </a:p>
          <a:p>
            <a:pPr lvl="1"/>
            <a:r>
              <a:rPr lang="en-US" sz="2800" dirty="0"/>
              <a:t>Are Illegal under state or federal law or</a:t>
            </a:r>
          </a:p>
          <a:p>
            <a:pPr marL="457200" lvl="1" indent="0">
              <a:buNone/>
            </a:pPr>
            <a:endParaRPr lang="en-US" sz="2800" dirty="0"/>
          </a:p>
          <a:p>
            <a:pPr lvl="1"/>
            <a:r>
              <a:rPr lang="en-US" sz="2800" dirty="0"/>
              <a:t>Involve terrorism, assassination, war, or gaming, or </a:t>
            </a:r>
          </a:p>
          <a:p>
            <a:pPr lvl="1"/>
            <a:endParaRPr lang="en-US" sz="2800" dirty="0"/>
          </a:p>
          <a:p>
            <a:pPr lvl="1"/>
            <a:r>
              <a:rPr lang="en-US" sz="2800" dirty="0"/>
              <a:t>Are contrary to the best interests of the public.</a:t>
            </a:r>
          </a:p>
          <a:p>
            <a:endParaRPr lang="en-US" sz="2000" dirty="0"/>
          </a:p>
        </p:txBody>
      </p:sp>
    </p:spTree>
    <p:extLst>
      <p:ext uri="{BB962C8B-B14F-4D97-AF65-F5344CB8AC3E}">
        <p14:creationId xmlns:p14="http://schemas.microsoft.com/office/powerpoint/2010/main" val="57167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urple pawn and a rolling dice">
            <a:extLst>
              <a:ext uri="{FF2B5EF4-FFF2-40B4-BE49-F238E27FC236}">
                <a16:creationId xmlns:a16="http://schemas.microsoft.com/office/drawing/2014/main" id="{595FD65B-C0E4-C138-152F-05A573BF1391}"/>
              </a:ext>
            </a:extLst>
          </p:cNvPr>
          <p:cNvPicPr>
            <a:picLocks noChangeAspect="1"/>
          </p:cNvPicPr>
          <p:nvPr/>
        </p:nvPicPr>
        <p:blipFill>
          <a:blip r:embed="rId2">
            <a:alphaModFix amt="35000"/>
          </a:blip>
          <a:srcRect t="7865" b="7865"/>
          <a:stretch>
            <a:fillRect/>
          </a:stretch>
        </p:blipFill>
        <p:spPr>
          <a:xfrm>
            <a:off x="6207" y="1"/>
            <a:ext cx="12191980" cy="6857999"/>
          </a:xfrm>
          <a:prstGeom prst="rect">
            <a:avLst/>
          </a:prstGeom>
          <a:pattFill prst="pct5">
            <a:fgClr>
              <a:schemeClr val="accent1"/>
            </a:fgClr>
            <a:bgClr>
              <a:schemeClr val="bg1"/>
            </a:bgClr>
          </a:pattFill>
        </p:spPr>
      </p:pic>
      <p:sp>
        <p:nvSpPr>
          <p:cNvPr id="2" name="Title 1">
            <a:extLst>
              <a:ext uri="{FF2B5EF4-FFF2-40B4-BE49-F238E27FC236}">
                <a16:creationId xmlns:a16="http://schemas.microsoft.com/office/drawing/2014/main" id="{4382F170-338B-4F06-0ABD-FF5BF41ECFF2}"/>
              </a:ext>
            </a:extLst>
          </p:cNvPr>
          <p:cNvSpPr>
            <a:spLocks noGrp="1"/>
          </p:cNvSpPr>
          <p:nvPr>
            <p:ph type="title"/>
          </p:nvPr>
        </p:nvSpPr>
        <p:spPr>
          <a:xfrm>
            <a:off x="838200" y="1065862"/>
            <a:ext cx="5257800" cy="4726276"/>
          </a:xfrm>
        </p:spPr>
        <p:txBody>
          <a:bodyPr>
            <a:normAutofit/>
          </a:bodyPr>
          <a:lstStyle/>
          <a:p>
            <a:pPr algn="r"/>
            <a:r>
              <a:rPr lang="en-US" sz="8000" dirty="0">
                <a:ln w="22225">
                  <a:solidFill>
                    <a:srgbClr val="FFFFFF"/>
                  </a:solidFill>
                </a:ln>
                <a:noFill/>
              </a:rPr>
              <a:t>Gambling Defined</a:t>
            </a:r>
          </a:p>
        </p:txBody>
      </p:sp>
      <p:sp>
        <p:nvSpPr>
          <p:cNvPr id="3" name="Content Placeholder 2">
            <a:extLst>
              <a:ext uri="{FF2B5EF4-FFF2-40B4-BE49-F238E27FC236}">
                <a16:creationId xmlns:a16="http://schemas.microsoft.com/office/drawing/2014/main" id="{5ABF7D4F-50A9-06D5-3A1D-F69464931B93}"/>
              </a:ext>
            </a:extLst>
          </p:cNvPr>
          <p:cNvSpPr>
            <a:spLocks noGrp="1"/>
          </p:cNvSpPr>
          <p:nvPr>
            <p:ph idx="1"/>
          </p:nvPr>
        </p:nvSpPr>
        <p:spPr>
          <a:xfrm>
            <a:off x="7219106" y="1065862"/>
            <a:ext cx="4528603" cy="4726276"/>
          </a:xfrm>
        </p:spPr>
        <p:txBody>
          <a:bodyPr anchor="ctr">
            <a:noAutofit/>
          </a:bodyPr>
          <a:lstStyle/>
          <a:p>
            <a:pPr marL="342900" indent="-342900">
              <a:buAutoNum type="arabicParenBoth"/>
            </a:pPr>
            <a:r>
              <a:rPr lang="en-US" sz="2000" dirty="0">
                <a:solidFill>
                  <a:srgbClr val="FFFFFF"/>
                </a:solidFill>
              </a:rPr>
              <a:t>staking or risking something of value </a:t>
            </a:r>
          </a:p>
          <a:p>
            <a:pPr marL="342900" indent="-342900">
              <a:buAutoNum type="arabicParenBoth"/>
            </a:pPr>
            <a:r>
              <a:rPr lang="en-US" sz="2000" dirty="0">
                <a:solidFill>
                  <a:srgbClr val="FFFFFF"/>
                </a:solidFill>
              </a:rPr>
              <a:t>upon the outcome of a contest of chance or a future contingent event not under the person's control or influence, </a:t>
            </a:r>
          </a:p>
          <a:p>
            <a:pPr marL="342900" indent="-342900">
              <a:buAutoNum type="arabicParenBoth"/>
            </a:pPr>
            <a:r>
              <a:rPr lang="en-US" sz="2000" dirty="0">
                <a:solidFill>
                  <a:srgbClr val="FFFFFF"/>
                </a:solidFill>
              </a:rPr>
              <a:t>upon an agreement or understanding that the person or someone else will receive something of value in the event of a certain outcome.</a:t>
            </a:r>
          </a:p>
          <a:p>
            <a:pPr marL="0" indent="0">
              <a:buNone/>
            </a:pPr>
            <a:r>
              <a:rPr lang="en-US" sz="2000" dirty="0">
                <a:solidFill>
                  <a:srgbClr val="FFFFFF"/>
                </a:solidFill>
              </a:rPr>
              <a:t>BUT NOT:</a:t>
            </a:r>
          </a:p>
          <a:p>
            <a:pPr marL="0" indent="0">
              <a:buNone/>
            </a:pPr>
            <a:r>
              <a:rPr lang="en-US" sz="2000" dirty="0">
                <a:solidFill>
                  <a:srgbClr val="FFFFFF"/>
                </a:solidFill>
              </a:rPr>
              <a:t>“bona fide business transactions valid under the law of contracts, including, but not limited to, contracts for the purchase or sale at a future date of securities or commodities”</a:t>
            </a:r>
          </a:p>
          <a:p>
            <a:pPr marL="0" indent="0">
              <a:buNone/>
            </a:pPr>
            <a:r>
              <a:rPr lang="en-US" sz="2000" dirty="0">
                <a:solidFill>
                  <a:srgbClr val="FFFFFF"/>
                </a:solidFill>
              </a:rPr>
              <a:t>RCW 9.46.0237</a:t>
            </a:r>
          </a:p>
        </p:txBody>
      </p:sp>
    </p:spTree>
    <p:extLst>
      <p:ext uri="{BB962C8B-B14F-4D97-AF65-F5344CB8AC3E}">
        <p14:creationId xmlns:p14="http://schemas.microsoft.com/office/powerpoint/2010/main" val="46057182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4876A-3A8B-990F-821A-5C8B4C2CCBC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Preemption</a:t>
            </a:r>
          </a:p>
        </p:txBody>
      </p:sp>
      <p:sp>
        <p:nvSpPr>
          <p:cNvPr id="3" name="Content Placeholder 2">
            <a:extLst>
              <a:ext uri="{FF2B5EF4-FFF2-40B4-BE49-F238E27FC236}">
                <a16:creationId xmlns:a16="http://schemas.microsoft.com/office/drawing/2014/main" id="{F7BA4A47-9DF7-7A03-0900-48FCB88FDDEA}"/>
              </a:ext>
            </a:extLst>
          </p:cNvPr>
          <p:cNvSpPr>
            <a:spLocks noGrp="1"/>
          </p:cNvSpPr>
          <p:nvPr>
            <p:ph idx="1"/>
          </p:nvPr>
        </p:nvSpPr>
        <p:spPr>
          <a:xfrm>
            <a:off x="4367695" y="586855"/>
            <a:ext cx="7643491" cy="5860440"/>
          </a:xfrm>
        </p:spPr>
        <p:txBody>
          <a:bodyPr anchor="ctr">
            <a:noAutofit/>
          </a:bodyPr>
          <a:lstStyle/>
          <a:p>
            <a:pPr marL="0" indent="0">
              <a:buNone/>
            </a:pPr>
            <a:r>
              <a:rPr lang="en-US" dirty="0"/>
              <a:t>Typical Scenario: </a:t>
            </a:r>
          </a:p>
          <a:p>
            <a:r>
              <a:rPr lang="en-US" dirty="0"/>
              <a:t>State initiates enforcement action. </a:t>
            </a:r>
          </a:p>
          <a:p>
            <a:r>
              <a:rPr lang="en-US" dirty="0"/>
              <a:t>Operator seeks injunctive relief barring state action and/or removing the case to Federal court.</a:t>
            </a:r>
          </a:p>
          <a:p>
            <a:r>
              <a:rPr lang="en-US" dirty="0"/>
              <a:t>Operator asserts state law is “preempted” by CFTC’s exclusive jurisdiction to regulate the activity.</a:t>
            </a:r>
          </a:p>
          <a:p>
            <a:r>
              <a:rPr lang="en-US" dirty="0"/>
              <a:t>Preemption is based on the Supremacy Clause meaning federal law takes precedence over conflicting state law.</a:t>
            </a:r>
          </a:p>
          <a:p>
            <a:pPr lvl="1"/>
            <a:r>
              <a:rPr lang="en-US" dirty="0"/>
              <a:t>Express</a:t>
            </a:r>
          </a:p>
          <a:p>
            <a:pPr lvl="1"/>
            <a:r>
              <a:rPr lang="en-US" dirty="0"/>
              <a:t>Implied </a:t>
            </a:r>
          </a:p>
          <a:p>
            <a:pPr lvl="1"/>
            <a:r>
              <a:rPr lang="en-US" dirty="0"/>
              <a:t>Complete</a:t>
            </a:r>
          </a:p>
        </p:txBody>
      </p:sp>
    </p:spTree>
    <p:extLst>
      <p:ext uri="{BB962C8B-B14F-4D97-AF65-F5344CB8AC3E}">
        <p14:creationId xmlns:p14="http://schemas.microsoft.com/office/powerpoint/2010/main" val="150450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FCDDD-6FF7-CD3F-F579-B49327EE696E}"/>
              </a:ext>
            </a:extLst>
          </p:cNvPr>
          <p:cNvSpPr>
            <a:spLocks noGrp="1"/>
          </p:cNvSpPr>
          <p:nvPr>
            <p:ph type="title"/>
          </p:nvPr>
        </p:nvSpPr>
        <p:spPr>
          <a:xfrm>
            <a:off x="838200" y="365125"/>
            <a:ext cx="10515600" cy="1325563"/>
          </a:xfrm>
        </p:spPr>
        <p:txBody>
          <a:bodyPr>
            <a:normAutofit/>
          </a:bodyPr>
          <a:lstStyle/>
          <a:p>
            <a:r>
              <a:rPr lang="en-US" sz="5400"/>
              <a:t>Litigation Status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C98A16-6ABA-60FD-0F2B-EA87F586FABC}"/>
              </a:ext>
            </a:extLst>
          </p:cNvPr>
          <p:cNvSpPr>
            <a:spLocks noGrp="1"/>
          </p:cNvSpPr>
          <p:nvPr>
            <p:ph idx="1"/>
          </p:nvPr>
        </p:nvSpPr>
        <p:spPr>
          <a:xfrm>
            <a:off x="838200" y="1929384"/>
            <a:ext cx="10515600" cy="4251960"/>
          </a:xfrm>
        </p:spPr>
        <p:txBody>
          <a:bodyPr>
            <a:noAutofit/>
          </a:bodyPr>
          <a:lstStyle/>
          <a:p>
            <a:r>
              <a:rPr lang="en-US" dirty="0"/>
              <a:t>As of April 2026, there are over thirty lawsuits.</a:t>
            </a:r>
          </a:p>
          <a:p>
            <a:r>
              <a:rPr lang="en-US" dirty="0"/>
              <a:t>Federal appeals pending in the Fourth, Sixth, and Ninth Circuit</a:t>
            </a:r>
          </a:p>
          <a:p>
            <a:pPr lvl="1"/>
            <a:r>
              <a:rPr lang="en-US" sz="2800" dirty="0"/>
              <a:t>On April 6th, Third Circuit concluded contracts are “swaps” under CFTC jurisdiction.</a:t>
            </a:r>
          </a:p>
          <a:p>
            <a:pPr lvl="1"/>
            <a:r>
              <a:rPr lang="en-US" sz="2800" dirty="0"/>
              <a:t>Oral arguments recently held in the Fourth and Ninth Circuits.</a:t>
            </a:r>
          </a:p>
          <a:p>
            <a:r>
              <a:rPr lang="en-US" dirty="0"/>
              <a:t>CFTC lawsuits against three states (Arizona, Connecticut, and Illinois).</a:t>
            </a:r>
          </a:p>
          <a:p>
            <a:r>
              <a:rPr lang="en-US" dirty="0"/>
              <a:t>Washington vs. Kalshi, with countersuit by Robinhood.</a:t>
            </a:r>
          </a:p>
          <a:p>
            <a:r>
              <a:rPr lang="en-US" dirty="0"/>
              <a:t>Tribal litigation.</a:t>
            </a:r>
          </a:p>
          <a:p>
            <a:r>
              <a:rPr lang="en-US" dirty="0"/>
              <a:t>Consumer Class Actions. </a:t>
            </a:r>
          </a:p>
        </p:txBody>
      </p:sp>
    </p:spTree>
    <p:extLst>
      <p:ext uri="{BB962C8B-B14F-4D97-AF65-F5344CB8AC3E}">
        <p14:creationId xmlns:p14="http://schemas.microsoft.com/office/powerpoint/2010/main" val="2958249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1E1FC-2735-817C-E80B-6930633B2FA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E2BC20A-F692-2F8E-687C-547E058A99AB}"/>
              </a:ext>
            </a:extLst>
          </p:cNvPr>
          <p:cNvPicPr>
            <a:picLocks noChangeAspect="1"/>
          </p:cNvPicPr>
          <p:nvPr/>
        </p:nvPicPr>
        <p:blipFill>
          <a:blip r:embed="rId2"/>
          <a:srcRect b="1662"/>
          <a:stretch>
            <a:fillRect/>
          </a:stretch>
        </p:blipFill>
        <p:spPr>
          <a:xfrm>
            <a:off x="346692" y="5427406"/>
            <a:ext cx="5272059" cy="1225754"/>
          </a:xfrm>
          <a:prstGeom prst="rect">
            <a:avLst/>
          </a:prstGeom>
        </p:spPr>
      </p:pic>
      <p:pic>
        <p:nvPicPr>
          <p:cNvPr id="5" name="Picture 4">
            <a:extLst>
              <a:ext uri="{FF2B5EF4-FFF2-40B4-BE49-F238E27FC236}">
                <a16:creationId xmlns:a16="http://schemas.microsoft.com/office/drawing/2014/main" id="{D651C61B-4D08-797C-4B83-758F1CC1BCE6}"/>
              </a:ext>
            </a:extLst>
          </p:cNvPr>
          <p:cNvPicPr>
            <a:picLocks noChangeAspect="1"/>
          </p:cNvPicPr>
          <p:nvPr/>
        </p:nvPicPr>
        <p:blipFill>
          <a:blip r:embed="rId3"/>
          <a:stretch>
            <a:fillRect/>
          </a:stretch>
        </p:blipFill>
        <p:spPr>
          <a:xfrm>
            <a:off x="6033440" y="5386260"/>
            <a:ext cx="5758640" cy="1266900"/>
          </a:xfrm>
          <a:prstGeom prst="rect">
            <a:avLst/>
          </a:prstGeom>
        </p:spPr>
      </p:pic>
      <p:sp>
        <p:nvSpPr>
          <p:cNvPr id="11" name="TextBox 10">
            <a:extLst>
              <a:ext uri="{FF2B5EF4-FFF2-40B4-BE49-F238E27FC236}">
                <a16:creationId xmlns:a16="http://schemas.microsoft.com/office/drawing/2014/main" id="{7C96C0E4-C96B-9849-4002-6D2C71966CE7}"/>
              </a:ext>
            </a:extLst>
          </p:cNvPr>
          <p:cNvSpPr txBox="1"/>
          <p:nvPr/>
        </p:nvSpPr>
        <p:spPr>
          <a:xfrm>
            <a:off x="645362" y="2508439"/>
            <a:ext cx="7751386" cy="2677656"/>
          </a:xfrm>
          <a:prstGeom prst="rect">
            <a:avLst/>
          </a:prstGeom>
          <a:noFill/>
        </p:spPr>
        <p:txBody>
          <a:bodyPr wrap="square" rtlCol="0">
            <a:spAutoFit/>
          </a:bodyPr>
          <a:lstStyle/>
          <a:p>
            <a:r>
              <a:rPr lang="en-US" sz="2400" dirty="0"/>
              <a:t>Thank you to Northwest ATTC for co-sponsoring this session.</a:t>
            </a:r>
          </a:p>
          <a:p>
            <a:endParaRPr lang="en-US" sz="2400" dirty="0"/>
          </a:p>
          <a:p>
            <a:r>
              <a:rPr lang="en-US" sz="2400" dirty="0"/>
              <a:t>Please scan the QR code below to access the GRPA survey. Please complete this evaluation for the sponsors, in addition to the conference evaluation either on the colored printed sheets at your table or via the app. </a:t>
            </a:r>
          </a:p>
        </p:txBody>
      </p:sp>
      <p:sp>
        <p:nvSpPr>
          <p:cNvPr id="15" name="TextBox 14">
            <a:extLst>
              <a:ext uri="{FF2B5EF4-FFF2-40B4-BE49-F238E27FC236}">
                <a16:creationId xmlns:a16="http://schemas.microsoft.com/office/drawing/2014/main" id="{9E536B1F-0A50-1370-D74E-0F1CEF1843A3}"/>
              </a:ext>
            </a:extLst>
          </p:cNvPr>
          <p:cNvSpPr txBox="1"/>
          <p:nvPr/>
        </p:nvSpPr>
        <p:spPr>
          <a:xfrm>
            <a:off x="375017" y="271519"/>
            <a:ext cx="11441962" cy="1493358"/>
          </a:xfrm>
          <a:prstGeom prst="rect">
            <a:avLst/>
          </a:prstGeom>
          <a:noFill/>
        </p:spPr>
        <p:txBody>
          <a:bodyPr wrap="square" rtlCol="0">
            <a:spAutoFit/>
          </a:bodyPr>
          <a:lstStyle/>
          <a:p>
            <a:pPr algn="ctr"/>
            <a:r>
              <a:rPr lang="en-US" sz="3200" b="1">
                <a:latin typeface="Book Antiqua" panose="02040602050305030304" pitchFamily="18" charset="0"/>
              </a:rPr>
              <a:t>Converging Worlds: How Digital Finance is Reshaping the Next Generation of Gambling Networks</a:t>
            </a:r>
            <a:endParaRPr lang="en-US" sz="3200">
              <a:latin typeface="Book Antiqua" panose="02040602050305030304" pitchFamily="18" charset="0"/>
            </a:endParaRPr>
          </a:p>
          <a:p>
            <a:pPr algn="ctr">
              <a:lnSpc>
                <a:spcPct val="150000"/>
              </a:lnSpc>
            </a:pPr>
            <a:r>
              <a:rPr lang="en-US" sz="2000">
                <a:latin typeface="Book Antiqua" panose="02040602050305030304" pitchFamily="18" charset="0"/>
                <a:cs typeface="Aparajita" panose="020B0502040204020203" pitchFamily="18" charset="0"/>
              </a:rPr>
              <a:t>Wednesday 12:30pm – 1:30pm</a:t>
            </a:r>
            <a:endParaRPr lang="en-US">
              <a:latin typeface="Book Antiqua" panose="02040602050305030304" pitchFamily="18" charset="0"/>
              <a:cs typeface="Aparajita" panose="020B0502040204020203" pitchFamily="18" charset="0"/>
            </a:endParaRPr>
          </a:p>
        </p:txBody>
      </p:sp>
      <p:cxnSp>
        <p:nvCxnSpPr>
          <p:cNvPr id="19" name="Straight Connector 18">
            <a:extLst>
              <a:ext uri="{FF2B5EF4-FFF2-40B4-BE49-F238E27FC236}">
                <a16:creationId xmlns:a16="http://schemas.microsoft.com/office/drawing/2014/main" id="{3A8F62B1-DEF0-CED2-62D3-4AFFA389F3E7}"/>
              </a:ext>
            </a:extLst>
          </p:cNvPr>
          <p:cNvCxnSpPr>
            <a:cxnSpLocks/>
          </p:cNvCxnSpPr>
          <p:nvPr/>
        </p:nvCxnSpPr>
        <p:spPr>
          <a:xfrm>
            <a:off x="645362" y="1764877"/>
            <a:ext cx="10901273"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2" name="Picture 1" descr="Post-Event QR Code">
            <a:extLst>
              <a:ext uri="{FF2B5EF4-FFF2-40B4-BE49-F238E27FC236}">
                <a16:creationId xmlns:a16="http://schemas.microsoft.com/office/drawing/2014/main" id="{5B44CD7A-1137-041E-507B-469714BA9C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7522" y="2508439"/>
            <a:ext cx="2503118" cy="2503118"/>
          </a:xfrm>
          <a:prstGeom prst="rect">
            <a:avLst/>
          </a:prstGeom>
          <a:noFill/>
          <a:ln>
            <a:noFill/>
          </a:ln>
        </p:spPr>
      </p:pic>
    </p:spTree>
    <p:extLst>
      <p:ext uri="{BB962C8B-B14F-4D97-AF65-F5344CB8AC3E}">
        <p14:creationId xmlns:p14="http://schemas.microsoft.com/office/powerpoint/2010/main" val="76209266"/>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8187DD0867EC4DADF51B95604AD4C9" ma:contentTypeVersion="19" ma:contentTypeDescription="Create a new document." ma:contentTypeScope="" ma:versionID="711174475d2800c0d403a202c330b10d">
  <xsd:schema xmlns:xsd="http://www.w3.org/2001/XMLSchema" xmlns:xs="http://www.w3.org/2001/XMLSchema" xmlns:p="http://schemas.microsoft.com/office/2006/metadata/properties" xmlns:ns2="dcd4e1ee-511d-4646-a74d-55f1211780de" xmlns:ns3="d2055eae-5cf9-4162-a0b6-76806b349d16" targetNamespace="http://schemas.microsoft.com/office/2006/metadata/properties" ma:root="true" ma:fieldsID="2d1f3b7fa6bb53b8e3d43c871389a176" ns2:_="" ns3:_="">
    <xsd:import namespace="dcd4e1ee-511d-4646-a74d-55f1211780de"/>
    <xsd:import namespace="d2055eae-5cf9-4162-a0b6-76806b349d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4e1ee-511d-4646-a74d-55f1211780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a405fa-90fe-4084-a60b-358b98881d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055eae-5cf9-4162-a0b6-76806b349d1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8fec855-63b5-45cc-b461-2eedc62cf969}" ma:internalName="TaxCatchAll" ma:showField="CatchAllData" ma:web="d2055eae-5cf9-4162-a0b6-76806b349d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d4e1ee-511d-4646-a74d-55f1211780de">
      <Terms xmlns="http://schemas.microsoft.com/office/infopath/2007/PartnerControls"/>
    </lcf76f155ced4ddcb4097134ff3c332f>
    <TaxCatchAll xmlns="d2055eae-5cf9-4162-a0b6-76806b349d16" xsi:nil="true"/>
  </documentManagement>
</p:properties>
</file>

<file path=customXml/itemProps1.xml><?xml version="1.0" encoding="utf-8"?>
<ds:datastoreItem xmlns:ds="http://schemas.openxmlformats.org/officeDocument/2006/customXml" ds:itemID="{393396D7-1803-46E0-A256-8BA0AF033487}">
  <ds:schemaRefs>
    <ds:schemaRef ds:uri="http://schemas.microsoft.com/sharepoint/v3/contenttype/forms"/>
  </ds:schemaRefs>
</ds:datastoreItem>
</file>

<file path=customXml/itemProps2.xml><?xml version="1.0" encoding="utf-8"?>
<ds:datastoreItem xmlns:ds="http://schemas.openxmlformats.org/officeDocument/2006/customXml" ds:itemID="{DCADB719-92DA-4F13-91A5-45D5BC0134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d4e1ee-511d-4646-a74d-55f1211780de"/>
    <ds:schemaRef ds:uri="d2055eae-5cf9-4162-a0b6-76806b349d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C34090-DD02-4D8D-BA87-9A76FC5E1A31}">
  <ds:schemaRefs>
    <ds:schemaRef ds:uri="http://schemas.microsoft.com/office/2006/metadata/properties"/>
    <ds:schemaRef ds:uri="http://schemas.microsoft.com/office/infopath/2007/PartnerControls"/>
    <ds:schemaRef ds:uri="dcd4e1ee-511d-4646-a74d-55f1211780de"/>
    <ds:schemaRef ds:uri="d2055eae-5cf9-4162-a0b6-76806b349d16"/>
  </ds:schemaRefs>
</ds:datastoreItem>
</file>

<file path=docProps/app.xml><?xml version="1.0" encoding="utf-8"?>
<Properties xmlns="http://schemas.openxmlformats.org/officeDocument/2006/extended-properties" xmlns:vt="http://schemas.openxmlformats.org/officeDocument/2006/docPropsVTypes">
  <Template/>
  <TotalTime>1426</TotalTime>
  <Words>651</Words>
  <Application>Microsoft Office PowerPoint</Application>
  <PresentationFormat>Widescreen</PresentationFormat>
  <Paragraphs>58</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Book Antiqua</vt:lpstr>
      <vt:lpstr>Calibri</vt:lpstr>
      <vt:lpstr>Calibri Light</vt:lpstr>
      <vt:lpstr>Office 2013 - 2022 Theme</vt:lpstr>
      <vt:lpstr>PowerPoint Presentation</vt:lpstr>
      <vt:lpstr>Prediction Markets Litigation</vt:lpstr>
      <vt:lpstr>Issue Presented: Is it gambling or a form of commodities trading?</vt:lpstr>
      <vt:lpstr>Commodities Exchange Act (CEA) and the Commodities Futures Trading Commission (CFTC)</vt:lpstr>
      <vt:lpstr>CFTC Authority</vt:lpstr>
      <vt:lpstr>Gambling Defined</vt:lpstr>
      <vt:lpstr>Preemption</vt:lpstr>
      <vt:lpstr>Litigation Status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Dave Malone</dc:creator>
  <cp:lastModifiedBy>Jessica Brooks</cp:lastModifiedBy>
  <cp:revision>7</cp:revision>
  <dcterms:created xsi:type="dcterms:W3CDTF">2026-04-19T04:06:52Z</dcterms:created>
  <dcterms:modified xsi:type="dcterms:W3CDTF">2026-04-24T22:58:45Z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0x010100A18187DD0867EC4DADF51B95604AD4C9</vt:lpwstr>
  </property>
  <property fmtid="{D5CDD505-2E9C-101B-9397-08002B2CF9AE}" pid="3" name="MediaServiceImageTags">
    <vt:lpwstr/>
  </property>
</Properties>
</file>