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slideLayouts/slideLayout4.xml" ContentType="application/vnd.openxmlformats-officedocument.presentationml.slideLayout+xml"/>
  <Override PartName="/docProps/app.xml" ContentType="application/vnd.openxmlformats-officedocument.extended-properties+xml"/>
  <Override PartName="/docProps/core.xml" ContentType="application/vnd.openxmlformats-package.core-properties+xml"/>
  <Override PartName="/ppt/notesSlides/notesSlide25.xml" ContentType="application/vnd.openxmlformats-officedocument.presentationml.notesSlid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6.xml" ContentType="application/vnd.openxmlformats-officedocument.presentationml.notesSlide+xml"/>
  <Override PartName="/ppt/notesSlides/notesSlide31.xml" ContentType="application/vnd.openxmlformats-officedocument.presentationml.notes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notesSlides/notesSlide32.xml" ContentType="application/vnd.openxmlformats-officedocument.presentationml.notesSlide+xml"/>
  <Override PartName="/ppt/slideLayouts/slideLayout19.xml" ContentType="application/vnd.openxmlformats-officedocument.presentationml.slideLayout+xml"/>
  <Override PartName="/ppt/notesMasters/notesMaster1.xml" ContentType="application/vnd.openxmlformats-officedocument.presentationml.notesMaster+xml"/>
  <Override PartName="/ppt/slides/slide23.xml" ContentType="application/vnd.openxmlformats-officedocument.presentationml.slide+xml"/>
  <Override PartName="/ppt/slides/slide31.xml" ContentType="application/vnd.openxmlformats-officedocument.presentationml.slide+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5.xml" ContentType="application/vnd.openxmlformats-officedocument.presentationml.slide+xml"/>
  <Override PartName="/ppt/slides/slide32.xml" ContentType="application/vnd.openxmlformats-officedocument.presentationml.slide+xml"/>
  <Override PartName="/ppt/notesSlides/notesSlide10.xml" ContentType="application/vnd.openxmlformats-officedocument.presentationml.notesSlide+xml"/>
  <Override PartName="/ppt/notesSlides/notesSlide19.xml" ContentType="application/vnd.openxmlformats-officedocument.presentationml.notesSlide+xml"/>
  <Override PartName="/ppt/viewProps.xml" ContentType="application/vnd.openxmlformats-officedocument.presentationml.viewProps+xml"/>
  <Override PartName="/ppt/notesSlides/notesSlide1.xml" ContentType="application/vnd.openxmlformats-officedocument.presentationml.notesSlide+xml"/>
  <Override PartName="/ppt/slides/slide7.xml" ContentType="application/vnd.openxmlformats-officedocument.presentationml.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notesSlides/notesSlide4.xml" ContentType="application/vnd.openxmlformats-officedocument.presentationml.notesSlide+xml"/>
  <Override PartName="/ppt/slides/slide2.xml" ContentType="application/vnd.openxmlformats-officedocument.presentationml.slide+xml"/>
  <Override PartName="/ppt/notesSlides/notesSlide5.xml" ContentType="application/vnd.openxmlformats-officedocument.presentationml.notesSlide+xml"/>
  <Override PartName="/ppt/slides/slide3.xml" ContentType="application/vnd.openxmlformats-officedocument.presentationml.slide+xml"/>
  <Override PartName="/ppt/notesSlides/notesSlide7.xml" ContentType="application/vnd.openxmlformats-officedocument.presentationml.notesSlide+xml"/>
  <Override PartName="/ppt/slides/slide1.xml" ContentType="application/vnd.openxmlformats-officedocument.presentationml.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revisionInfo.xml" ContentType="application/vnd.ms-powerpoint.revisioninfo+xml"/>
  <Override PartName="/ppt/slideLayouts/slideLayout21.xml" ContentType="application/vnd.openxmlformats-officedocument.presentationml.slideLayout+xml"/>
  <Override PartName="/ppt/slides/slide35.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s/slide1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slideLayouts/slideLayout12.xml" ContentType="application/vnd.openxmlformats-officedocument.presentationml.slideLayout+xml"/>
  <Override PartName="/ppt/slides/slide16.xml" ContentType="application/vnd.openxmlformats-officedocument.presentationml.slide+xml"/>
  <Override PartName="/ppt/slideLayouts/slideLayout13.xml" ContentType="application/vnd.openxmlformats-officedocument.presentationml.slideLayout+xml"/>
  <Override PartName="/ppt/slides/slide17.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Layouts/slideLayout15.xml" ContentType="application/vnd.openxmlformats-officedocument.presentationml.slideLayout+xml"/>
  <Override PartName="/ppt/slides/slide11.xml" ContentType="application/vnd.openxmlformats-officedocument.presentationml.slide+xml"/>
  <Override PartName="/ppt/slideLayouts/slideLayout16.xml" ContentType="application/vnd.openxmlformats-officedocument.presentationml.slideLayout+xml"/>
  <Override PartName="/ppt/slides/slide12.xml" ContentType="application/vnd.openxmlformats-officedocument.presentationml.slide+xml"/>
  <Override PartName="/ppt/slideLayouts/slideLayout17.xml" ContentType="application/vnd.openxmlformats-officedocument.presentationml.slideLayout+xml"/>
  <Override PartName="/ppt/slides/slide13.xml" ContentType="application/vnd.openxmlformats-officedocument.presentationml.slide+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s/slide28.xml" ContentType="application/vnd.openxmlformats-officedocument.presentationml.slide+xml"/>
  <Override PartName="/ppt/slideLayouts/slideLayout25.xml" ContentType="application/vnd.openxmlformats-officedocument.presentationml.slideLayout+xml"/>
  <Override PartName="/ppt/slides/slide29.xml" ContentType="application/vnd.openxmlformats-officedocument.presentationml.slide+xml"/>
  <Override PartName="/ppt/slideLayouts/slideLayout3.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7.xml" ContentType="application/vnd.openxmlformats-officedocument.presentationml.slide+xml"/>
  <Override PartName="/ppt/theme/theme1.xml" ContentType="application/vnd.openxmlformats-officedocument.theme+xml"/>
  <Override PartName="/ppt/slides/slide21.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0.xml" ContentType="application/vnd.openxmlformats-officedocument.presentationml.slide+xml"/>
  <Override PartName="/ppt/slides/slide33.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2.xml" ContentType="application/vnd.openxmlformats-officedocument.theme+xml"/>
  <Override PartName="/ppt/theme/theme3.xml" ContentType="application/vnd.openxmlformats-officedocument.theme+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42"/>
  </p:notesMasterIdLst>
  <p:sldIdLst>
    <p:sldId id="296" r:id="rId3"/>
    <p:sldId id="256" r:id="rId4"/>
    <p:sldId id="277" r:id="rId5"/>
    <p:sldId id="257" r:id="rId6"/>
    <p:sldId id="278" r:id="rId7"/>
    <p:sldId id="258" r:id="rId8"/>
    <p:sldId id="259" r:id="rId9"/>
    <p:sldId id="287" r:id="rId10"/>
    <p:sldId id="289" r:id="rId11"/>
    <p:sldId id="290" r:id="rId12"/>
    <p:sldId id="291" r:id="rId13"/>
    <p:sldId id="292" r:id="rId14"/>
    <p:sldId id="293" r:id="rId15"/>
    <p:sldId id="294" r:id="rId16"/>
    <p:sldId id="295" r:id="rId17"/>
    <p:sldId id="260" r:id="rId18"/>
    <p:sldId id="279" r:id="rId19"/>
    <p:sldId id="261" r:id="rId20"/>
    <p:sldId id="262" r:id="rId21"/>
    <p:sldId id="281" r:id="rId22"/>
    <p:sldId id="263" r:id="rId23"/>
    <p:sldId id="264" r:id="rId24"/>
    <p:sldId id="282" r:id="rId25"/>
    <p:sldId id="280" r:id="rId26"/>
    <p:sldId id="265" r:id="rId27"/>
    <p:sldId id="283" r:id="rId28"/>
    <p:sldId id="267" r:id="rId29"/>
    <p:sldId id="269" r:id="rId30"/>
    <p:sldId id="268" r:id="rId31"/>
    <p:sldId id="285" r:id="rId32"/>
    <p:sldId id="284" r:id="rId33"/>
    <p:sldId id="270" r:id="rId34"/>
    <p:sldId id="275" r:id="rId35"/>
    <p:sldId id="273" r:id="rId36"/>
    <p:sldId id="272" r:id="rId37"/>
    <p:sldId id="276" r:id="rId38"/>
    <p:sldId id="286" r:id="rId39"/>
    <p:sldId id="288" r:id="rId40"/>
    <p:sldId id="297" r:id="rId41"/>
  </p:sldIdLst>
  <p:sldSz cx="9144000" cy="5143500" type="screen16x9"/>
  <p:notesSz cx="6858000" cy="9144000"/>
  <p:embeddedFontLst>
    <p:embeddedFont>
      <p:font typeface="Book Antiqua" panose="02040602050305030304" pitchFamily="18" charset="0"/>
      <p:regular r:id="rId43"/>
      <p:bold r:id="rId44"/>
      <p:italic r:id="rId45"/>
      <p:boldItalic r:id="rId46"/>
    </p:embeddedFont>
    <p:embeddedFont>
      <p:font typeface="Inter" panose="020B0604020202020204" charset="0"/>
      <p:regular r:id="rId47"/>
      <p:bold r:id="rId48"/>
      <p:italic r:id="rId49"/>
      <p:boldItalic r:id="rId50"/>
    </p:embeddedFont>
    <p:embeddedFont>
      <p:font typeface="Inter Medium" panose="020B0604020202020204" charset="0"/>
      <p:regular r:id="rId51"/>
      <p:bold r:id="rId52"/>
      <p:italic r:id="rId53"/>
      <p:boldItalic r:id="rId54"/>
    </p:embeddedFont>
    <p:embeddedFont>
      <p:font typeface="Maven Pro" panose="020B0604020202020204" charset="0"/>
      <p:regular r:id="rId55"/>
      <p:bold r:id="rId56"/>
    </p:embeddedFont>
    <p:embeddedFont>
      <p:font typeface="Merriweather" panose="00000500000000000000" pitchFamily="2" charset="0"/>
      <p:regular r:id="rId57"/>
      <p:bold r:id="rId58"/>
      <p:italic r:id="rId59"/>
      <p:boldItalic r:id="rId60"/>
    </p:embeddedFont>
    <p:embeddedFont>
      <p:font typeface="Open Sans" panose="020B0606030504020204" pitchFamily="34" charset="0"/>
      <p:regular r:id="rId61"/>
      <p:bold r:id="rId62"/>
      <p:italic r:id="rId63"/>
      <p:boldItalic r:id="rId64"/>
    </p:embeddedFont>
    <p:embeddedFont>
      <p:font typeface="Open Sans Medium" panose="020B0604020202020204" charset="0"/>
      <p:regular r:id="rId65"/>
      <p:bold r:id="rId66"/>
      <p:italic r:id="rId67"/>
      <p:boldItalic r:id="rId68"/>
    </p:embeddedFont>
    <p:embeddedFont>
      <p:font typeface="Roboto" panose="02000000000000000000" pitchFamily="2"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D3A3C-7D55-4102-8CA8-0B36E867A4C0}" v="54" dt="2026-04-22T19:23:57.374"/>
  </p1510:revLst>
</p1510:revInfo>
</file>

<file path=ppt/tableStyles.xml><?xml version="1.0" encoding="utf-8"?>
<a:tblStyleLst xmlns:a="http://schemas.openxmlformats.org/drawingml/2006/main" def="{6B72F7B3-9B0E-4E7A-879B-8EA332D77FC3}">
  <a:tblStyle styleId="{6B72F7B3-9B0E-4E7A-879B-8EA332D77FC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03" autoAdjust="0"/>
    <p:restoredTop sz="80238" autoAdjust="0"/>
  </p:normalViewPr>
  <p:slideViewPr>
    <p:cSldViewPr snapToGrid="0">
      <p:cViewPr varScale="1">
        <p:scale>
          <a:sx n="75" d="100"/>
          <a:sy n="75" d="100"/>
        </p:scale>
        <p:origin x="1536" y="72"/>
      </p:cViewPr>
      <p:guideLst>
        <p:guide orient="horz" pos="1620"/>
        <p:guide pos="2880"/>
      </p:guideLst>
    </p:cSldViewPr>
  </p:slideViewPr>
  <p:outlineViewPr>
    <p:cViewPr>
      <p:scale>
        <a:sx n="33" d="100"/>
        <a:sy n="33" d="100"/>
      </p:scale>
      <p:origin x="0" y="-6972"/>
    </p:cViewPr>
  </p:outlineViewPr>
  <p:notesTextViewPr>
    <p:cViewPr>
      <p:scale>
        <a:sx n="1" d="1"/>
        <a:sy n="1" d="1"/>
      </p:scale>
      <p:origin x="0" y="0"/>
    </p:cViewPr>
  </p:notesTextViewPr>
  <p:notesViewPr>
    <p:cSldViewPr snapToGrid="0">
      <p:cViewPr varScale="1">
        <p:scale>
          <a:sx n="94" d="100"/>
          <a:sy n="94" d="100"/>
        </p:scale>
        <p:origin x="175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font" Target="fonts/font26.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74" Type="http://schemas.openxmlformats.org/officeDocument/2006/relationships/viewProps" Target="viewProps.xml"/><Relationship Id="rId79" Type="http://schemas.openxmlformats.org/officeDocument/2006/relationships/customXml" Target="../customXml/item2.xml"/><Relationship Id="rId5" Type="http://schemas.openxmlformats.org/officeDocument/2006/relationships/slide" Target="slides/slide3.xml"/><Relationship Id="rId61" Type="http://schemas.openxmlformats.org/officeDocument/2006/relationships/font" Target="fonts/font1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font" Target="fonts/font27.fntdata"/><Relationship Id="rId77"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font" Target="fonts/font9.fntdata"/><Relationship Id="rId72" Type="http://schemas.openxmlformats.org/officeDocument/2006/relationships/font" Target="fonts/font30.fntdata"/><Relationship Id="rId80" Type="http://schemas.openxmlformats.org/officeDocument/2006/relationships/customXml" Target="../customXml/item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font" Target="fonts/font28.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presProps" Target="presProps.xml"/><Relationship Id="rId78"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8.fntdata"/><Relationship Id="rId55" Type="http://schemas.openxmlformats.org/officeDocument/2006/relationships/font" Target="fonts/font13.fntdata"/><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29.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c0bb9d740c_5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c0bb9d740c_5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Introduce </a:t>
            </a:r>
          </a:p>
          <a:p>
            <a:pPr marL="0" lvl="0" indent="0" algn="l" rtl="0">
              <a:spcBef>
                <a:spcPts val="0"/>
              </a:spcBef>
              <a:spcAft>
                <a:spcPts val="0"/>
              </a:spcAft>
              <a:buNone/>
            </a:pPr>
            <a:endParaRPr lang="en-US" sz="1600" dirty="0"/>
          </a:p>
          <a:p>
            <a:pPr marL="0" lvl="0" indent="0" algn="l" rtl="0">
              <a:spcBef>
                <a:spcPts val="0"/>
              </a:spcBef>
              <a:spcAft>
                <a:spcPts val="0"/>
              </a:spcAft>
              <a:buNone/>
            </a:pPr>
            <a:r>
              <a:rPr lang="en-US" sz="1600" dirty="0"/>
              <a:t>Want this to be interactive</a:t>
            </a:r>
          </a:p>
          <a:p>
            <a:pPr marL="0" lvl="0" indent="0" algn="l" rtl="0">
              <a:spcBef>
                <a:spcPts val="0"/>
              </a:spcBef>
              <a:spcAft>
                <a:spcPts val="0"/>
              </a:spcAft>
              <a:buNone/>
            </a:pPr>
            <a:endParaRPr lang="en-US" sz="1600" dirty="0"/>
          </a:p>
          <a:p>
            <a:pPr marL="0" lvl="0" indent="0" algn="l" rtl="0">
              <a:spcBef>
                <a:spcPts val="0"/>
              </a:spcBef>
              <a:spcAft>
                <a:spcPts val="0"/>
              </a:spcAft>
              <a:buNone/>
            </a:pPr>
            <a:r>
              <a:rPr lang="en-US" sz="1600" dirty="0"/>
              <a:t>Has everyone heard of </a:t>
            </a:r>
            <a:r>
              <a:rPr lang="en-US" sz="1600" dirty="0" err="1"/>
              <a:t>GamFin</a:t>
            </a:r>
            <a:r>
              <a:rPr lang="en-US" sz="1600" dirty="0"/>
              <a:t>?</a:t>
            </a:r>
            <a:endParaRPr sz="16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3102D5C2-775D-EEB0-C823-EFE43006226F}"/>
            </a:ext>
          </a:extLst>
        </p:cNvPr>
        <p:cNvGrpSpPr/>
        <p:nvPr/>
      </p:nvGrpSpPr>
      <p:grpSpPr>
        <a:xfrm>
          <a:off x="0" y="0"/>
          <a:ext cx="0" cy="0"/>
          <a:chOff x="0" y="0"/>
          <a:chExt cx="0" cy="0"/>
        </a:xfrm>
      </p:grpSpPr>
      <p:sp>
        <p:nvSpPr>
          <p:cNvPr id="151" name="Google Shape;151;g3c0b04af300_0_150:notes">
            <a:extLst>
              <a:ext uri="{FF2B5EF4-FFF2-40B4-BE49-F238E27FC236}">
                <a16:creationId xmlns:a16="http://schemas.microsoft.com/office/drawing/2014/main" id="{637EA142-DE7D-835F-706E-850737351A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c0b04af300_0_150:notes">
            <a:extLst>
              <a:ext uri="{FF2B5EF4-FFF2-40B4-BE49-F238E27FC236}">
                <a16:creationId xmlns:a16="http://schemas.microsoft.com/office/drawing/2014/main" id="{7FEA355E-282A-AC0D-156F-ADCBB025474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Money script is an unconscious belief </a:t>
            </a:r>
            <a:r>
              <a:rPr lang="en-US"/>
              <a:t>about money </a:t>
            </a:r>
            <a:endParaRPr dirty="0"/>
          </a:p>
        </p:txBody>
      </p:sp>
    </p:spTree>
    <p:extLst>
      <p:ext uri="{BB962C8B-B14F-4D97-AF65-F5344CB8AC3E}">
        <p14:creationId xmlns:p14="http://schemas.microsoft.com/office/powerpoint/2010/main" val="1708508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59B7A6F1-1BE7-DCAF-ED2B-03747FA36A16}"/>
            </a:ext>
          </a:extLst>
        </p:cNvPr>
        <p:cNvGrpSpPr/>
        <p:nvPr/>
      </p:nvGrpSpPr>
      <p:grpSpPr>
        <a:xfrm>
          <a:off x="0" y="0"/>
          <a:ext cx="0" cy="0"/>
          <a:chOff x="0" y="0"/>
          <a:chExt cx="0" cy="0"/>
        </a:xfrm>
      </p:grpSpPr>
      <p:sp>
        <p:nvSpPr>
          <p:cNvPr id="151" name="Google Shape;151;g3c0b04af300_0_150:notes">
            <a:extLst>
              <a:ext uri="{FF2B5EF4-FFF2-40B4-BE49-F238E27FC236}">
                <a16:creationId xmlns:a16="http://schemas.microsoft.com/office/drawing/2014/main" id="{9E377109-23BD-99F8-9BA5-FCC87EEED6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c0b04af300_0_150:notes">
            <a:extLst>
              <a:ext uri="{FF2B5EF4-FFF2-40B4-BE49-F238E27FC236}">
                <a16:creationId xmlns:a16="http://schemas.microsoft.com/office/drawing/2014/main" id="{37701E4C-C463-18DB-30D5-BD706B07CE9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Money script is an unconscious belief </a:t>
            </a:r>
            <a:r>
              <a:rPr lang="en-US"/>
              <a:t>about money </a:t>
            </a:r>
            <a:endParaRPr dirty="0"/>
          </a:p>
        </p:txBody>
      </p:sp>
    </p:spTree>
    <p:extLst>
      <p:ext uri="{BB962C8B-B14F-4D97-AF65-F5344CB8AC3E}">
        <p14:creationId xmlns:p14="http://schemas.microsoft.com/office/powerpoint/2010/main" val="3998882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29991260-15F4-E53C-FCB8-D63D8298C0DF}"/>
            </a:ext>
          </a:extLst>
        </p:cNvPr>
        <p:cNvGrpSpPr/>
        <p:nvPr/>
      </p:nvGrpSpPr>
      <p:grpSpPr>
        <a:xfrm>
          <a:off x="0" y="0"/>
          <a:ext cx="0" cy="0"/>
          <a:chOff x="0" y="0"/>
          <a:chExt cx="0" cy="0"/>
        </a:xfrm>
      </p:grpSpPr>
      <p:sp>
        <p:nvSpPr>
          <p:cNvPr id="151" name="Google Shape;151;g3c0b04af300_0_150:notes">
            <a:extLst>
              <a:ext uri="{FF2B5EF4-FFF2-40B4-BE49-F238E27FC236}">
                <a16:creationId xmlns:a16="http://schemas.microsoft.com/office/drawing/2014/main" id="{A1063D31-F930-4996-257B-4ACB53FEF45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c0b04af300_0_150:notes">
            <a:extLst>
              <a:ext uri="{FF2B5EF4-FFF2-40B4-BE49-F238E27FC236}">
                <a16:creationId xmlns:a16="http://schemas.microsoft.com/office/drawing/2014/main" id="{B53C1C3F-0253-C313-2F2D-C952E4B0113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Money script is an unconscious belief </a:t>
            </a:r>
            <a:r>
              <a:rPr lang="en-US"/>
              <a:t>about money </a:t>
            </a:r>
            <a:endParaRPr dirty="0"/>
          </a:p>
        </p:txBody>
      </p:sp>
    </p:spTree>
    <p:extLst>
      <p:ext uri="{BB962C8B-B14F-4D97-AF65-F5344CB8AC3E}">
        <p14:creationId xmlns:p14="http://schemas.microsoft.com/office/powerpoint/2010/main" val="833380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34BFC8FD-1892-B7A6-DB2F-CADD78DBEF29}"/>
            </a:ext>
          </a:extLst>
        </p:cNvPr>
        <p:cNvGrpSpPr/>
        <p:nvPr/>
      </p:nvGrpSpPr>
      <p:grpSpPr>
        <a:xfrm>
          <a:off x="0" y="0"/>
          <a:ext cx="0" cy="0"/>
          <a:chOff x="0" y="0"/>
          <a:chExt cx="0" cy="0"/>
        </a:xfrm>
      </p:grpSpPr>
      <p:sp>
        <p:nvSpPr>
          <p:cNvPr id="151" name="Google Shape;151;g3c0b04af300_0_150:notes">
            <a:extLst>
              <a:ext uri="{FF2B5EF4-FFF2-40B4-BE49-F238E27FC236}">
                <a16:creationId xmlns:a16="http://schemas.microsoft.com/office/drawing/2014/main" id="{09E867CA-C8A5-A26C-37DC-A403B70B81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c0b04af300_0_150:notes">
            <a:extLst>
              <a:ext uri="{FF2B5EF4-FFF2-40B4-BE49-F238E27FC236}">
                <a16:creationId xmlns:a16="http://schemas.microsoft.com/office/drawing/2014/main" id="{8E7802FE-E867-DFA4-5A33-0872139BD5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Money script is an unconscious belief about money </a:t>
            </a:r>
            <a:endParaRPr dirty="0"/>
          </a:p>
        </p:txBody>
      </p:sp>
    </p:spTree>
    <p:extLst>
      <p:ext uri="{BB962C8B-B14F-4D97-AF65-F5344CB8AC3E}">
        <p14:creationId xmlns:p14="http://schemas.microsoft.com/office/powerpoint/2010/main" val="467267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AB9FCCC3-1F60-D9F5-9285-A7AAE13533CB}"/>
            </a:ext>
          </a:extLst>
        </p:cNvPr>
        <p:cNvGrpSpPr/>
        <p:nvPr/>
      </p:nvGrpSpPr>
      <p:grpSpPr>
        <a:xfrm>
          <a:off x="0" y="0"/>
          <a:ext cx="0" cy="0"/>
          <a:chOff x="0" y="0"/>
          <a:chExt cx="0" cy="0"/>
        </a:xfrm>
      </p:grpSpPr>
      <p:sp>
        <p:nvSpPr>
          <p:cNvPr id="151" name="Google Shape;151;g3c0b04af300_0_150:notes">
            <a:extLst>
              <a:ext uri="{FF2B5EF4-FFF2-40B4-BE49-F238E27FC236}">
                <a16:creationId xmlns:a16="http://schemas.microsoft.com/office/drawing/2014/main" id="{85775BA2-D3FE-A6DA-B194-5BD59312A6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c0b04af300_0_150:notes">
            <a:extLst>
              <a:ext uri="{FF2B5EF4-FFF2-40B4-BE49-F238E27FC236}">
                <a16:creationId xmlns:a16="http://schemas.microsoft.com/office/drawing/2014/main" id="{3F01811B-207F-C6D3-177A-A11D71EE20E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Money script is an unconscious belief about money </a:t>
            </a:r>
            <a:endParaRPr dirty="0"/>
          </a:p>
        </p:txBody>
      </p:sp>
    </p:spTree>
    <p:extLst>
      <p:ext uri="{BB962C8B-B14F-4D97-AF65-F5344CB8AC3E}">
        <p14:creationId xmlns:p14="http://schemas.microsoft.com/office/powerpoint/2010/main" val="157264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c0b04af300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c0b04af300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Just like in substance use like alcohol there are many people who are able to manage the dangers and risks of alcohol.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What are some other cognitive discrepancies you have seen in problem gambling?</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a:extLst>
            <a:ext uri="{FF2B5EF4-FFF2-40B4-BE49-F238E27FC236}">
              <a16:creationId xmlns:a16="http://schemas.microsoft.com/office/drawing/2014/main" id="{274A7648-9E10-0E78-40CA-E4CB573424D7}"/>
            </a:ext>
          </a:extLst>
        </p:cNvPr>
        <p:cNvGrpSpPr/>
        <p:nvPr/>
      </p:nvGrpSpPr>
      <p:grpSpPr>
        <a:xfrm>
          <a:off x="0" y="0"/>
          <a:ext cx="0" cy="0"/>
          <a:chOff x="0" y="0"/>
          <a:chExt cx="0" cy="0"/>
        </a:xfrm>
      </p:grpSpPr>
      <p:sp>
        <p:nvSpPr>
          <p:cNvPr id="111" name="Google Shape;111;g3c0bb9d740c_5_60:notes">
            <a:extLst>
              <a:ext uri="{FF2B5EF4-FFF2-40B4-BE49-F238E27FC236}">
                <a16:creationId xmlns:a16="http://schemas.microsoft.com/office/drawing/2014/main" id="{E482D970-AE62-9226-5D38-E678491DDD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c0bb9d740c_5_60:notes">
            <a:extLst>
              <a:ext uri="{FF2B5EF4-FFF2-40B4-BE49-F238E27FC236}">
                <a16:creationId xmlns:a16="http://schemas.microsoft.com/office/drawing/2014/main" id="{7CEC794D-FBB8-F55B-9BA7-958FB12163B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Introduce </a:t>
            </a:r>
          </a:p>
          <a:p>
            <a:pPr marL="0" lvl="0" indent="0" algn="l" rtl="0">
              <a:spcBef>
                <a:spcPts val="0"/>
              </a:spcBef>
              <a:spcAft>
                <a:spcPts val="0"/>
              </a:spcAft>
              <a:buNone/>
            </a:pPr>
            <a:endParaRPr lang="en-US" sz="1600" dirty="0"/>
          </a:p>
          <a:p>
            <a:pPr marL="0" lvl="0" indent="0" algn="l" rtl="0">
              <a:spcBef>
                <a:spcPts val="0"/>
              </a:spcBef>
              <a:spcAft>
                <a:spcPts val="0"/>
              </a:spcAft>
              <a:buNone/>
            </a:pPr>
            <a:r>
              <a:rPr lang="en-US" sz="1600" dirty="0"/>
              <a:t>Want this to be interactive</a:t>
            </a:r>
          </a:p>
          <a:p>
            <a:pPr marL="0" lvl="0" indent="0" algn="l" rtl="0">
              <a:spcBef>
                <a:spcPts val="0"/>
              </a:spcBef>
              <a:spcAft>
                <a:spcPts val="0"/>
              </a:spcAft>
              <a:buNone/>
            </a:pPr>
            <a:endParaRPr lang="en-US" sz="1600" dirty="0"/>
          </a:p>
          <a:p>
            <a:pPr marL="0" lvl="0" indent="0" algn="l" rtl="0">
              <a:spcBef>
                <a:spcPts val="0"/>
              </a:spcBef>
              <a:spcAft>
                <a:spcPts val="0"/>
              </a:spcAft>
              <a:buNone/>
            </a:pPr>
            <a:r>
              <a:rPr lang="en-US" sz="1600" dirty="0"/>
              <a:t>Has everyone heard of </a:t>
            </a:r>
            <a:r>
              <a:rPr lang="en-US" sz="1600" dirty="0" err="1"/>
              <a:t>GamFin</a:t>
            </a:r>
            <a:r>
              <a:rPr lang="en-US" sz="1600" dirty="0"/>
              <a:t>?</a:t>
            </a:r>
            <a:endParaRPr sz="1600" dirty="0"/>
          </a:p>
        </p:txBody>
      </p:sp>
    </p:spTree>
    <p:extLst>
      <p:ext uri="{BB962C8B-B14F-4D97-AF65-F5344CB8AC3E}">
        <p14:creationId xmlns:p14="http://schemas.microsoft.com/office/powerpoint/2010/main" val="2972119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c0b04af300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c0b04af30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 think everything comes back to the smartphone</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c0b04af300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c0b04af300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1C34F16A-38FE-D1D7-FCEA-F52320BD3B32}"/>
            </a:ext>
          </a:extLst>
        </p:cNvPr>
        <p:cNvGrpSpPr/>
        <p:nvPr/>
      </p:nvGrpSpPr>
      <p:grpSpPr>
        <a:xfrm>
          <a:off x="0" y="0"/>
          <a:ext cx="0" cy="0"/>
          <a:chOff x="0" y="0"/>
          <a:chExt cx="0" cy="0"/>
        </a:xfrm>
      </p:grpSpPr>
      <p:sp>
        <p:nvSpPr>
          <p:cNvPr id="176" name="Google Shape;176;g3c0b04af300_0_31:notes">
            <a:extLst>
              <a:ext uri="{FF2B5EF4-FFF2-40B4-BE49-F238E27FC236}">
                <a16:creationId xmlns:a16="http://schemas.microsoft.com/office/drawing/2014/main" id="{DCCC3635-764D-C403-43FD-6F7D7D141B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c0b04af300_0_31:notes">
            <a:extLst>
              <a:ext uri="{FF2B5EF4-FFF2-40B4-BE49-F238E27FC236}">
                <a16:creationId xmlns:a16="http://schemas.microsoft.com/office/drawing/2014/main" id="{1FAFEDB8-5225-ED23-F4C6-BCA36D9DD2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Have any of your clients or kids mentioned influencers?</a:t>
            </a:r>
            <a:endParaRPr dirty="0"/>
          </a:p>
        </p:txBody>
      </p:sp>
    </p:spTree>
    <p:extLst>
      <p:ext uri="{BB962C8B-B14F-4D97-AF65-F5344CB8AC3E}">
        <p14:creationId xmlns:p14="http://schemas.microsoft.com/office/powerpoint/2010/main" val="1269241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a:extLst>
            <a:ext uri="{FF2B5EF4-FFF2-40B4-BE49-F238E27FC236}">
              <a16:creationId xmlns:a16="http://schemas.microsoft.com/office/drawing/2014/main" id="{034C9C49-0933-823C-DDAA-AE870FBC4C43}"/>
            </a:ext>
          </a:extLst>
        </p:cNvPr>
        <p:cNvGrpSpPr/>
        <p:nvPr/>
      </p:nvGrpSpPr>
      <p:grpSpPr>
        <a:xfrm>
          <a:off x="0" y="0"/>
          <a:ext cx="0" cy="0"/>
          <a:chOff x="0" y="0"/>
          <a:chExt cx="0" cy="0"/>
        </a:xfrm>
      </p:grpSpPr>
      <p:sp>
        <p:nvSpPr>
          <p:cNvPr id="111" name="Google Shape;111;g3c0bb9d740c_5_60:notes">
            <a:extLst>
              <a:ext uri="{FF2B5EF4-FFF2-40B4-BE49-F238E27FC236}">
                <a16:creationId xmlns:a16="http://schemas.microsoft.com/office/drawing/2014/main" id="{60300596-409C-3C9B-BDF1-AE9DE9BD5F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c0bb9d740c_5_60:notes">
            <a:extLst>
              <a:ext uri="{FF2B5EF4-FFF2-40B4-BE49-F238E27FC236}">
                <a16:creationId xmlns:a16="http://schemas.microsoft.com/office/drawing/2014/main" id="{B161A63B-97A1-E1A0-ECD8-CD4852C8B01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Introduce </a:t>
            </a:r>
          </a:p>
          <a:p>
            <a:pPr marL="0" lvl="0" indent="0" algn="l" rtl="0">
              <a:spcBef>
                <a:spcPts val="0"/>
              </a:spcBef>
              <a:spcAft>
                <a:spcPts val="0"/>
              </a:spcAft>
              <a:buNone/>
            </a:pPr>
            <a:endParaRPr lang="en-US" sz="1600" dirty="0"/>
          </a:p>
          <a:p>
            <a:pPr marL="0" lvl="0" indent="0" algn="l" rtl="0">
              <a:spcBef>
                <a:spcPts val="0"/>
              </a:spcBef>
              <a:spcAft>
                <a:spcPts val="0"/>
              </a:spcAft>
              <a:buNone/>
            </a:pPr>
            <a:r>
              <a:rPr lang="en-US" sz="1600" dirty="0"/>
              <a:t>Want this to be interactive!</a:t>
            </a:r>
          </a:p>
          <a:p>
            <a:pPr marL="0" lvl="0" indent="0" algn="l" rtl="0">
              <a:spcBef>
                <a:spcPts val="0"/>
              </a:spcBef>
              <a:spcAft>
                <a:spcPts val="0"/>
              </a:spcAft>
              <a:buNone/>
            </a:pPr>
            <a:endParaRPr lang="en-US" sz="1600" dirty="0"/>
          </a:p>
          <a:p>
            <a:pPr marL="0" lvl="0" indent="0" algn="l" rtl="0">
              <a:spcBef>
                <a:spcPts val="0"/>
              </a:spcBef>
              <a:spcAft>
                <a:spcPts val="0"/>
              </a:spcAft>
              <a:buNone/>
            </a:pPr>
            <a:r>
              <a:rPr lang="en-US" sz="1600" dirty="0"/>
              <a:t>Has everyone heard of </a:t>
            </a:r>
            <a:r>
              <a:rPr lang="en-US" sz="1600" dirty="0" err="1"/>
              <a:t>GamFin</a:t>
            </a:r>
            <a:r>
              <a:rPr lang="en-US" sz="1600" dirty="0"/>
              <a:t>?</a:t>
            </a:r>
            <a:endParaRPr sz="1600" dirty="0"/>
          </a:p>
        </p:txBody>
      </p:sp>
    </p:spTree>
    <p:extLst>
      <p:ext uri="{BB962C8B-B14F-4D97-AF65-F5344CB8AC3E}">
        <p14:creationId xmlns:p14="http://schemas.microsoft.com/office/powerpoint/2010/main" val="1300555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c0b04af30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c0b04af30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c0b04af300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c0b04af300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Questions on Crypto</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a:extLst>
            <a:ext uri="{FF2B5EF4-FFF2-40B4-BE49-F238E27FC236}">
              <a16:creationId xmlns:a16="http://schemas.microsoft.com/office/drawing/2014/main" id="{FF3DFDB1-5240-2574-6895-31F40BB156EA}"/>
            </a:ext>
          </a:extLst>
        </p:cNvPr>
        <p:cNvGrpSpPr/>
        <p:nvPr/>
      </p:nvGrpSpPr>
      <p:grpSpPr>
        <a:xfrm>
          <a:off x="0" y="0"/>
          <a:ext cx="0" cy="0"/>
          <a:chOff x="0" y="0"/>
          <a:chExt cx="0" cy="0"/>
        </a:xfrm>
      </p:grpSpPr>
      <p:sp>
        <p:nvSpPr>
          <p:cNvPr id="168" name="Google Shape;168;g3c0b04af300_0_24:notes">
            <a:extLst>
              <a:ext uri="{FF2B5EF4-FFF2-40B4-BE49-F238E27FC236}">
                <a16:creationId xmlns:a16="http://schemas.microsoft.com/office/drawing/2014/main" id="{04BF16AB-5CA4-8FA1-38FF-0847EEAFF0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c0b04af300_0_24:notes">
            <a:extLst>
              <a:ext uri="{FF2B5EF4-FFF2-40B4-BE49-F238E27FC236}">
                <a16:creationId xmlns:a16="http://schemas.microsoft.com/office/drawing/2014/main" id="{2B488AFE-7821-48D6-B498-AE419D42C9C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is one other important factor? AGE</a:t>
            </a:r>
            <a:endParaRPr dirty="0"/>
          </a:p>
        </p:txBody>
      </p:sp>
    </p:spTree>
    <p:extLst>
      <p:ext uri="{BB962C8B-B14F-4D97-AF65-F5344CB8AC3E}">
        <p14:creationId xmlns:p14="http://schemas.microsoft.com/office/powerpoint/2010/main" val="339754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a:extLst>
            <a:ext uri="{FF2B5EF4-FFF2-40B4-BE49-F238E27FC236}">
              <a16:creationId xmlns:a16="http://schemas.microsoft.com/office/drawing/2014/main" id="{99FC2192-CAA5-3B86-BAB3-E41F01F31D3D}"/>
            </a:ext>
          </a:extLst>
        </p:cNvPr>
        <p:cNvGrpSpPr/>
        <p:nvPr/>
      </p:nvGrpSpPr>
      <p:grpSpPr>
        <a:xfrm>
          <a:off x="0" y="0"/>
          <a:ext cx="0" cy="0"/>
          <a:chOff x="0" y="0"/>
          <a:chExt cx="0" cy="0"/>
        </a:xfrm>
      </p:grpSpPr>
      <p:sp>
        <p:nvSpPr>
          <p:cNvPr id="111" name="Google Shape;111;g3c0bb9d740c_5_60:notes">
            <a:extLst>
              <a:ext uri="{FF2B5EF4-FFF2-40B4-BE49-F238E27FC236}">
                <a16:creationId xmlns:a16="http://schemas.microsoft.com/office/drawing/2014/main" id="{C0A7F524-D5A3-4C19-FD30-CA72222A63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c0bb9d740c_5_60:notes">
            <a:extLst>
              <a:ext uri="{FF2B5EF4-FFF2-40B4-BE49-F238E27FC236}">
                <a16:creationId xmlns:a16="http://schemas.microsoft.com/office/drawing/2014/main" id="{B47C2822-A382-09EB-0BCA-F808C046593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Introduce </a:t>
            </a:r>
          </a:p>
          <a:p>
            <a:pPr marL="0" lvl="0" indent="0" algn="l" rtl="0">
              <a:spcBef>
                <a:spcPts val="0"/>
              </a:spcBef>
              <a:spcAft>
                <a:spcPts val="0"/>
              </a:spcAft>
              <a:buNone/>
            </a:pPr>
            <a:endParaRPr lang="en-US" sz="1600" dirty="0"/>
          </a:p>
          <a:p>
            <a:pPr marL="0" lvl="0" indent="0" algn="l" rtl="0">
              <a:spcBef>
                <a:spcPts val="0"/>
              </a:spcBef>
              <a:spcAft>
                <a:spcPts val="0"/>
              </a:spcAft>
              <a:buNone/>
            </a:pPr>
            <a:r>
              <a:rPr lang="en-US" sz="1600" dirty="0"/>
              <a:t>Want this to be interactive</a:t>
            </a:r>
          </a:p>
          <a:p>
            <a:pPr marL="0" lvl="0" indent="0" algn="l" rtl="0">
              <a:spcBef>
                <a:spcPts val="0"/>
              </a:spcBef>
              <a:spcAft>
                <a:spcPts val="0"/>
              </a:spcAft>
              <a:buNone/>
            </a:pPr>
            <a:endParaRPr lang="en-US" sz="1600" dirty="0"/>
          </a:p>
          <a:p>
            <a:pPr marL="0" lvl="0" indent="0" algn="l" rtl="0">
              <a:spcBef>
                <a:spcPts val="0"/>
              </a:spcBef>
              <a:spcAft>
                <a:spcPts val="0"/>
              </a:spcAft>
              <a:buNone/>
            </a:pPr>
            <a:r>
              <a:rPr lang="en-US" sz="1600" dirty="0"/>
              <a:t>Has everyone heard of </a:t>
            </a:r>
            <a:r>
              <a:rPr lang="en-US" sz="1600" dirty="0" err="1"/>
              <a:t>GamFin</a:t>
            </a:r>
            <a:r>
              <a:rPr lang="en-US" sz="1600" dirty="0"/>
              <a:t>?</a:t>
            </a:r>
            <a:endParaRPr sz="1600" dirty="0"/>
          </a:p>
        </p:txBody>
      </p:sp>
    </p:spTree>
    <p:extLst>
      <p:ext uri="{BB962C8B-B14F-4D97-AF65-F5344CB8AC3E}">
        <p14:creationId xmlns:p14="http://schemas.microsoft.com/office/powerpoint/2010/main" val="201637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c0b04af300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c0b04af300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Remember the neurobiology </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a:extLst>
            <a:ext uri="{FF2B5EF4-FFF2-40B4-BE49-F238E27FC236}">
              <a16:creationId xmlns:a16="http://schemas.microsoft.com/office/drawing/2014/main" id="{830D9658-2969-6ED5-40EF-162ECD41746A}"/>
            </a:ext>
          </a:extLst>
        </p:cNvPr>
        <p:cNvGrpSpPr/>
        <p:nvPr/>
      </p:nvGrpSpPr>
      <p:grpSpPr>
        <a:xfrm>
          <a:off x="0" y="0"/>
          <a:ext cx="0" cy="0"/>
          <a:chOff x="0" y="0"/>
          <a:chExt cx="0" cy="0"/>
        </a:xfrm>
      </p:grpSpPr>
      <p:sp>
        <p:nvSpPr>
          <p:cNvPr id="111" name="Google Shape;111;g3c0bb9d740c_5_60:notes">
            <a:extLst>
              <a:ext uri="{FF2B5EF4-FFF2-40B4-BE49-F238E27FC236}">
                <a16:creationId xmlns:a16="http://schemas.microsoft.com/office/drawing/2014/main" id="{32601660-26A0-B46C-CF71-6DD4F94A570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c0bb9d740c_5_60:notes">
            <a:extLst>
              <a:ext uri="{FF2B5EF4-FFF2-40B4-BE49-F238E27FC236}">
                <a16:creationId xmlns:a16="http://schemas.microsoft.com/office/drawing/2014/main" id="{BDB88CB8-EC68-A0FC-45BA-5C1223402B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Introduce </a:t>
            </a:r>
          </a:p>
          <a:p>
            <a:pPr marL="0" lvl="0" indent="0" algn="l" rtl="0">
              <a:spcBef>
                <a:spcPts val="0"/>
              </a:spcBef>
              <a:spcAft>
                <a:spcPts val="0"/>
              </a:spcAft>
              <a:buNone/>
            </a:pPr>
            <a:endParaRPr lang="en-US" sz="1600" dirty="0"/>
          </a:p>
          <a:p>
            <a:pPr marL="0" lvl="0" indent="0" algn="l" rtl="0">
              <a:spcBef>
                <a:spcPts val="0"/>
              </a:spcBef>
              <a:spcAft>
                <a:spcPts val="0"/>
              </a:spcAft>
              <a:buNone/>
            </a:pPr>
            <a:r>
              <a:rPr lang="en-US" sz="1600" dirty="0"/>
              <a:t>Want this to be interactive</a:t>
            </a:r>
          </a:p>
          <a:p>
            <a:pPr marL="0" lvl="0" indent="0" algn="l" rtl="0">
              <a:spcBef>
                <a:spcPts val="0"/>
              </a:spcBef>
              <a:spcAft>
                <a:spcPts val="0"/>
              </a:spcAft>
              <a:buNone/>
            </a:pPr>
            <a:endParaRPr lang="en-US" sz="1600" dirty="0"/>
          </a:p>
          <a:p>
            <a:pPr marL="0" lvl="0" indent="0" algn="l" rtl="0">
              <a:spcBef>
                <a:spcPts val="0"/>
              </a:spcBef>
              <a:spcAft>
                <a:spcPts val="0"/>
              </a:spcAft>
              <a:buNone/>
            </a:pPr>
            <a:r>
              <a:rPr lang="en-US" sz="1600" dirty="0"/>
              <a:t>Has everyone heard of </a:t>
            </a:r>
            <a:r>
              <a:rPr lang="en-US" sz="1600" dirty="0" err="1"/>
              <a:t>GamFin</a:t>
            </a:r>
            <a:r>
              <a:rPr lang="en-US" sz="1600" dirty="0"/>
              <a:t>?</a:t>
            </a:r>
            <a:endParaRPr sz="1600" dirty="0"/>
          </a:p>
        </p:txBody>
      </p:sp>
    </p:spTree>
    <p:extLst>
      <p:ext uri="{BB962C8B-B14F-4D97-AF65-F5344CB8AC3E}">
        <p14:creationId xmlns:p14="http://schemas.microsoft.com/office/powerpoint/2010/main" val="2727540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c0b04af300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c0b04af300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Just as the lines with investing and gambling have become blurred, so to has gaming and gambling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 many would say they see more problem gambling behavior associated with digital vs in-person casino’s?</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c0b04af300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c0b04af300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c0b04af300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c0b04af300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a:extLst>
            <a:ext uri="{FF2B5EF4-FFF2-40B4-BE49-F238E27FC236}">
              <a16:creationId xmlns:a16="http://schemas.microsoft.com/office/drawing/2014/main" id="{07D8C02F-5E87-6AC0-CA92-F870DBBBF2B3}"/>
            </a:ext>
          </a:extLst>
        </p:cNvPr>
        <p:cNvGrpSpPr/>
        <p:nvPr/>
      </p:nvGrpSpPr>
      <p:grpSpPr>
        <a:xfrm>
          <a:off x="0" y="0"/>
          <a:ext cx="0" cy="0"/>
          <a:chOff x="0" y="0"/>
          <a:chExt cx="0" cy="0"/>
        </a:xfrm>
      </p:grpSpPr>
      <p:sp>
        <p:nvSpPr>
          <p:cNvPr id="227" name="Google Shape;227;g3c0b04af300_0_110:notes">
            <a:extLst>
              <a:ext uri="{FF2B5EF4-FFF2-40B4-BE49-F238E27FC236}">
                <a16:creationId xmlns:a16="http://schemas.microsoft.com/office/drawing/2014/main" id="{02E10E46-F418-233A-D4D4-9936266088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c0b04af300_0_110:notes">
            <a:extLst>
              <a:ext uri="{FF2B5EF4-FFF2-40B4-BE49-F238E27FC236}">
                <a16:creationId xmlns:a16="http://schemas.microsoft.com/office/drawing/2014/main" id="{1DFEE3CE-A9A6-CC45-E14E-A3211A3B8F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4789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c0b04af30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c0b04af30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spcBef>
                <a:spcPts val="1000"/>
              </a:spcBef>
              <a:spcAft>
                <a:spcPts val="0"/>
              </a:spcAft>
              <a:buClr>
                <a:schemeClr val="dk1"/>
              </a:buClr>
              <a:buSzPts val="1800"/>
              <a:buFont typeface="Roboto"/>
              <a:buChar char="●"/>
            </a:pPr>
            <a:r>
              <a:rPr lang="en" sz="1800" b="1" dirty="0">
                <a:solidFill>
                  <a:schemeClr val="dk1"/>
                </a:solidFill>
                <a:latin typeface="Maven Pro"/>
                <a:ea typeface="Maven Pro"/>
                <a:cs typeface="Maven Pro"/>
                <a:sym typeface="Maven Pro"/>
              </a:rPr>
              <a:t>New Landscape Examples: </a:t>
            </a:r>
            <a:r>
              <a:rPr lang="en" sz="1800" dirty="0">
                <a:solidFill>
                  <a:schemeClr val="dk1"/>
                </a:solidFill>
                <a:latin typeface="Maven Pro"/>
                <a:ea typeface="Maven Pro"/>
                <a:cs typeface="Maven Pro"/>
                <a:sym typeface="Maven Pro"/>
              </a:rPr>
              <a:t>sports/iGaming, prediction markets, and brokerage-embedded event contracts.</a:t>
            </a:r>
            <a:endParaRPr sz="1800" dirty="0">
              <a:solidFill>
                <a:schemeClr val="dk1"/>
              </a:solidFill>
              <a:latin typeface="Maven Pro"/>
              <a:ea typeface="Maven Pro"/>
              <a:cs typeface="Maven Pro"/>
              <a:sym typeface="Maven Pro"/>
            </a:endParaRPr>
          </a:p>
          <a:p>
            <a:pPr marL="0" lvl="0" indent="0" algn="l" rtl="0">
              <a:spcBef>
                <a:spcPts val="120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0C3E4046-94A9-583C-2437-841B7C674CD6}"/>
            </a:ext>
          </a:extLst>
        </p:cNvPr>
        <p:cNvGrpSpPr/>
        <p:nvPr/>
      </p:nvGrpSpPr>
      <p:grpSpPr>
        <a:xfrm>
          <a:off x="0" y="0"/>
          <a:ext cx="0" cy="0"/>
          <a:chOff x="0" y="0"/>
          <a:chExt cx="0" cy="0"/>
        </a:xfrm>
      </p:grpSpPr>
      <p:sp>
        <p:nvSpPr>
          <p:cNvPr id="219" name="Google Shape;219;g3c0b04af300_0_103:notes">
            <a:extLst>
              <a:ext uri="{FF2B5EF4-FFF2-40B4-BE49-F238E27FC236}">
                <a16:creationId xmlns:a16="http://schemas.microsoft.com/office/drawing/2014/main" id="{D0E5BA97-A6B3-6877-686E-4F82C854C7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c0b04af300_0_103:notes">
            <a:extLst>
              <a:ext uri="{FF2B5EF4-FFF2-40B4-BE49-F238E27FC236}">
                <a16:creationId xmlns:a16="http://schemas.microsoft.com/office/drawing/2014/main" id="{64C3303A-9C28-BCE8-0BEA-E40236D58A1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9482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c0b04af300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c0b04af300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c0b04af300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c0b04af300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c0b04af300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c0b04af300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"When parents ask me, 'How is my 15-year-old gambling when he doesn't even have a checking account?' this is the exact pipeline I show them. To us, a $50 gift card from Target is just a birthday present. To a tech-savvy teen, it is step one in a money-laundering sequence. They use the video game to convert the gift card into a digital asset, liquidate that asset on a marketplace, move the funds through a decentralized rail like Breez or a crypto wallet, and drop it straight into an offshore casino. The financial system never sees it, and the parents never see it, because the money never touched a traditional bank.“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"Looking at this pipeline, at which of these five steps do you think a parent has the highest probability of actually catching the behavior?"</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c0b04af300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c0b04af300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cb2ea03aa4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cb2ea03aa4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a:extLst>
            <a:ext uri="{FF2B5EF4-FFF2-40B4-BE49-F238E27FC236}">
              <a16:creationId xmlns:a16="http://schemas.microsoft.com/office/drawing/2014/main" id="{4F73BED2-A093-3294-A68A-0059F649597D}"/>
            </a:ext>
          </a:extLst>
        </p:cNvPr>
        <p:cNvGrpSpPr/>
        <p:nvPr/>
      </p:nvGrpSpPr>
      <p:grpSpPr>
        <a:xfrm>
          <a:off x="0" y="0"/>
          <a:ext cx="0" cy="0"/>
          <a:chOff x="0" y="0"/>
          <a:chExt cx="0" cy="0"/>
        </a:xfrm>
      </p:grpSpPr>
      <p:sp>
        <p:nvSpPr>
          <p:cNvPr id="285" name="Google Shape;285;g3cb2ea03aa4_0_106:notes">
            <a:extLst>
              <a:ext uri="{FF2B5EF4-FFF2-40B4-BE49-F238E27FC236}">
                <a16:creationId xmlns:a16="http://schemas.microsoft.com/office/drawing/2014/main" id="{73EEAA41-A3E3-5F19-06D6-AE4541C484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cb2ea03aa4_0_106:notes">
            <a:extLst>
              <a:ext uri="{FF2B5EF4-FFF2-40B4-BE49-F238E27FC236}">
                <a16:creationId xmlns:a16="http://schemas.microsoft.com/office/drawing/2014/main" id="{CCB3AE37-3349-3909-37A5-7CF14E91F1C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1001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a:extLst>
            <a:ext uri="{FF2B5EF4-FFF2-40B4-BE49-F238E27FC236}">
              <a16:creationId xmlns:a16="http://schemas.microsoft.com/office/drawing/2014/main" id="{7B910168-2B8E-8546-2688-F86D8C6D79B2}"/>
            </a:ext>
          </a:extLst>
        </p:cNvPr>
        <p:cNvGrpSpPr/>
        <p:nvPr/>
      </p:nvGrpSpPr>
      <p:grpSpPr>
        <a:xfrm>
          <a:off x="0" y="0"/>
          <a:ext cx="0" cy="0"/>
          <a:chOff x="0" y="0"/>
          <a:chExt cx="0" cy="0"/>
        </a:xfrm>
      </p:grpSpPr>
      <p:sp>
        <p:nvSpPr>
          <p:cNvPr id="111" name="Google Shape;111;g3c0bb9d740c_5_60:notes">
            <a:extLst>
              <a:ext uri="{FF2B5EF4-FFF2-40B4-BE49-F238E27FC236}">
                <a16:creationId xmlns:a16="http://schemas.microsoft.com/office/drawing/2014/main" id="{CA9C71F7-38CC-59ED-1190-6FC22D636E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c0bb9d740c_5_60:notes">
            <a:extLst>
              <a:ext uri="{FF2B5EF4-FFF2-40B4-BE49-F238E27FC236}">
                <a16:creationId xmlns:a16="http://schemas.microsoft.com/office/drawing/2014/main" id="{A81CBF98-48AD-5857-5B5C-E4D64A854C0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Introduce </a:t>
            </a:r>
          </a:p>
          <a:p>
            <a:pPr marL="0" lvl="0" indent="0" algn="l" rtl="0">
              <a:spcBef>
                <a:spcPts val="0"/>
              </a:spcBef>
              <a:spcAft>
                <a:spcPts val="0"/>
              </a:spcAft>
              <a:buNone/>
            </a:pPr>
            <a:endParaRPr lang="en-US" sz="1600" dirty="0"/>
          </a:p>
          <a:p>
            <a:pPr marL="0" lvl="0" indent="0" algn="l" rtl="0">
              <a:spcBef>
                <a:spcPts val="0"/>
              </a:spcBef>
              <a:spcAft>
                <a:spcPts val="0"/>
              </a:spcAft>
              <a:buNone/>
            </a:pPr>
            <a:r>
              <a:rPr lang="en-US" sz="1600" dirty="0"/>
              <a:t>Want this to be interactive</a:t>
            </a:r>
          </a:p>
          <a:p>
            <a:pPr marL="0" lvl="0" indent="0" algn="l" rtl="0">
              <a:spcBef>
                <a:spcPts val="0"/>
              </a:spcBef>
              <a:spcAft>
                <a:spcPts val="0"/>
              </a:spcAft>
              <a:buNone/>
            </a:pPr>
            <a:endParaRPr lang="en-US" sz="1600" dirty="0"/>
          </a:p>
          <a:p>
            <a:pPr marL="0" lvl="0" indent="0" algn="l" rtl="0">
              <a:spcBef>
                <a:spcPts val="0"/>
              </a:spcBef>
              <a:spcAft>
                <a:spcPts val="0"/>
              </a:spcAft>
              <a:buNone/>
            </a:pPr>
            <a:r>
              <a:rPr lang="en-US" sz="1600" dirty="0"/>
              <a:t>Has everyone heard of </a:t>
            </a:r>
            <a:r>
              <a:rPr lang="en-US" sz="1600" dirty="0" err="1"/>
              <a:t>GamFin</a:t>
            </a:r>
            <a:r>
              <a:rPr lang="en-US" sz="1600" dirty="0"/>
              <a:t>?</a:t>
            </a:r>
            <a:endParaRPr sz="1600" dirty="0"/>
          </a:p>
        </p:txBody>
      </p:sp>
    </p:spTree>
    <p:extLst>
      <p:ext uri="{BB962C8B-B14F-4D97-AF65-F5344CB8AC3E}">
        <p14:creationId xmlns:p14="http://schemas.microsoft.com/office/powerpoint/2010/main" val="488978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a:extLst>
            <a:ext uri="{FF2B5EF4-FFF2-40B4-BE49-F238E27FC236}">
              <a16:creationId xmlns:a16="http://schemas.microsoft.com/office/drawing/2014/main" id="{BBF6F9E3-7B0B-2540-536C-37EE2BBEB4DB}"/>
            </a:ext>
          </a:extLst>
        </p:cNvPr>
        <p:cNvGrpSpPr/>
        <p:nvPr/>
      </p:nvGrpSpPr>
      <p:grpSpPr>
        <a:xfrm>
          <a:off x="0" y="0"/>
          <a:ext cx="0" cy="0"/>
          <a:chOff x="0" y="0"/>
          <a:chExt cx="0" cy="0"/>
        </a:xfrm>
      </p:grpSpPr>
      <p:sp>
        <p:nvSpPr>
          <p:cNvPr id="111" name="Google Shape;111;g3c0bb9d740c_5_60:notes">
            <a:extLst>
              <a:ext uri="{FF2B5EF4-FFF2-40B4-BE49-F238E27FC236}">
                <a16:creationId xmlns:a16="http://schemas.microsoft.com/office/drawing/2014/main" id="{C8A50BC9-7E48-A2DC-08DF-0EFE382C99C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c0bb9d740c_5_60:notes">
            <a:extLst>
              <a:ext uri="{FF2B5EF4-FFF2-40B4-BE49-F238E27FC236}">
                <a16:creationId xmlns:a16="http://schemas.microsoft.com/office/drawing/2014/main" id="{88F1087B-C261-476D-64F9-C678C75079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Introduce </a:t>
            </a:r>
          </a:p>
          <a:p>
            <a:pPr marL="0" lvl="0" indent="0" algn="l" rtl="0">
              <a:spcBef>
                <a:spcPts val="0"/>
              </a:spcBef>
              <a:spcAft>
                <a:spcPts val="0"/>
              </a:spcAft>
              <a:buNone/>
            </a:pPr>
            <a:endParaRPr lang="en-US" sz="1600" dirty="0"/>
          </a:p>
          <a:p>
            <a:pPr marL="0" lvl="0" indent="0" algn="l" rtl="0">
              <a:spcBef>
                <a:spcPts val="0"/>
              </a:spcBef>
              <a:spcAft>
                <a:spcPts val="0"/>
              </a:spcAft>
              <a:buNone/>
            </a:pPr>
            <a:r>
              <a:rPr lang="en-US" sz="1600" dirty="0"/>
              <a:t>Want this to be interactive</a:t>
            </a:r>
          </a:p>
          <a:p>
            <a:pPr marL="0" lvl="0" indent="0" algn="l" rtl="0">
              <a:spcBef>
                <a:spcPts val="0"/>
              </a:spcBef>
              <a:spcAft>
                <a:spcPts val="0"/>
              </a:spcAft>
              <a:buNone/>
            </a:pPr>
            <a:endParaRPr lang="en-US" sz="1600" dirty="0"/>
          </a:p>
          <a:p>
            <a:pPr marL="0" lvl="0" indent="0" algn="l" rtl="0">
              <a:spcBef>
                <a:spcPts val="0"/>
              </a:spcBef>
              <a:spcAft>
                <a:spcPts val="0"/>
              </a:spcAft>
              <a:buNone/>
            </a:pPr>
            <a:r>
              <a:rPr lang="en-US" sz="1600" dirty="0"/>
              <a:t>Has everyone heard of </a:t>
            </a:r>
            <a:r>
              <a:rPr lang="en-US" sz="1600" dirty="0" err="1"/>
              <a:t>GamFin</a:t>
            </a:r>
            <a:r>
              <a:rPr lang="en-US" sz="1600" dirty="0"/>
              <a:t>?</a:t>
            </a:r>
            <a:endParaRPr sz="1600" dirty="0"/>
          </a:p>
        </p:txBody>
      </p:sp>
    </p:spTree>
    <p:extLst>
      <p:ext uri="{BB962C8B-B14F-4D97-AF65-F5344CB8AC3E}">
        <p14:creationId xmlns:p14="http://schemas.microsoft.com/office/powerpoint/2010/main" val="1666851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c0b04af300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c0b04af300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Char char="●"/>
            </a:pPr>
            <a:r>
              <a:rPr lang="en" sz="1800" b="1" dirty="0">
                <a:solidFill>
                  <a:schemeClr val="dk1"/>
                </a:solidFill>
              </a:rPr>
              <a:t>Let’s start with some of the cognitive discrepancy. </a:t>
            </a:r>
          </a:p>
          <a:p>
            <a:pPr marL="457200" lvl="0" indent="-342900" algn="l" rtl="0">
              <a:lnSpc>
                <a:spcPct val="115000"/>
              </a:lnSpc>
              <a:spcBef>
                <a:spcPts val="0"/>
              </a:spcBef>
              <a:spcAft>
                <a:spcPts val="0"/>
              </a:spcAft>
              <a:buClr>
                <a:schemeClr val="dk1"/>
              </a:buClr>
              <a:buSzPts val="1800"/>
              <a:buChar char="●"/>
            </a:pPr>
            <a:endParaRPr lang="en" sz="1800" b="1"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i="1" dirty="0"/>
              <a:t>"By a show of hands, how many of you have treated a client who can calculate the odds of a 5-leg parlay faster than you can use a calculator, but they still cannot figure out how to pay their rent?“</a:t>
            </a:r>
          </a:p>
          <a:p>
            <a:pPr marL="457200" lvl="0" indent="-342900" algn="l" rtl="0">
              <a:lnSpc>
                <a:spcPct val="115000"/>
              </a:lnSpc>
              <a:spcBef>
                <a:spcPts val="0"/>
              </a:spcBef>
              <a:spcAft>
                <a:spcPts val="0"/>
              </a:spcAft>
              <a:buClr>
                <a:schemeClr val="dk1"/>
              </a:buClr>
              <a:buSzPts val="1800"/>
              <a:buChar char="●"/>
            </a:pPr>
            <a:endParaRPr lang="en" sz="1800" b="1"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b="1" dirty="0">
                <a:solidFill>
                  <a:schemeClr val="dk1"/>
                </a:solidFill>
              </a:rPr>
              <a:t>The Literacy Paradox:</a:t>
            </a:r>
            <a:r>
              <a:rPr lang="en" sz="1800" dirty="0">
                <a:solidFill>
                  <a:schemeClr val="dk1"/>
                </a:solidFill>
              </a:rPr>
              <a:t> Many gamblers can recite the mathematical probability of a win, yet they succumb to the </a:t>
            </a:r>
            <a:r>
              <a:rPr lang="en" sz="1800" b="1" dirty="0">
                <a:solidFill>
                  <a:schemeClr val="dk1"/>
                </a:solidFill>
              </a:rPr>
              <a:t>"Gambler’s Fallacy"</a:t>
            </a:r>
            <a:r>
              <a:rPr lang="en" sz="1800" dirty="0">
                <a:solidFill>
                  <a:schemeClr val="dk1"/>
                </a:solidFill>
              </a:rPr>
              <a:t>—the belief that if a coin has landed heads five times, it is "due" to land tails.</a:t>
            </a:r>
          </a:p>
          <a:p>
            <a:pPr marL="457200" lvl="0" indent="-342900" algn="l" rtl="0">
              <a:lnSpc>
                <a:spcPct val="115000"/>
              </a:lnSpc>
              <a:spcBef>
                <a:spcPts val="0"/>
              </a:spcBef>
              <a:spcAft>
                <a:spcPts val="0"/>
              </a:spcAft>
              <a:buClr>
                <a:schemeClr val="dk1"/>
              </a:buClr>
              <a:buSzPts val="1800"/>
              <a:buChar char="●"/>
            </a:pPr>
            <a:endParaRPr sz="1800"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b="1" dirty="0">
                <a:solidFill>
                  <a:schemeClr val="dk1"/>
                </a:solidFill>
              </a:rPr>
              <a:t>Systemic Failure:</a:t>
            </a:r>
            <a:r>
              <a:rPr lang="en" sz="1800" dirty="0">
                <a:solidFill>
                  <a:schemeClr val="dk1"/>
                </a:solidFill>
              </a:rPr>
              <a:t> Financial literacy tells you that the "house always wins" in the long run ($EV &lt; $0). Problem gambling creates a cognitive dissonance where the individual believes they are the exception to that rule.</a:t>
            </a:r>
            <a:endParaRPr sz="1800" dirty="0">
              <a:solidFill>
                <a:schemeClr val="dk1"/>
              </a:solidFill>
            </a:endParaRPr>
          </a:p>
          <a:p>
            <a:pPr marL="0" lvl="0" indent="0" algn="l" rtl="0">
              <a:spcBef>
                <a:spcPts val="120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c0b04af300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c0b04af300_0_141:notes"/>
          <p:cNvSpPr txBox="1">
            <a:spLocks noGrp="1"/>
          </p:cNvSpPr>
          <p:nvPr>
            <p:ph type="body" idx="1"/>
          </p:nvPr>
        </p:nvSpPr>
        <p:spPr>
          <a:xfrm>
            <a:off x="685800" y="421132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1200"/>
              </a:spcBef>
              <a:spcAft>
                <a:spcPts val="0"/>
              </a:spcAft>
              <a:buClr>
                <a:schemeClr val="dk1"/>
              </a:buClr>
              <a:buSzPts val="1800"/>
              <a:buChar char="●"/>
            </a:pPr>
            <a:r>
              <a:rPr lang="en" sz="1800" b="1" dirty="0">
                <a:solidFill>
                  <a:schemeClr val="dk1"/>
                </a:solidFill>
              </a:rPr>
              <a:t>Asymmetric Risk:</a:t>
            </a:r>
            <a:r>
              <a:rPr lang="en" sz="1800" dirty="0">
                <a:solidFill>
                  <a:schemeClr val="dk1"/>
                </a:solidFill>
              </a:rPr>
              <a:t> To a healthy observer, risking one’s rent money for a 10% chance at a jackpot is an irrational risk. To a problem gambler, the "reward" isn't just the money—it’s the relief from the urge or the "high" of the action.</a:t>
            </a:r>
          </a:p>
          <a:p>
            <a:pPr marL="457200" lvl="0" indent="-342900" algn="l" rtl="0">
              <a:lnSpc>
                <a:spcPct val="115000"/>
              </a:lnSpc>
              <a:spcBef>
                <a:spcPts val="1200"/>
              </a:spcBef>
              <a:spcAft>
                <a:spcPts val="0"/>
              </a:spcAft>
              <a:buClr>
                <a:schemeClr val="dk1"/>
              </a:buClr>
              <a:buSzPts val="1800"/>
              <a:buChar char="●"/>
            </a:pPr>
            <a:endParaRPr sz="1800"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b="1" dirty="0">
                <a:solidFill>
                  <a:schemeClr val="dk1"/>
                </a:solidFill>
              </a:rPr>
              <a:t>Chasing Losses:</a:t>
            </a:r>
            <a:r>
              <a:rPr lang="en" sz="1800" dirty="0">
                <a:solidFill>
                  <a:schemeClr val="dk1"/>
                </a:solidFill>
              </a:rPr>
              <a:t> This is the ultimate distortion of risk/reward. The "reward" shifts from "winning extra money" to "getting back to even." To achieve this, the gambler takes exponentially higher risks, often leading to a total financial collapse.</a:t>
            </a:r>
            <a:endParaRPr sz="1800" dirty="0">
              <a:solidFill>
                <a:srgbClr val="595959"/>
              </a:solidFill>
            </a:endParaRPr>
          </a:p>
          <a:p>
            <a:pPr marL="0" lvl="0" indent="0" algn="l" rtl="0">
              <a:spcBef>
                <a:spcPts val="120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7A29AEA6-999A-1A06-DFCB-FAFAE892EB42}"/>
            </a:ext>
          </a:extLst>
        </p:cNvPr>
        <p:cNvGrpSpPr/>
        <p:nvPr/>
      </p:nvGrpSpPr>
      <p:grpSpPr>
        <a:xfrm>
          <a:off x="0" y="0"/>
          <a:ext cx="0" cy="0"/>
          <a:chOff x="0" y="0"/>
          <a:chExt cx="0" cy="0"/>
        </a:xfrm>
      </p:grpSpPr>
      <p:sp>
        <p:nvSpPr>
          <p:cNvPr id="151" name="Google Shape;151;g3c0b04af300_0_150:notes">
            <a:extLst>
              <a:ext uri="{FF2B5EF4-FFF2-40B4-BE49-F238E27FC236}">
                <a16:creationId xmlns:a16="http://schemas.microsoft.com/office/drawing/2014/main" id="{3FF0F2E2-1C14-FB9D-737C-AFCCDB2E6BA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c0b04af300_0_150:notes">
            <a:extLst>
              <a:ext uri="{FF2B5EF4-FFF2-40B4-BE49-F238E27FC236}">
                <a16:creationId xmlns:a16="http://schemas.microsoft.com/office/drawing/2014/main" id="{A070BE4E-069C-4BD2-87B2-DC5BA70E4A7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Money script is an unconscious belief </a:t>
            </a:r>
            <a:r>
              <a:rPr lang="en-US"/>
              <a:t>about money </a:t>
            </a:r>
            <a:endParaRPr dirty="0"/>
          </a:p>
        </p:txBody>
      </p:sp>
    </p:spTree>
    <p:extLst>
      <p:ext uri="{BB962C8B-B14F-4D97-AF65-F5344CB8AC3E}">
        <p14:creationId xmlns:p14="http://schemas.microsoft.com/office/powerpoint/2010/main" val="1084997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7F42AEDA-3BF0-9AE3-78EF-16DCD27D2C30}"/>
            </a:ext>
          </a:extLst>
        </p:cNvPr>
        <p:cNvGrpSpPr/>
        <p:nvPr/>
      </p:nvGrpSpPr>
      <p:grpSpPr>
        <a:xfrm>
          <a:off x="0" y="0"/>
          <a:ext cx="0" cy="0"/>
          <a:chOff x="0" y="0"/>
          <a:chExt cx="0" cy="0"/>
        </a:xfrm>
      </p:grpSpPr>
      <p:sp>
        <p:nvSpPr>
          <p:cNvPr id="151" name="Google Shape;151;g3c0b04af300_0_150:notes">
            <a:extLst>
              <a:ext uri="{FF2B5EF4-FFF2-40B4-BE49-F238E27FC236}">
                <a16:creationId xmlns:a16="http://schemas.microsoft.com/office/drawing/2014/main" id="{6DF5AE66-1909-2E1B-9DB8-648B6BD372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c0b04af300_0_150:notes">
            <a:extLst>
              <a:ext uri="{FF2B5EF4-FFF2-40B4-BE49-F238E27FC236}">
                <a16:creationId xmlns:a16="http://schemas.microsoft.com/office/drawing/2014/main" id="{931D6C34-F7B2-0D1B-DA9A-825BA12CA6A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Money script is an unconscious belief </a:t>
            </a:r>
            <a:r>
              <a:rPr lang="en-US"/>
              <a:t>about money </a:t>
            </a:r>
            <a:endParaRPr dirty="0"/>
          </a:p>
        </p:txBody>
      </p:sp>
    </p:spTree>
    <p:extLst>
      <p:ext uri="{BB962C8B-B14F-4D97-AF65-F5344CB8AC3E}">
        <p14:creationId xmlns:p14="http://schemas.microsoft.com/office/powerpoint/2010/main" val="2093927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F2BB7F6A-4200-7170-F9A2-4717E54DCD3F}"/>
            </a:ext>
          </a:extLst>
        </p:cNvPr>
        <p:cNvGrpSpPr/>
        <p:nvPr/>
      </p:nvGrpSpPr>
      <p:grpSpPr>
        <a:xfrm>
          <a:off x="0" y="0"/>
          <a:ext cx="0" cy="0"/>
          <a:chOff x="0" y="0"/>
          <a:chExt cx="0" cy="0"/>
        </a:xfrm>
      </p:grpSpPr>
      <p:sp>
        <p:nvSpPr>
          <p:cNvPr id="151" name="Google Shape;151;g3c0b04af300_0_150:notes">
            <a:extLst>
              <a:ext uri="{FF2B5EF4-FFF2-40B4-BE49-F238E27FC236}">
                <a16:creationId xmlns:a16="http://schemas.microsoft.com/office/drawing/2014/main" id="{5E658D1A-E527-D02C-1A98-3DA06519F5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c0b04af300_0_150:notes">
            <a:extLst>
              <a:ext uri="{FF2B5EF4-FFF2-40B4-BE49-F238E27FC236}">
                <a16:creationId xmlns:a16="http://schemas.microsoft.com/office/drawing/2014/main" id="{7B2B15B5-C66F-5728-9F2F-D1A7DE4F98A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Money script is an unconscious belief </a:t>
            </a:r>
            <a:r>
              <a:rPr lang="en-US"/>
              <a:t>about money </a:t>
            </a:r>
            <a:endParaRPr dirty="0"/>
          </a:p>
        </p:txBody>
      </p:sp>
    </p:spTree>
    <p:extLst>
      <p:ext uri="{BB962C8B-B14F-4D97-AF65-F5344CB8AC3E}">
        <p14:creationId xmlns:p14="http://schemas.microsoft.com/office/powerpoint/2010/main" val="2293277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5"/>
        <p:cNvGrpSpPr/>
        <p:nvPr/>
      </p:nvGrpSpPr>
      <p:grpSpPr>
        <a:xfrm>
          <a:off x="0" y="0"/>
          <a:ext cx="0" cy="0"/>
          <a:chOff x="0" y="0"/>
          <a:chExt cx="0" cy="0"/>
        </a:xfrm>
      </p:grpSpPr>
      <p:sp>
        <p:nvSpPr>
          <p:cNvPr id="56" name="Google Shape;56;p14"/>
          <p:cNvSpPr txBox="1">
            <a:spLocks noGrp="1"/>
          </p:cNvSpPr>
          <p:nvPr>
            <p:ph type="ctrTitle"/>
          </p:nvPr>
        </p:nvSpPr>
        <p:spPr>
          <a:xfrm>
            <a:off x="311700" y="890525"/>
            <a:ext cx="8520600" cy="1114200"/>
          </a:xfrm>
          <a:prstGeom prst="rect">
            <a:avLst/>
          </a:prstGeom>
        </p:spPr>
        <p:txBody>
          <a:bodyPr spcFirstLastPara="1" wrap="square" lIns="91425" tIns="91425" rIns="91425" bIns="91425" anchor="b" anchorCtr="0">
            <a:normAutofit/>
          </a:bodyPr>
          <a:lstStyle>
            <a:lvl1pPr lvl="0">
              <a:spcBef>
                <a:spcPts val="0"/>
              </a:spcBef>
              <a:spcAft>
                <a:spcPts val="0"/>
              </a:spcAft>
              <a:buSzPts val="4400"/>
              <a:buNone/>
              <a:defRPr sz="4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7" name="Google Shape;57;p14"/>
          <p:cNvSpPr txBox="1">
            <a:spLocks noGrp="1"/>
          </p:cNvSpPr>
          <p:nvPr>
            <p:ph type="subTitle" idx="1"/>
          </p:nvPr>
        </p:nvSpPr>
        <p:spPr>
          <a:xfrm>
            <a:off x="330900" y="2004725"/>
            <a:ext cx="84822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8" name="Google Shape;5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311700" y="1797500"/>
            <a:ext cx="8520600" cy="841800"/>
          </a:xfrm>
          <a:prstGeom prst="rect">
            <a:avLst/>
          </a:prstGeom>
        </p:spPr>
        <p:txBody>
          <a:bodyPr spcFirstLastPara="1" wrap="square" lIns="91425" tIns="91425" rIns="91425" bIns="91425" anchor="ctr" anchorCtr="0">
            <a:normAutofit/>
          </a:bodyPr>
          <a:lstStyle>
            <a:lvl1pPr lvl="0">
              <a:spcBef>
                <a:spcPts val="0"/>
              </a:spcBef>
              <a:spcAft>
                <a:spcPts val="0"/>
              </a:spcAft>
              <a:buSzPts val="4400"/>
              <a:buNone/>
              <a:defRPr sz="44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61" name="Google Shape;6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4" name="Google Shape;64;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65" name="Google Shape;6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8" name="Google Shape;68;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9" name="Google Shape;69;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0" name="Google Shape;7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3" name="Google Shape;7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311700" y="555600"/>
            <a:ext cx="36456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8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6" name="Google Shape;76;p19"/>
          <p:cNvSpPr txBox="1">
            <a:spLocks noGrp="1"/>
          </p:cNvSpPr>
          <p:nvPr>
            <p:ph type="body" idx="1"/>
          </p:nvPr>
        </p:nvSpPr>
        <p:spPr>
          <a:xfrm>
            <a:off x="311700" y="1389600"/>
            <a:ext cx="39597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7" name="Google Shape;7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80" name="Google Shape;8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4" name="Google Shape;84;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5" name="Google Shape;85;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30200">
              <a:spcBef>
                <a:spcPts val="0"/>
              </a:spcBef>
              <a:spcAft>
                <a:spcPts val="0"/>
              </a:spcAft>
              <a:buSzPts val="16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6" name="Google Shape;8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7"/>
        <p:cNvGrpSpPr/>
        <p:nvPr/>
      </p:nvGrpSpPr>
      <p:grpSpPr>
        <a:xfrm>
          <a:off x="0" y="0"/>
          <a:ext cx="0" cy="0"/>
          <a:chOff x="0" y="0"/>
          <a:chExt cx="0" cy="0"/>
        </a:xfrm>
      </p:grpSpPr>
      <p:sp>
        <p:nvSpPr>
          <p:cNvPr id="88" name="Google Shape;88;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600"/>
              <a:buNone/>
              <a:defRPr/>
            </a:lvl1pPr>
          </a:lstStyle>
          <a:p>
            <a:endParaRPr/>
          </a:p>
        </p:txBody>
      </p:sp>
      <p:sp>
        <p:nvSpPr>
          <p:cNvPr id="89" name="Google Shape;89;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0"/>
        <p:cNvGrpSpPr/>
        <p:nvPr/>
      </p:nvGrpSpPr>
      <p:grpSpPr>
        <a:xfrm>
          <a:off x="0" y="0"/>
          <a:ext cx="0" cy="0"/>
          <a:chOff x="0" y="0"/>
          <a:chExt cx="0" cy="0"/>
        </a:xfrm>
      </p:grpSpPr>
      <p:sp>
        <p:nvSpPr>
          <p:cNvPr id="91" name="Google Shape;91;p23"/>
          <p:cNvSpPr txBox="1">
            <a:spLocks noGrp="1"/>
          </p:cNvSpPr>
          <p:nvPr>
            <p:ph type="title" hasCustomPrompt="1"/>
          </p:nvPr>
        </p:nvSpPr>
        <p:spPr>
          <a:xfrm>
            <a:off x="311700" y="1106125"/>
            <a:ext cx="3897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2" name="Google Shape;92;p23"/>
          <p:cNvSpPr txBox="1">
            <a:spLocks noGrp="1"/>
          </p:cNvSpPr>
          <p:nvPr>
            <p:ph type="body" idx="1"/>
          </p:nvPr>
        </p:nvSpPr>
        <p:spPr>
          <a:xfrm>
            <a:off x="3917525" y="1106125"/>
            <a:ext cx="3933000" cy="2750100"/>
          </a:xfrm>
          <a:prstGeom prst="rect">
            <a:avLst/>
          </a:prstGeom>
        </p:spPr>
        <p:txBody>
          <a:bodyPr spcFirstLastPara="1" wrap="square" lIns="91425" tIns="91425" rIns="91425" bIns="91425" anchor="t" anchorCtr="0">
            <a:normAutofit/>
          </a:bodyPr>
          <a:lstStyle>
            <a:lvl1pPr marL="457200" lvl="0" indent="-330200" algn="ctr">
              <a:spcBef>
                <a:spcPts val="0"/>
              </a:spcBef>
              <a:spcAft>
                <a:spcPts val="0"/>
              </a:spcAft>
              <a:buSzPts val="1600"/>
              <a:buChar char="●"/>
              <a:defRPr/>
            </a:lvl1pPr>
            <a:lvl2pPr marL="914400" lvl="1" indent="-304800" algn="ctr">
              <a:spcBef>
                <a:spcPts val="0"/>
              </a:spcBef>
              <a:spcAft>
                <a:spcPts val="0"/>
              </a:spcAft>
              <a:buSzPts val="1200"/>
              <a:buChar char="○"/>
              <a:defRPr/>
            </a:lvl2pPr>
            <a:lvl3pPr marL="1371600" lvl="2" indent="-304800" algn="ctr">
              <a:spcBef>
                <a:spcPts val="0"/>
              </a:spcBef>
              <a:spcAft>
                <a:spcPts val="0"/>
              </a:spcAft>
              <a:buSzPts val="1200"/>
              <a:buChar char="■"/>
              <a:defRPr/>
            </a:lvl3pPr>
            <a:lvl4pPr marL="1828800" lvl="3" indent="-304800" algn="ctr">
              <a:spcBef>
                <a:spcPts val="0"/>
              </a:spcBef>
              <a:spcAft>
                <a:spcPts val="0"/>
              </a:spcAft>
              <a:buSzPts val="1200"/>
              <a:buChar char="●"/>
              <a:defRPr/>
            </a:lvl4pPr>
            <a:lvl5pPr marL="2286000" lvl="4" indent="-304800" algn="ctr">
              <a:spcBef>
                <a:spcPts val="0"/>
              </a:spcBef>
              <a:spcAft>
                <a:spcPts val="0"/>
              </a:spcAft>
              <a:buSzPts val="1200"/>
              <a:buChar char="○"/>
              <a:defRPr/>
            </a:lvl5pPr>
            <a:lvl6pPr marL="2743200" lvl="5" indent="-304800" algn="ctr">
              <a:spcBef>
                <a:spcPts val="0"/>
              </a:spcBef>
              <a:spcAft>
                <a:spcPts val="0"/>
              </a:spcAft>
              <a:buSzPts val="1200"/>
              <a:buChar char="■"/>
              <a:defRPr/>
            </a:lvl6pPr>
            <a:lvl7pPr marL="3200400" lvl="6" indent="-304800" algn="ctr">
              <a:spcBef>
                <a:spcPts val="0"/>
              </a:spcBef>
              <a:spcAft>
                <a:spcPts val="0"/>
              </a:spcAft>
              <a:buSzPts val="1200"/>
              <a:buChar char="●"/>
              <a:defRPr/>
            </a:lvl7pPr>
            <a:lvl8pPr marL="3657600" lvl="7" indent="-304800" algn="ctr">
              <a:spcBef>
                <a:spcPts val="0"/>
              </a:spcBef>
              <a:spcAft>
                <a:spcPts val="0"/>
              </a:spcAft>
              <a:buSzPts val="1200"/>
              <a:buChar char="○"/>
              <a:defRPr/>
            </a:lvl8pPr>
            <a:lvl9pPr marL="4114800" lvl="8" indent="-304800" algn="ctr">
              <a:spcBef>
                <a:spcPts val="0"/>
              </a:spcBef>
              <a:spcAft>
                <a:spcPts val="0"/>
              </a:spcAft>
              <a:buSzPts val="1200"/>
              <a:buChar char="■"/>
              <a:defRPr/>
            </a:lvl9pPr>
          </a:lstStyle>
          <a:p>
            <a:endParaRPr/>
          </a:p>
        </p:txBody>
      </p:sp>
      <p:sp>
        <p:nvSpPr>
          <p:cNvPr id="93" name="Google Shape;9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
        <p:nvSpPr>
          <p:cNvPr id="95" name="Google Shape;9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25"/>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5"/>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lt1"/>
              </a:buClr>
              <a:buSzPts val="1800"/>
              <a:buChar char="•"/>
              <a:defRPr>
                <a:solidFill>
                  <a:schemeClr val="lt1"/>
                </a:solidFill>
              </a:defRPr>
            </a:lvl1pPr>
            <a:lvl2pPr marL="914400" lvl="1" indent="-342900" algn="l">
              <a:lnSpc>
                <a:spcPct val="90000"/>
              </a:lnSpc>
              <a:spcBef>
                <a:spcPts val="375"/>
              </a:spcBef>
              <a:spcAft>
                <a:spcPts val="0"/>
              </a:spcAft>
              <a:buClr>
                <a:schemeClr val="lt1"/>
              </a:buClr>
              <a:buSzPts val="1800"/>
              <a:buChar char="•"/>
              <a:defRPr>
                <a:solidFill>
                  <a:schemeClr val="lt1"/>
                </a:solidFill>
              </a:defRPr>
            </a:lvl2pPr>
            <a:lvl3pPr marL="1371600" lvl="2" indent="-342900" algn="l">
              <a:lnSpc>
                <a:spcPct val="90000"/>
              </a:lnSpc>
              <a:spcBef>
                <a:spcPts val="375"/>
              </a:spcBef>
              <a:spcAft>
                <a:spcPts val="0"/>
              </a:spcAft>
              <a:buClr>
                <a:schemeClr val="lt1"/>
              </a:buClr>
              <a:buSzPts val="1800"/>
              <a:buChar char="•"/>
              <a:defRPr>
                <a:solidFill>
                  <a:schemeClr val="lt1"/>
                </a:solidFill>
              </a:defRPr>
            </a:lvl3pPr>
            <a:lvl4pPr marL="1828800" lvl="3" indent="-342900" algn="l">
              <a:lnSpc>
                <a:spcPct val="90000"/>
              </a:lnSpc>
              <a:spcBef>
                <a:spcPts val="375"/>
              </a:spcBef>
              <a:spcAft>
                <a:spcPts val="0"/>
              </a:spcAft>
              <a:buClr>
                <a:schemeClr val="lt1"/>
              </a:buClr>
              <a:buSzPts val="1800"/>
              <a:buChar char="•"/>
              <a:defRPr>
                <a:solidFill>
                  <a:schemeClr val="lt1"/>
                </a:solidFill>
              </a:defRPr>
            </a:lvl4pPr>
            <a:lvl5pPr marL="2286000" lvl="4" indent="-342900" algn="l">
              <a:lnSpc>
                <a:spcPct val="90000"/>
              </a:lnSpc>
              <a:spcBef>
                <a:spcPts val="375"/>
              </a:spcBef>
              <a:spcAft>
                <a:spcPts val="0"/>
              </a:spcAft>
              <a:buClr>
                <a:schemeClr val="lt1"/>
              </a:buClr>
              <a:buSzPts val="1800"/>
              <a:buChar char="•"/>
              <a:defRPr>
                <a:solidFill>
                  <a:schemeClr val="lt1"/>
                </a:solidFill>
              </a:defRPr>
            </a:lvl5pPr>
            <a:lvl6pPr marL="2743200" lvl="5" indent="-342900" algn="l">
              <a:lnSpc>
                <a:spcPct val="90000"/>
              </a:lnSpc>
              <a:spcBef>
                <a:spcPts val="375"/>
              </a:spcBef>
              <a:spcAft>
                <a:spcPts val="0"/>
              </a:spcAft>
              <a:buClr>
                <a:schemeClr val="lt1"/>
              </a:buClr>
              <a:buSzPts val="1800"/>
              <a:buChar char="•"/>
              <a:defRPr>
                <a:solidFill>
                  <a:schemeClr val="lt1"/>
                </a:solidFill>
              </a:defRPr>
            </a:lvl6pPr>
            <a:lvl7pPr marL="3200400" lvl="6" indent="-342900" algn="l">
              <a:lnSpc>
                <a:spcPct val="90000"/>
              </a:lnSpc>
              <a:spcBef>
                <a:spcPts val="375"/>
              </a:spcBef>
              <a:spcAft>
                <a:spcPts val="0"/>
              </a:spcAft>
              <a:buClr>
                <a:schemeClr val="lt1"/>
              </a:buClr>
              <a:buSzPts val="1800"/>
              <a:buChar char="•"/>
              <a:defRPr>
                <a:solidFill>
                  <a:schemeClr val="lt1"/>
                </a:solidFill>
              </a:defRPr>
            </a:lvl7pPr>
            <a:lvl8pPr marL="3657600" lvl="7" indent="-342900" algn="l">
              <a:lnSpc>
                <a:spcPct val="90000"/>
              </a:lnSpc>
              <a:spcBef>
                <a:spcPts val="375"/>
              </a:spcBef>
              <a:spcAft>
                <a:spcPts val="0"/>
              </a:spcAft>
              <a:buClr>
                <a:schemeClr val="lt1"/>
              </a:buClr>
              <a:buSzPts val="1800"/>
              <a:buChar char="•"/>
              <a:defRPr>
                <a:solidFill>
                  <a:schemeClr val="lt1"/>
                </a:solidFill>
              </a:defRPr>
            </a:lvl8pPr>
            <a:lvl9pPr marL="4114800" lvl="8" indent="-342900" algn="l">
              <a:lnSpc>
                <a:spcPct val="90000"/>
              </a:lnSpc>
              <a:spcBef>
                <a:spcPts val="375"/>
              </a:spcBef>
              <a:spcAft>
                <a:spcPts val="0"/>
              </a:spcAft>
              <a:buClr>
                <a:schemeClr val="lt1"/>
              </a:buClr>
              <a:buSzPts val="1800"/>
              <a:buChar char="•"/>
              <a:defRPr>
                <a:solidFill>
                  <a:schemeClr val="lt1"/>
                </a:solidFill>
              </a:defRPr>
            </a:lvl9pPr>
          </a:lstStyle>
          <a:p>
            <a:endParaRPr/>
          </a:p>
        </p:txBody>
      </p:sp>
      <p:sp>
        <p:nvSpPr>
          <p:cNvPr id="99" name="Google Shape;99;p2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0"/>
        <p:cNvGrpSpPr/>
        <p:nvPr/>
      </p:nvGrpSpPr>
      <p:grpSpPr>
        <a:xfrm>
          <a:off x="0" y="0"/>
          <a:ext cx="0" cy="0"/>
          <a:chOff x="0" y="0"/>
          <a:chExt cx="0" cy="0"/>
        </a:xfrm>
      </p:grpSpPr>
      <p:sp>
        <p:nvSpPr>
          <p:cNvPr id="101" name="Google Shape;101;p26"/>
          <p:cNvSpPr txBox="1">
            <a:spLocks noGrp="1"/>
          </p:cNvSpPr>
          <p:nvPr>
            <p:ph type="title"/>
          </p:nvPr>
        </p:nvSpPr>
        <p:spPr>
          <a:xfrm>
            <a:off x="629841"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6"/>
          <p:cNvSpPr txBox="1">
            <a:spLocks noGrp="1"/>
          </p:cNvSpPr>
          <p:nvPr>
            <p:ph type="body" idx="1"/>
          </p:nvPr>
        </p:nvSpPr>
        <p:spPr>
          <a:xfrm>
            <a:off x="629850" y="1260878"/>
            <a:ext cx="3868200" cy="24417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03" name="Google Shape;103;p26"/>
          <p:cNvSpPr txBox="1">
            <a:spLocks noGrp="1"/>
          </p:cNvSpPr>
          <p:nvPr>
            <p:ph type="body" idx="2"/>
          </p:nvPr>
        </p:nvSpPr>
        <p:spPr>
          <a:xfrm>
            <a:off x="4629150" y="1260884"/>
            <a:ext cx="3887400" cy="24417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04" name="Google Shape;104;p26"/>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5"/>
        <p:cNvGrpSpPr/>
        <p:nvPr/>
      </p:nvGrpSpPr>
      <p:grpSpPr>
        <a:xfrm>
          <a:off x="0" y="0"/>
          <a:ext cx="0" cy="0"/>
          <a:chOff x="0" y="0"/>
          <a:chExt cx="0" cy="0"/>
        </a:xfrm>
      </p:grpSpPr>
      <p:sp>
        <p:nvSpPr>
          <p:cNvPr id="106" name="Google Shape;106;p27"/>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7"/>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108" name="Google Shape;108;p27"/>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109" name="Google Shape;109;p27"/>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6">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FFFFFF"/>
              </a:buClr>
              <a:buSzPts val="2800"/>
              <a:buFont typeface="Open Sans"/>
              <a:buNone/>
              <a:defRPr sz="2800" b="1">
                <a:solidFill>
                  <a:srgbClr val="FFFFFF"/>
                </a:solidFill>
                <a:latin typeface="Open Sans"/>
                <a:ea typeface="Open Sans"/>
                <a:cs typeface="Open Sans"/>
                <a:sym typeface="Open Sans"/>
              </a:defRPr>
            </a:lvl1pPr>
            <a:lvl2pPr lvl="1">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2pPr>
            <a:lvl3pPr lvl="2">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3pPr>
            <a:lvl4pPr lvl="3">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4pPr>
            <a:lvl5pPr lvl="4">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5pPr>
            <a:lvl6pPr lvl="5">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6pPr>
            <a:lvl7pPr lvl="6">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7pPr>
            <a:lvl8pPr lvl="7">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8pPr>
            <a:lvl9pPr lvl="8">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30200">
              <a:lnSpc>
                <a:spcPct val="115000"/>
              </a:lnSpc>
              <a:spcBef>
                <a:spcPts val="0"/>
              </a:spcBef>
              <a:spcAft>
                <a:spcPts val="0"/>
              </a:spcAft>
              <a:buClr>
                <a:schemeClr val="lt2"/>
              </a:buClr>
              <a:buSzPts val="1600"/>
              <a:buFont typeface="Open Sans"/>
              <a:buChar char="●"/>
              <a:defRPr sz="2000">
                <a:solidFill>
                  <a:schemeClr val="lt2"/>
                </a:solidFill>
                <a:latin typeface="Open Sans"/>
                <a:ea typeface="Open Sans"/>
                <a:cs typeface="Open Sans"/>
                <a:sym typeface="Open Sans"/>
              </a:defRPr>
            </a:lvl1pPr>
            <a:lvl2pPr marL="914400" lvl="1" indent="-304800">
              <a:lnSpc>
                <a:spcPct val="115000"/>
              </a:lnSpc>
              <a:spcBef>
                <a:spcPts val="0"/>
              </a:spcBef>
              <a:spcAft>
                <a:spcPts val="0"/>
              </a:spcAft>
              <a:buClr>
                <a:schemeClr val="lt2"/>
              </a:buClr>
              <a:buSzPts val="1200"/>
              <a:buFont typeface="Open Sans"/>
              <a:buChar char="○"/>
              <a:defRPr>
                <a:solidFill>
                  <a:schemeClr val="lt2"/>
                </a:solidFill>
                <a:latin typeface="Open Sans"/>
                <a:ea typeface="Open Sans"/>
                <a:cs typeface="Open Sans"/>
                <a:sym typeface="Open Sans"/>
              </a:defRPr>
            </a:lvl2pPr>
            <a:lvl3pPr marL="1371600" lvl="2" indent="-304800">
              <a:lnSpc>
                <a:spcPct val="115000"/>
              </a:lnSpc>
              <a:spcBef>
                <a:spcPts val="0"/>
              </a:spcBef>
              <a:spcAft>
                <a:spcPts val="0"/>
              </a:spcAft>
              <a:buClr>
                <a:schemeClr val="lt2"/>
              </a:buClr>
              <a:buSzPts val="1200"/>
              <a:buFont typeface="Open Sans"/>
              <a:buChar char="■"/>
              <a:defRPr>
                <a:solidFill>
                  <a:schemeClr val="lt2"/>
                </a:solidFill>
                <a:latin typeface="Open Sans"/>
                <a:ea typeface="Open Sans"/>
                <a:cs typeface="Open Sans"/>
                <a:sym typeface="Open Sans"/>
              </a:defRPr>
            </a:lvl3pPr>
            <a:lvl4pPr marL="1828800" lvl="3" indent="-304800">
              <a:lnSpc>
                <a:spcPct val="115000"/>
              </a:lnSpc>
              <a:spcBef>
                <a:spcPts val="0"/>
              </a:spcBef>
              <a:spcAft>
                <a:spcPts val="0"/>
              </a:spcAft>
              <a:buClr>
                <a:schemeClr val="lt2"/>
              </a:buClr>
              <a:buSzPts val="1200"/>
              <a:buFont typeface="Open Sans"/>
              <a:buChar char="●"/>
              <a:defRPr>
                <a:solidFill>
                  <a:schemeClr val="lt2"/>
                </a:solidFill>
                <a:latin typeface="Open Sans"/>
                <a:ea typeface="Open Sans"/>
                <a:cs typeface="Open Sans"/>
                <a:sym typeface="Open Sans"/>
              </a:defRPr>
            </a:lvl4pPr>
            <a:lvl5pPr marL="2286000" lvl="4" indent="-304800">
              <a:lnSpc>
                <a:spcPct val="115000"/>
              </a:lnSpc>
              <a:spcBef>
                <a:spcPts val="0"/>
              </a:spcBef>
              <a:spcAft>
                <a:spcPts val="0"/>
              </a:spcAft>
              <a:buClr>
                <a:schemeClr val="lt2"/>
              </a:buClr>
              <a:buSzPts val="1200"/>
              <a:buFont typeface="Open Sans"/>
              <a:buChar char="○"/>
              <a:defRPr>
                <a:solidFill>
                  <a:schemeClr val="lt2"/>
                </a:solidFill>
                <a:latin typeface="Open Sans"/>
                <a:ea typeface="Open Sans"/>
                <a:cs typeface="Open Sans"/>
                <a:sym typeface="Open Sans"/>
              </a:defRPr>
            </a:lvl5pPr>
            <a:lvl6pPr marL="2743200" lvl="5" indent="-304800">
              <a:lnSpc>
                <a:spcPct val="115000"/>
              </a:lnSpc>
              <a:spcBef>
                <a:spcPts val="0"/>
              </a:spcBef>
              <a:spcAft>
                <a:spcPts val="0"/>
              </a:spcAft>
              <a:buClr>
                <a:schemeClr val="lt2"/>
              </a:buClr>
              <a:buSzPts val="1200"/>
              <a:buFont typeface="Open Sans"/>
              <a:buChar char="■"/>
              <a:defRPr>
                <a:solidFill>
                  <a:schemeClr val="lt2"/>
                </a:solidFill>
                <a:latin typeface="Open Sans"/>
                <a:ea typeface="Open Sans"/>
                <a:cs typeface="Open Sans"/>
                <a:sym typeface="Open Sans"/>
              </a:defRPr>
            </a:lvl6pPr>
            <a:lvl7pPr marL="3200400" lvl="6" indent="-304800">
              <a:lnSpc>
                <a:spcPct val="115000"/>
              </a:lnSpc>
              <a:spcBef>
                <a:spcPts val="0"/>
              </a:spcBef>
              <a:spcAft>
                <a:spcPts val="0"/>
              </a:spcAft>
              <a:buClr>
                <a:schemeClr val="lt2"/>
              </a:buClr>
              <a:buSzPts val="1200"/>
              <a:buFont typeface="Open Sans"/>
              <a:buChar char="●"/>
              <a:defRPr>
                <a:solidFill>
                  <a:schemeClr val="lt2"/>
                </a:solidFill>
                <a:latin typeface="Open Sans"/>
                <a:ea typeface="Open Sans"/>
                <a:cs typeface="Open Sans"/>
                <a:sym typeface="Open Sans"/>
              </a:defRPr>
            </a:lvl7pPr>
            <a:lvl8pPr marL="3657600" lvl="7" indent="-304800">
              <a:lnSpc>
                <a:spcPct val="115000"/>
              </a:lnSpc>
              <a:spcBef>
                <a:spcPts val="0"/>
              </a:spcBef>
              <a:spcAft>
                <a:spcPts val="0"/>
              </a:spcAft>
              <a:buClr>
                <a:schemeClr val="lt2"/>
              </a:buClr>
              <a:buSzPts val="1200"/>
              <a:buFont typeface="Open Sans"/>
              <a:buChar char="○"/>
              <a:defRPr>
                <a:solidFill>
                  <a:schemeClr val="lt2"/>
                </a:solidFill>
                <a:latin typeface="Open Sans"/>
                <a:ea typeface="Open Sans"/>
                <a:cs typeface="Open Sans"/>
                <a:sym typeface="Open Sans"/>
              </a:defRPr>
            </a:lvl8pPr>
            <a:lvl9pPr marL="4114800" lvl="8" indent="-304800">
              <a:lnSpc>
                <a:spcPct val="115000"/>
              </a:lnSpc>
              <a:spcBef>
                <a:spcPts val="0"/>
              </a:spcBef>
              <a:spcAft>
                <a:spcPts val="0"/>
              </a:spcAft>
              <a:buClr>
                <a:schemeClr val="lt2"/>
              </a:buClr>
              <a:buSzPts val="1200"/>
              <a:buFont typeface="Open Sans"/>
              <a:buChar char="■"/>
              <a:defRPr>
                <a:solidFill>
                  <a:schemeClr val="lt2"/>
                </a:solidFill>
                <a:latin typeface="Open Sans"/>
                <a:ea typeface="Open Sans"/>
                <a:cs typeface="Open Sans"/>
                <a:sym typeface="Open Sans"/>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800">
                <a:solidFill>
                  <a:schemeClr val="lt2"/>
                </a:solidFill>
                <a:latin typeface="Open Sans"/>
                <a:ea typeface="Open Sans"/>
                <a:cs typeface="Open Sans"/>
                <a:sym typeface="Open Sans"/>
              </a:defRPr>
            </a:lvl1pPr>
            <a:lvl2pPr lvl="1" algn="r">
              <a:buNone/>
              <a:defRPr sz="800">
                <a:solidFill>
                  <a:schemeClr val="lt2"/>
                </a:solidFill>
                <a:latin typeface="Open Sans"/>
                <a:ea typeface="Open Sans"/>
                <a:cs typeface="Open Sans"/>
                <a:sym typeface="Open Sans"/>
              </a:defRPr>
            </a:lvl2pPr>
            <a:lvl3pPr lvl="2" algn="r">
              <a:buNone/>
              <a:defRPr sz="800">
                <a:solidFill>
                  <a:schemeClr val="lt2"/>
                </a:solidFill>
                <a:latin typeface="Open Sans"/>
                <a:ea typeface="Open Sans"/>
                <a:cs typeface="Open Sans"/>
                <a:sym typeface="Open Sans"/>
              </a:defRPr>
            </a:lvl3pPr>
            <a:lvl4pPr lvl="3" algn="r">
              <a:buNone/>
              <a:defRPr sz="800">
                <a:solidFill>
                  <a:schemeClr val="lt2"/>
                </a:solidFill>
                <a:latin typeface="Open Sans"/>
                <a:ea typeface="Open Sans"/>
                <a:cs typeface="Open Sans"/>
                <a:sym typeface="Open Sans"/>
              </a:defRPr>
            </a:lvl4pPr>
            <a:lvl5pPr lvl="4" algn="r">
              <a:buNone/>
              <a:defRPr sz="800">
                <a:solidFill>
                  <a:schemeClr val="lt2"/>
                </a:solidFill>
                <a:latin typeface="Open Sans"/>
                <a:ea typeface="Open Sans"/>
                <a:cs typeface="Open Sans"/>
                <a:sym typeface="Open Sans"/>
              </a:defRPr>
            </a:lvl5pPr>
            <a:lvl6pPr lvl="5" algn="r">
              <a:buNone/>
              <a:defRPr sz="800">
                <a:solidFill>
                  <a:schemeClr val="lt2"/>
                </a:solidFill>
                <a:latin typeface="Open Sans"/>
                <a:ea typeface="Open Sans"/>
                <a:cs typeface="Open Sans"/>
                <a:sym typeface="Open Sans"/>
              </a:defRPr>
            </a:lvl6pPr>
            <a:lvl7pPr lvl="6" algn="r">
              <a:buNone/>
              <a:defRPr sz="800">
                <a:solidFill>
                  <a:schemeClr val="lt2"/>
                </a:solidFill>
                <a:latin typeface="Open Sans"/>
                <a:ea typeface="Open Sans"/>
                <a:cs typeface="Open Sans"/>
                <a:sym typeface="Open Sans"/>
              </a:defRPr>
            </a:lvl7pPr>
            <a:lvl8pPr lvl="7" algn="r">
              <a:buNone/>
              <a:defRPr sz="800">
                <a:solidFill>
                  <a:schemeClr val="lt2"/>
                </a:solidFill>
                <a:latin typeface="Open Sans"/>
                <a:ea typeface="Open Sans"/>
                <a:cs typeface="Open Sans"/>
                <a:sym typeface="Open Sans"/>
              </a:defRPr>
            </a:lvl8pPr>
            <a:lvl9pPr lvl="8" algn="r">
              <a:buNone/>
              <a:defRPr sz="800">
                <a:solidFill>
                  <a:schemeClr val="lt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pic>
        <p:nvPicPr>
          <p:cNvPr id="54" name="Google Shape;54;p13"/>
          <p:cNvPicPr preferRelativeResize="0"/>
          <p:nvPr/>
        </p:nvPicPr>
        <p:blipFill>
          <a:blip r:embed="rId17">
            <a:alphaModFix/>
          </a:blip>
          <a:stretch>
            <a:fillRect/>
          </a:stretch>
        </p:blipFill>
        <p:spPr>
          <a:xfrm>
            <a:off x="311696" y="4766721"/>
            <a:ext cx="738425" cy="1536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https://www.bloomberg.com/features/2026-stake-drake-crypto-casino-adin-ross-gambling/"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hyperlink" Target="https://online.worldcasinodirectory.com/stake-us"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19198-CE8A-DB0E-04C9-5F7EF7F0ABE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1E55E5B-20CF-4C14-DF3C-41A2268BD653}"/>
              </a:ext>
            </a:extLst>
          </p:cNvPr>
          <p:cNvPicPr>
            <a:picLocks noChangeAspect="1"/>
          </p:cNvPicPr>
          <p:nvPr/>
        </p:nvPicPr>
        <p:blipFill>
          <a:blip r:embed="rId2"/>
          <a:srcRect b="1662"/>
          <a:stretch>
            <a:fillRect/>
          </a:stretch>
        </p:blipFill>
        <p:spPr>
          <a:xfrm>
            <a:off x="260020" y="4070554"/>
            <a:ext cx="3954044" cy="919316"/>
          </a:xfrm>
          <a:prstGeom prst="rect">
            <a:avLst/>
          </a:prstGeom>
        </p:spPr>
      </p:pic>
      <p:pic>
        <p:nvPicPr>
          <p:cNvPr id="5" name="Picture 4">
            <a:extLst>
              <a:ext uri="{FF2B5EF4-FFF2-40B4-BE49-F238E27FC236}">
                <a16:creationId xmlns:a16="http://schemas.microsoft.com/office/drawing/2014/main" id="{F949F6C8-A9F5-2EDD-6591-228A82576E0E}"/>
              </a:ext>
            </a:extLst>
          </p:cNvPr>
          <p:cNvPicPr>
            <a:picLocks noChangeAspect="1"/>
          </p:cNvPicPr>
          <p:nvPr/>
        </p:nvPicPr>
        <p:blipFill>
          <a:blip r:embed="rId3"/>
          <a:stretch>
            <a:fillRect/>
          </a:stretch>
        </p:blipFill>
        <p:spPr>
          <a:xfrm>
            <a:off x="4525080" y="4039695"/>
            <a:ext cx="4318980" cy="950175"/>
          </a:xfrm>
          <a:prstGeom prst="rect">
            <a:avLst/>
          </a:prstGeom>
        </p:spPr>
      </p:pic>
      <p:sp>
        <p:nvSpPr>
          <p:cNvPr id="11" name="TextBox 10">
            <a:extLst>
              <a:ext uri="{FF2B5EF4-FFF2-40B4-BE49-F238E27FC236}">
                <a16:creationId xmlns:a16="http://schemas.microsoft.com/office/drawing/2014/main" id="{83C0DDAF-0DCC-821C-B1DD-4383EF7AB53E}"/>
              </a:ext>
            </a:extLst>
          </p:cNvPr>
          <p:cNvSpPr txBox="1"/>
          <p:nvPr/>
        </p:nvSpPr>
        <p:spPr>
          <a:xfrm>
            <a:off x="484022" y="1581248"/>
            <a:ext cx="5813540" cy="2308324"/>
          </a:xfrm>
          <a:prstGeom prst="rect">
            <a:avLst/>
          </a:prstGeom>
          <a:noFill/>
        </p:spPr>
        <p:txBody>
          <a:bodyPr wrap="square" rtlCol="0">
            <a:spAutoFit/>
          </a:bodyPr>
          <a:lstStyle/>
          <a:p>
            <a:r>
              <a:rPr lang="en-US" sz="1800" dirty="0"/>
              <a:t>Thank you to Northwest ATTC for co-sponsoring this session.</a:t>
            </a:r>
          </a:p>
          <a:p>
            <a:endParaRPr lang="en-US" sz="1800" dirty="0"/>
          </a:p>
          <a:p>
            <a:r>
              <a:rPr lang="en-US" sz="1800" dirty="0"/>
              <a:t>Please scan the QR code below to access the GRPA survey. Please complete this evaluation for the sponsors, in addition to the conference evaluation either on the colored printed sheets at your table or via the app. </a:t>
            </a:r>
          </a:p>
        </p:txBody>
      </p:sp>
      <p:sp>
        <p:nvSpPr>
          <p:cNvPr id="15" name="TextBox 14">
            <a:extLst>
              <a:ext uri="{FF2B5EF4-FFF2-40B4-BE49-F238E27FC236}">
                <a16:creationId xmlns:a16="http://schemas.microsoft.com/office/drawing/2014/main" id="{C0384474-58CE-42B5-54F8-445A2234296A}"/>
              </a:ext>
            </a:extLst>
          </p:cNvPr>
          <p:cNvSpPr txBox="1"/>
          <p:nvPr/>
        </p:nvSpPr>
        <p:spPr>
          <a:xfrm>
            <a:off x="393517" y="264740"/>
            <a:ext cx="8356964" cy="1050800"/>
          </a:xfrm>
          <a:prstGeom prst="rect">
            <a:avLst/>
          </a:prstGeom>
          <a:noFill/>
        </p:spPr>
        <p:txBody>
          <a:bodyPr wrap="square" rtlCol="0">
            <a:spAutoFit/>
          </a:bodyPr>
          <a:lstStyle/>
          <a:p>
            <a:pPr algn="ctr"/>
            <a:r>
              <a:rPr lang="en-US" sz="2100" b="1">
                <a:latin typeface="Book Antiqua" panose="02040602050305030304" pitchFamily="18" charset="0"/>
              </a:rPr>
              <a:t>Beyond Budgets – Modern Gambling, Gray Areas, and Guardrails from a Financial Perspective</a:t>
            </a:r>
            <a:endParaRPr lang="en-US" sz="2100">
              <a:latin typeface="Book Antiqua" panose="02040602050305030304" pitchFamily="18" charset="0"/>
            </a:endParaRPr>
          </a:p>
          <a:p>
            <a:pPr algn="ctr">
              <a:lnSpc>
                <a:spcPct val="150000"/>
              </a:lnSpc>
            </a:pPr>
            <a:r>
              <a:rPr lang="en-US" sz="1500">
                <a:latin typeface="Book Antiqua" panose="02040602050305030304" pitchFamily="18" charset="0"/>
                <a:cs typeface="Aparajita" panose="020B0502040204020203" pitchFamily="18" charset="0"/>
              </a:rPr>
              <a:t>Wednesday 10:15am – 11:45am</a:t>
            </a:r>
            <a:endParaRPr lang="en-US" sz="1050">
              <a:latin typeface="Book Antiqua" panose="02040602050305030304" pitchFamily="18" charset="0"/>
              <a:cs typeface="Aparajita" panose="020B0502040204020203" pitchFamily="18" charset="0"/>
            </a:endParaRPr>
          </a:p>
        </p:txBody>
      </p:sp>
      <p:cxnSp>
        <p:nvCxnSpPr>
          <p:cNvPr id="19" name="Straight Connector 18">
            <a:extLst>
              <a:ext uri="{FF2B5EF4-FFF2-40B4-BE49-F238E27FC236}">
                <a16:creationId xmlns:a16="http://schemas.microsoft.com/office/drawing/2014/main" id="{51709D9E-3FFA-87B6-2946-1B89E1CFE816}"/>
              </a:ext>
            </a:extLst>
          </p:cNvPr>
          <p:cNvCxnSpPr>
            <a:cxnSpLocks/>
          </p:cNvCxnSpPr>
          <p:nvPr/>
        </p:nvCxnSpPr>
        <p:spPr>
          <a:xfrm>
            <a:off x="484022" y="1323658"/>
            <a:ext cx="8175955" cy="0"/>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2" name="Picture 1" descr="Post-Event QR Code">
            <a:extLst>
              <a:ext uri="{FF2B5EF4-FFF2-40B4-BE49-F238E27FC236}">
                <a16:creationId xmlns:a16="http://schemas.microsoft.com/office/drawing/2014/main" id="{8426914C-091A-A1E4-1151-004DDE68A9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3261" y="1849463"/>
            <a:ext cx="2040109" cy="2040109"/>
          </a:xfrm>
          <a:prstGeom prst="rect">
            <a:avLst/>
          </a:prstGeom>
          <a:noFill/>
          <a:ln>
            <a:noFill/>
          </a:ln>
        </p:spPr>
      </p:pic>
    </p:spTree>
    <p:extLst>
      <p:ext uri="{BB962C8B-B14F-4D97-AF65-F5344CB8AC3E}">
        <p14:creationId xmlns:p14="http://schemas.microsoft.com/office/powerpoint/2010/main" val="1839425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153">
          <a:extLst>
            <a:ext uri="{FF2B5EF4-FFF2-40B4-BE49-F238E27FC236}">
              <a16:creationId xmlns:a16="http://schemas.microsoft.com/office/drawing/2014/main" id="{9B83E84C-C14F-0A3A-DF6B-5E904343E5E4}"/>
            </a:ext>
          </a:extLst>
        </p:cNvPr>
        <p:cNvGrpSpPr/>
        <p:nvPr/>
      </p:nvGrpSpPr>
      <p:grpSpPr>
        <a:xfrm>
          <a:off x="0" y="0"/>
          <a:ext cx="0" cy="0"/>
          <a:chOff x="0" y="0"/>
          <a:chExt cx="0" cy="0"/>
        </a:xfrm>
      </p:grpSpPr>
      <p:sp>
        <p:nvSpPr>
          <p:cNvPr id="154" name="Google Shape;154;p32">
            <a:extLst>
              <a:ext uri="{FF2B5EF4-FFF2-40B4-BE49-F238E27FC236}">
                <a16:creationId xmlns:a16="http://schemas.microsoft.com/office/drawing/2014/main" id="{07EF795B-C030-197B-45E8-D5BF21D2434D}"/>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rgbClr val="FFFFFF"/>
                </a:solidFill>
                <a:latin typeface="Maven Pro"/>
                <a:ea typeface="Maven Pro"/>
                <a:cs typeface="Maven Pro"/>
                <a:sym typeface="Maven Pro"/>
              </a:rPr>
              <a:t>Psychology of Money: Money Scripts</a:t>
            </a:r>
            <a:endParaRPr sz="2420" b="1" dirty="0">
              <a:solidFill>
                <a:srgbClr val="FFFFFF"/>
              </a:solidFill>
              <a:latin typeface="Maven Pro"/>
              <a:ea typeface="Maven Pro"/>
              <a:cs typeface="Maven Pro"/>
              <a:sym typeface="Maven Pro"/>
            </a:endParaRPr>
          </a:p>
        </p:txBody>
      </p:sp>
      <p:cxnSp>
        <p:nvCxnSpPr>
          <p:cNvPr id="156" name="Google Shape;156;p32">
            <a:extLst>
              <a:ext uri="{FF2B5EF4-FFF2-40B4-BE49-F238E27FC236}">
                <a16:creationId xmlns:a16="http://schemas.microsoft.com/office/drawing/2014/main" id="{50DFA7AF-03FB-263B-3BB6-953CC7441C08}"/>
              </a:ext>
            </a:extLst>
          </p:cNvPr>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157" name="Google Shape;157;p32">
            <a:extLst>
              <a:ext uri="{FF2B5EF4-FFF2-40B4-BE49-F238E27FC236}">
                <a16:creationId xmlns:a16="http://schemas.microsoft.com/office/drawing/2014/main" id="{295B947E-668D-2513-F798-AC6CDF52E7BC}"/>
              </a:ext>
            </a:extLst>
          </p:cNvPr>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EEEEEE"/>
                </a:solidFill>
                <a:effectLst/>
                <a:uLnTx/>
                <a:uFillTx/>
                <a:latin typeface="Maven Pro"/>
                <a:ea typeface="Maven Pro"/>
                <a:cs typeface="Maven Pro"/>
                <a:sym typeface="Maven Pro"/>
              </a:rPr>
              <a:t>GamFin</a:t>
            </a:r>
            <a:endParaRPr kumimoji="0" sz="1500" b="1" i="0" u="none" strike="noStrike" kern="0" cap="none" spc="0" normalizeH="0" baseline="0" noProof="0">
              <a:ln>
                <a:noFill/>
              </a:ln>
              <a:solidFill>
                <a:srgbClr val="EEEEEE"/>
              </a:solidFill>
              <a:effectLst/>
              <a:uLnTx/>
              <a:uFillTx/>
              <a:latin typeface="Maven Pro"/>
              <a:ea typeface="Maven Pro"/>
              <a:cs typeface="Maven Pro"/>
              <a:sym typeface="Maven Pro"/>
            </a:endParaRPr>
          </a:p>
        </p:txBody>
      </p:sp>
      <p:sp>
        <p:nvSpPr>
          <p:cNvPr id="11" name="TextBox 10">
            <a:extLst>
              <a:ext uri="{FF2B5EF4-FFF2-40B4-BE49-F238E27FC236}">
                <a16:creationId xmlns:a16="http://schemas.microsoft.com/office/drawing/2014/main" id="{7B010EB8-4138-2DFE-AF61-214912AFDE95}"/>
              </a:ext>
            </a:extLst>
          </p:cNvPr>
          <p:cNvSpPr txBox="1"/>
          <p:nvPr/>
        </p:nvSpPr>
        <p:spPr>
          <a:xfrm>
            <a:off x="5029200" y="4594277"/>
            <a:ext cx="4572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151945"/>
                </a:solidFill>
                <a:effectLst/>
                <a:uLnTx/>
                <a:uFillTx/>
                <a:latin typeface="Merriweather" panose="00000500000000000000" pitchFamily="2" charset="0"/>
                <a:cs typeface="Arial"/>
                <a:sym typeface="Arial"/>
              </a:rPr>
              <a:t>Money Scripts Bradley T. Klontz, Psy.D., CFP®</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a:extLst>
              <a:ext uri="{FF2B5EF4-FFF2-40B4-BE49-F238E27FC236}">
                <a16:creationId xmlns:a16="http://schemas.microsoft.com/office/drawing/2014/main" id="{1E1D57E4-C3B6-48D7-AB00-AF548F20750B}"/>
              </a:ext>
            </a:extLst>
          </p:cNvPr>
          <p:cNvSpPr txBox="1"/>
          <p:nvPr/>
        </p:nvSpPr>
        <p:spPr>
          <a:xfrm>
            <a:off x="311700" y="962951"/>
            <a:ext cx="8498700" cy="3777444"/>
          </a:xfrm>
          <a:prstGeom prst="rect">
            <a:avLst/>
          </a:prstGeom>
          <a:noFill/>
        </p:spPr>
        <p:txBody>
          <a:bodyPr wrap="square">
            <a:spAutoFit/>
          </a:bodyPr>
          <a:lstStyle/>
          <a:p>
            <a:pPr>
              <a:lnSpc>
                <a:spcPct val="150000"/>
              </a:lnSpc>
            </a:pPr>
            <a:r>
              <a:rPr lang="en-US" sz="1800" b="1" dirty="0">
                <a:solidFill>
                  <a:schemeClr val="bg1"/>
                </a:solidFill>
                <a:latin typeface="Maven Pro" panose="020B0604020202020204" charset="0"/>
              </a:rPr>
              <a:t>2. When it comes to my own spending and saving habits:</a:t>
            </a:r>
            <a:endParaRPr lang="en-US" sz="1800" dirty="0">
              <a:solidFill>
                <a:schemeClr val="bg1"/>
              </a:solidFill>
              <a:latin typeface="Maven Pro" panose="020B0604020202020204" charset="0"/>
            </a:endParaRPr>
          </a:p>
          <a:p>
            <a:pPr>
              <a:lnSpc>
                <a:spcPct val="150000"/>
              </a:lnSpc>
            </a:pPr>
            <a:r>
              <a:rPr lang="en-US" sz="1800" b="1" dirty="0">
                <a:solidFill>
                  <a:schemeClr val="bg1"/>
                </a:solidFill>
                <a:latin typeface="Maven Pro" panose="020B0604020202020204" charset="0"/>
              </a:rPr>
              <a:t>A)</a:t>
            </a:r>
            <a:r>
              <a:rPr lang="en-US" sz="1800" dirty="0">
                <a:solidFill>
                  <a:schemeClr val="bg1"/>
                </a:solidFill>
                <a:latin typeface="Maven Pro" panose="020B0604020202020204" charset="0"/>
              </a:rPr>
              <a:t> I try to avoid looking at my bank accounts or thinking about my finances because it stresses me out.</a:t>
            </a:r>
          </a:p>
          <a:p>
            <a:pPr>
              <a:lnSpc>
                <a:spcPct val="150000"/>
              </a:lnSpc>
            </a:pPr>
            <a:r>
              <a:rPr lang="en-US" sz="1800" b="1" dirty="0">
                <a:solidFill>
                  <a:schemeClr val="bg1"/>
                </a:solidFill>
                <a:latin typeface="Maven Pro" panose="020B0604020202020204" charset="0"/>
              </a:rPr>
              <a:t>B)</a:t>
            </a:r>
            <a:r>
              <a:rPr lang="en-US" sz="1800" dirty="0">
                <a:solidFill>
                  <a:schemeClr val="bg1"/>
                </a:solidFill>
                <a:latin typeface="Maven Pro" panose="020B0604020202020204" charset="0"/>
              </a:rPr>
              <a:t> I constantly feel like if I just made a little bit more money, my problems would be solved.</a:t>
            </a:r>
          </a:p>
          <a:p>
            <a:pPr>
              <a:lnSpc>
                <a:spcPct val="150000"/>
              </a:lnSpc>
            </a:pPr>
            <a:r>
              <a:rPr lang="en-US" sz="1800" b="1" dirty="0">
                <a:solidFill>
                  <a:schemeClr val="bg1"/>
                </a:solidFill>
                <a:latin typeface="Maven Pro" panose="020B0604020202020204" charset="0"/>
              </a:rPr>
              <a:t>C)</a:t>
            </a:r>
            <a:r>
              <a:rPr lang="en-US" sz="1800" dirty="0">
                <a:solidFill>
                  <a:schemeClr val="bg1"/>
                </a:solidFill>
                <a:latin typeface="Maven Pro" panose="020B0604020202020204" charset="0"/>
              </a:rPr>
              <a:t> I prefer buying the newest, best, or name-brand items because it shows I am doing well.</a:t>
            </a:r>
          </a:p>
          <a:p>
            <a:pPr>
              <a:lnSpc>
                <a:spcPct val="150000"/>
              </a:lnSpc>
            </a:pPr>
            <a:r>
              <a:rPr lang="en-US" sz="1800" b="1" dirty="0">
                <a:solidFill>
                  <a:schemeClr val="bg1"/>
                </a:solidFill>
                <a:latin typeface="Maven Pro" panose="020B0604020202020204" charset="0"/>
              </a:rPr>
              <a:t>D)</a:t>
            </a:r>
            <a:r>
              <a:rPr lang="en-US" sz="1800" dirty="0">
                <a:solidFill>
                  <a:schemeClr val="bg1"/>
                </a:solidFill>
                <a:latin typeface="Maven Pro" panose="020B0604020202020204" charset="0"/>
              </a:rPr>
              <a:t> I find it difficult to spend money, even on things I can easily afford and enjoy.</a:t>
            </a:r>
          </a:p>
        </p:txBody>
      </p:sp>
    </p:spTree>
    <p:extLst>
      <p:ext uri="{BB962C8B-B14F-4D97-AF65-F5344CB8AC3E}">
        <p14:creationId xmlns:p14="http://schemas.microsoft.com/office/powerpoint/2010/main" val="1513105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153">
          <a:extLst>
            <a:ext uri="{FF2B5EF4-FFF2-40B4-BE49-F238E27FC236}">
              <a16:creationId xmlns:a16="http://schemas.microsoft.com/office/drawing/2014/main" id="{199DD5D2-2B85-57EA-910F-75485957D620}"/>
            </a:ext>
          </a:extLst>
        </p:cNvPr>
        <p:cNvGrpSpPr/>
        <p:nvPr/>
      </p:nvGrpSpPr>
      <p:grpSpPr>
        <a:xfrm>
          <a:off x="0" y="0"/>
          <a:ext cx="0" cy="0"/>
          <a:chOff x="0" y="0"/>
          <a:chExt cx="0" cy="0"/>
        </a:xfrm>
      </p:grpSpPr>
      <p:sp>
        <p:nvSpPr>
          <p:cNvPr id="154" name="Google Shape;154;p32">
            <a:extLst>
              <a:ext uri="{FF2B5EF4-FFF2-40B4-BE49-F238E27FC236}">
                <a16:creationId xmlns:a16="http://schemas.microsoft.com/office/drawing/2014/main" id="{C7E4CC80-0C37-15DA-38D3-9A36AE18077E}"/>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rgbClr val="FFFFFF"/>
                </a:solidFill>
                <a:latin typeface="Maven Pro"/>
                <a:ea typeface="Maven Pro"/>
                <a:cs typeface="Maven Pro"/>
                <a:sym typeface="Maven Pro"/>
              </a:rPr>
              <a:t>Psychology of Money: Money Scripts</a:t>
            </a:r>
            <a:endParaRPr sz="2420" b="1" dirty="0">
              <a:solidFill>
                <a:srgbClr val="FFFFFF"/>
              </a:solidFill>
              <a:latin typeface="Maven Pro"/>
              <a:ea typeface="Maven Pro"/>
              <a:cs typeface="Maven Pro"/>
              <a:sym typeface="Maven Pro"/>
            </a:endParaRPr>
          </a:p>
        </p:txBody>
      </p:sp>
      <p:cxnSp>
        <p:nvCxnSpPr>
          <p:cNvPr id="156" name="Google Shape;156;p32">
            <a:extLst>
              <a:ext uri="{FF2B5EF4-FFF2-40B4-BE49-F238E27FC236}">
                <a16:creationId xmlns:a16="http://schemas.microsoft.com/office/drawing/2014/main" id="{DED77F6E-8ECC-2480-FC13-D3F789B59365}"/>
              </a:ext>
            </a:extLst>
          </p:cNvPr>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157" name="Google Shape;157;p32">
            <a:extLst>
              <a:ext uri="{FF2B5EF4-FFF2-40B4-BE49-F238E27FC236}">
                <a16:creationId xmlns:a16="http://schemas.microsoft.com/office/drawing/2014/main" id="{C94CABBE-5B5A-D4B8-672D-4449E9A1463B}"/>
              </a:ext>
            </a:extLst>
          </p:cNvPr>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EEEEEE"/>
                </a:solidFill>
                <a:effectLst/>
                <a:uLnTx/>
                <a:uFillTx/>
                <a:latin typeface="Maven Pro"/>
                <a:ea typeface="Maven Pro"/>
                <a:cs typeface="Maven Pro"/>
                <a:sym typeface="Maven Pro"/>
              </a:rPr>
              <a:t>GamFin</a:t>
            </a:r>
            <a:endParaRPr kumimoji="0" sz="1500" b="1" i="0" u="none" strike="noStrike" kern="0" cap="none" spc="0" normalizeH="0" baseline="0" noProof="0">
              <a:ln>
                <a:noFill/>
              </a:ln>
              <a:solidFill>
                <a:srgbClr val="EEEEEE"/>
              </a:solidFill>
              <a:effectLst/>
              <a:uLnTx/>
              <a:uFillTx/>
              <a:latin typeface="Maven Pro"/>
              <a:ea typeface="Maven Pro"/>
              <a:cs typeface="Maven Pro"/>
              <a:sym typeface="Maven Pro"/>
            </a:endParaRPr>
          </a:p>
        </p:txBody>
      </p:sp>
      <p:sp>
        <p:nvSpPr>
          <p:cNvPr id="11" name="TextBox 10">
            <a:extLst>
              <a:ext uri="{FF2B5EF4-FFF2-40B4-BE49-F238E27FC236}">
                <a16:creationId xmlns:a16="http://schemas.microsoft.com/office/drawing/2014/main" id="{5C16D5A5-3EE0-EAFC-3BB9-1E0D097DAF35}"/>
              </a:ext>
            </a:extLst>
          </p:cNvPr>
          <p:cNvSpPr txBox="1"/>
          <p:nvPr/>
        </p:nvSpPr>
        <p:spPr>
          <a:xfrm>
            <a:off x="5029200" y="4594277"/>
            <a:ext cx="4572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151945"/>
                </a:solidFill>
                <a:effectLst/>
                <a:uLnTx/>
                <a:uFillTx/>
                <a:latin typeface="Merriweather" panose="00000500000000000000" pitchFamily="2" charset="0"/>
                <a:cs typeface="Arial"/>
                <a:sym typeface="Arial"/>
              </a:rPr>
              <a:t>Money Scripts Bradley T. Klontz, Psy.D., CFP®</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a:extLst>
              <a:ext uri="{FF2B5EF4-FFF2-40B4-BE49-F238E27FC236}">
                <a16:creationId xmlns:a16="http://schemas.microsoft.com/office/drawing/2014/main" id="{6E7F85E9-360D-0E54-F5C2-BE93AFE2260F}"/>
              </a:ext>
            </a:extLst>
          </p:cNvPr>
          <p:cNvSpPr txBox="1"/>
          <p:nvPr/>
        </p:nvSpPr>
        <p:spPr>
          <a:xfrm>
            <a:off x="311700" y="1017725"/>
            <a:ext cx="8498700" cy="3365024"/>
          </a:xfrm>
          <a:prstGeom prst="rect">
            <a:avLst/>
          </a:prstGeom>
          <a:noFill/>
        </p:spPr>
        <p:txBody>
          <a:bodyPr wrap="square">
            <a:spAutoFit/>
          </a:bodyPr>
          <a:lstStyle/>
          <a:p>
            <a:pPr>
              <a:lnSpc>
                <a:spcPct val="150000"/>
              </a:lnSpc>
            </a:pPr>
            <a:r>
              <a:rPr lang="en-US" sz="1800" b="1" dirty="0">
                <a:solidFill>
                  <a:schemeClr val="bg1"/>
                </a:solidFill>
                <a:latin typeface="Maven Pro" panose="020B0604020202020204" charset="0"/>
              </a:rPr>
              <a:t>3. If I receive a sudden, unexpected windfall of $10,000, my immediate instinct is to:</a:t>
            </a:r>
            <a:endParaRPr lang="en-US" sz="1800" dirty="0">
              <a:solidFill>
                <a:schemeClr val="bg1"/>
              </a:solidFill>
              <a:latin typeface="Maven Pro" panose="020B0604020202020204" charset="0"/>
            </a:endParaRPr>
          </a:p>
          <a:p>
            <a:pPr>
              <a:lnSpc>
                <a:spcPct val="150000"/>
              </a:lnSpc>
            </a:pPr>
            <a:r>
              <a:rPr lang="en-US" sz="1800" b="1" dirty="0">
                <a:solidFill>
                  <a:schemeClr val="bg1"/>
                </a:solidFill>
                <a:latin typeface="Maven Pro" panose="020B0604020202020204" charset="0"/>
              </a:rPr>
              <a:t>A)</a:t>
            </a:r>
            <a:r>
              <a:rPr lang="en-US" sz="1800" dirty="0">
                <a:solidFill>
                  <a:schemeClr val="bg1"/>
                </a:solidFill>
                <a:latin typeface="Maven Pro" panose="020B0604020202020204" charset="0"/>
              </a:rPr>
              <a:t> Feel slightly guilty or anxious about having it, maybe wanting to give it away quickly.</a:t>
            </a:r>
          </a:p>
          <a:p>
            <a:pPr>
              <a:lnSpc>
                <a:spcPct val="150000"/>
              </a:lnSpc>
            </a:pPr>
            <a:r>
              <a:rPr lang="en-US" sz="1800" b="1" dirty="0">
                <a:solidFill>
                  <a:schemeClr val="bg1"/>
                </a:solidFill>
                <a:latin typeface="Maven Pro" panose="020B0604020202020204" charset="0"/>
              </a:rPr>
              <a:t>B)</a:t>
            </a:r>
            <a:r>
              <a:rPr lang="en-US" sz="1800" dirty="0">
                <a:solidFill>
                  <a:schemeClr val="bg1"/>
                </a:solidFill>
                <a:latin typeface="Maven Pro" panose="020B0604020202020204" charset="0"/>
              </a:rPr>
              <a:t> Use it as a stepping stone to make even more money.</a:t>
            </a:r>
          </a:p>
          <a:p>
            <a:pPr>
              <a:lnSpc>
                <a:spcPct val="150000"/>
              </a:lnSpc>
            </a:pPr>
            <a:r>
              <a:rPr lang="en-US" sz="1800" b="1" dirty="0">
                <a:solidFill>
                  <a:schemeClr val="bg1"/>
                </a:solidFill>
                <a:latin typeface="Maven Pro" panose="020B0604020202020204" charset="0"/>
              </a:rPr>
              <a:t>C)</a:t>
            </a:r>
            <a:r>
              <a:rPr lang="en-US" sz="1800" dirty="0">
                <a:solidFill>
                  <a:schemeClr val="bg1"/>
                </a:solidFill>
                <a:latin typeface="Maven Pro" panose="020B0604020202020204" charset="0"/>
              </a:rPr>
              <a:t> Upgrade my lifestyle immediately (a nicer car, a luxury vacation, designer clothes).</a:t>
            </a:r>
          </a:p>
          <a:p>
            <a:pPr>
              <a:lnSpc>
                <a:spcPct val="150000"/>
              </a:lnSpc>
            </a:pPr>
            <a:r>
              <a:rPr lang="en-US" sz="1800" b="1" dirty="0">
                <a:solidFill>
                  <a:schemeClr val="bg1"/>
                </a:solidFill>
                <a:latin typeface="Maven Pro" panose="020B0604020202020204" charset="0"/>
              </a:rPr>
              <a:t>D)</a:t>
            </a:r>
            <a:r>
              <a:rPr lang="en-US" sz="1800" dirty="0">
                <a:solidFill>
                  <a:schemeClr val="bg1"/>
                </a:solidFill>
                <a:latin typeface="Maven Pro" panose="020B0604020202020204" charset="0"/>
              </a:rPr>
              <a:t> Lock it away in a savings or retirement account and pretend I never got it.</a:t>
            </a:r>
          </a:p>
        </p:txBody>
      </p:sp>
    </p:spTree>
    <p:extLst>
      <p:ext uri="{BB962C8B-B14F-4D97-AF65-F5344CB8AC3E}">
        <p14:creationId xmlns:p14="http://schemas.microsoft.com/office/powerpoint/2010/main" val="2047471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153">
          <a:extLst>
            <a:ext uri="{FF2B5EF4-FFF2-40B4-BE49-F238E27FC236}">
              <a16:creationId xmlns:a16="http://schemas.microsoft.com/office/drawing/2014/main" id="{16B0C27A-8843-54D6-5758-A3F8FCD7F4F0}"/>
            </a:ext>
          </a:extLst>
        </p:cNvPr>
        <p:cNvGrpSpPr/>
        <p:nvPr/>
      </p:nvGrpSpPr>
      <p:grpSpPr>
        <a:xfrm>
          <a:off x="0" y="0"/>
          <a:ext cx="0" cy="0"/>
          <a:chOff x="0" y="0"/>
          <a:chExt cx="0" cy="0"/>
        </a:xfrm>
      </p:grpSpPr>
      <p:sp>
        <p:nvSpPr>
          <p:cNvPr id="154" name="Google Shape;154;p32">
            <a:extLst>
              <a:ext uri="{FF2B5EF4-FFF2-40B4-BE49-F238E27FC236}">
                <a16:creationId xmlns:a16="http://schemas.microsoft.com/office/drawing/2014/main" id="{5A203F15-A99B-CABC-608D-094108EB2409}"/>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rgbClr val="FFFFFF"/>
                </a:solidFill>
                <a:latin typeface="Maven Pro"/>
                <a:ea typeface="Maven Pro"/>
                <a:cs typeface="Maven Pro"/>
                <a:sym typeface="Maven Pro"/>
              </a:rPr>
              <a:t>Psychology of Money: Money Scripts</a:t>
            </a:r>
            <a:endParaRPr sz="2420" b="1" dirty="0">
              <a:solidFill>
                <a:srgbClr val="FFFFFF"/>
              </a:solidFill>
              <a:latin typeface="Maven Pro"/>
              <a:ea typeface="Maven Pro"/>
              <a:cs typeface="Maven Pro"/>
              <a:sym typeface="Maven Pro"/>
            </a:endParaRPr>
          </a:p>
        </p:txBody>
      </p:sp>
      <p:cxnSp>
        <p:nvCxnSpPr>
          <p:cNvPr id="156" name="Google Shape;156;p32">
            <a:extLst>
              <a:ext uri="{FF2B5EF4-FFF2-40B4-BE49-F238E27FC236}">
                <a16:creationId xmlns:a16="http://schemas.microsoft.com/office/drawing/2014/main" id="{CC373803-DB98-89D9-756F-75B64A2528EB}"/>
              </a:ext>
            </a:extLst>
          </p:cNvPr>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157" name="Google Shape;157;p32">
            <a:extLst>
              <a:ext uri="{FF2B5EF4-FFF2-40B4-BE49-F238E27FC236}">
                <a16:creationId xmlns:a16="http://schemas.microsoft.com/office/drawing/2014/main" id="{8B9ECA24-C77C-DB43-AA6D-B90C5B981141}"/>
              </a:ext>
            </a:extLst>
          </p:cNvPr>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EEEEEE"/>
                </a:solidFill>
                <a:effectLst/>
                <a:uLnTx/>
                <a:uFillTx/>
                <a:latin typeface="Maven Pro"/>
                <a:ea typeface="Maven Pro"/>
                <a:cs typeface="Maven Pro"/>
                <a:sym typeface="Maven Pro"/>
              </a:rPr>
              <a:t>GamFin</a:t>
            </a:r>
            <a:endParaRPr kumimoji="0" sz="1500" b="1" i="0" u="none" strike="noStrike" kern="0" cap="none" spc="0" normalizeH="0" baseline="0" noProof="0">
              <a:ln>
                <a:noFill/>
              </a:ln>
              <a:solidFill>
                <a:srgbClr val="EEEEEE"/>
              </a:solidFill>
              <a:effectLst/>
              <a:uLnTx/>
              <a:uFillTx/>
              <a:latin typeface="Maven Pro"/>
              <a:ea typeface="Maven Pro"/>
              <a:cs typeface="Maven Pro"/>
              <a:sym typeface="Maven Pro"/>
            </a:endParaRPr>
          </a:p>
        </p:txBody>
      </p:sp>
      <p:sp>
        <p:nvSpPr>
          <p:cNvPr id="11" name="TextBox 10">
            <a:extLst>
              <a:ext uri="{FF2B5EF4-FFF2-40B4-BE49-F238E27FC236}">
                <a16:creationId xmlns:a16="http://schemas.microsoft.com/office/drawing/2014/main" id="{6A994875-6F5B-DC90-CDF0-FA9337929F6D}"/>
              </a:ext>
            </a:extLst>
          </p:cNvPr>
          <p:cNvSpPr txBox="1"/>
          <p:nvPr/>
        </p:nvSpPr>
        <p:spPr>
          <a:xfrm>
            <a:off x="5029200" y="4594277"/>
            <a:ext cx="4572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151945"/>
                </a:solidFill>
                <a:effectLst/>
                <a:uLnTx/>
                <a:uFillTx/>
                <a:latin typeface="Merriweather" panose="00000500000000000000" pitchFamily="2" charset="0"/>
                <a:cs typeface="Arial"/>
                <a:sym typeface="Arial"/>
              </a:rPr>
              <a:t>Money Scripts Bradley T. Klontz, Psy.D., CFP®</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a:extLst>
              <a:ext uri="{FF2B5EF4-FFF2-40B4-BE49-F238E27FC236}">
                <a16:creationId xmlns:a16="http://schemas.microsoft.com/office/drawing/2014/main" id="{5F0BDD3D-105D-736C-15E1-3960F94588C4}"/>
              </a:ext>
            </a:extLst>
          </p:cNvPr>
          <p:cNvSpPr txBox="1"/>
          <p:nvPr/>
        </p:nvSpPr>
        <p:spPr>
          <a:xfrm>
            <a:off x="311700" y="1017725"/>
            <a:ext cx="8498700" cy="3361946"/>
          </a:xfrm>
          <a:prstGeom prst="rect">
            <a:avLst/>
          </a:prstGeom>
          <a:noFill/>
        </p:spPr>
        <p:txBody>
          <a:bodyPr wrap="square">
            <a:spAutoFit/>
          </a:bodyPr>
          <a:lstStyle/>
          <a:p>
            <a:pPr>
              <a:lnSpc>
                <a:spcPct val="150000"/>
              </a:lnSpc>
            </a:pPr>
            <a:r>
              <a:rPr lang="en-US" sz="1800" b="1" dirty="0">
                <a:solidFill>
                  <a:schemeClr val="bg1"/>
                </a:solidFill>
                <a:latin typeface="Maven Pro" panose="020B0604020202020204" charset="0"/>
              </a:rPr>
              <a:t>4. How does money impact your view of relationships and self-worth?</a:t>
            </a:r>
            <a:endParaRPr lang="en-US" sz="1800" dirty="0">
              <a:solidFill>
                <a:schemeClr val="bg1"/>
              </a:solidFill>
              <a:latin typeface="Maven Pro" panose="020B0604020202020204" charset="0"/>
            </a:endParaRPr>
          </a:p>
          <a:p>
            <a:pPr>
              <a:lnSpc>
                <a:spcPct val="150000"/>
              </a:lnSpc>
            </a:pPr>
            <a:r>
              <a:rPr lang="en-US" sz="1800" b="1" dirty="0">
                <a:solidFill>
                  <a:schemeClr val="bg1"/>
                </a:solidFill>
                <a:latin typeface="Maven Pro" panose="020B0604020202020204" charset="0"/>
              </a:rPr>
              <a:t>A)</a:t>
            </a:r>
            <a:r>
              <a:rPr lang="en-US" sz="1800" dirty="0">
                <a:solidFill>
                  <a:schemeClr val="bg1"/>
                </a:solidFill>
                <a:latin typeface="Maven Pro" panose="020B0604020202020204" charset="0"/>
              </a:rPr>
              <a:t> Talking about money with family or friends is inherently rude or inappropriate.</a:t>
            </a:r>
          </a:p>
          <a:p>
            <a:pPr>
              <a:lnSpc>
                <a:spcPct val="150000"/>
              </a:lnSpc>
            </a:pPr>
            <a:r>
              <a:rPr lang="en-US" sz="1800" b="1" dirty="0">
                <a:solidFill>
                  <a:schemeClr val="bg1"/>
                </a:solidFill>
                <a:latin typeface="Maven Pro" panose="020B0604020202020204" charset="0"/>
              </a:rPr>
              <a:t>B)</a:t>
            </a:r>
            <a:r>
              <a:rPr lang="en-US" sz="1800" dirty="0">
                <a:solidFill>
                  <a:schemeClr val="bg1"/>
                </a:solidFill>
                <a:latin typeface="Maven Pro" panose="020B0604020202020204" charset="0"/>
              </a:rPr>
              <a:t> I deeply admire people who make a lot of money and want to be in their circle.</a:t>
            </a:r>
          </a:p>
          <a:p>
            <a:pPr>
              <a:lnSpc>
                <a:spcPct val="150000"/>
              </a:lnSpc>
            </a:pPr>
            <a:r>
              <a:rPr lang="en-US" sz="1800" b="1" dirty="0">
                <a:solidFill>
                  <a:schemeClr val="bg1"/>
                </a:solidFill>
                <a:latin typeface="Maven Pro" panose="020B0604020202020204" charset="0"/>
              </a:rPr>
              <a:t>C)</a:t>
            </a:r>
            <a:r>
              <a:rPr lang="en-US" sz="1800" dirty="0">
                <a:solidFill>
                  <a:schemeClr val="bg1"/>
                </a:solidFill>
                <a:latin typeface="Maven Pro" panose="020B0604020202020204" charset="0"/>
              </a:rPr>
              <a:t> If I buy people nice gifts or pick up the tab, they will think highly of me.</a:t>
            </a:r>
          </a:p>
          <a:p>
            <a:pPr>
              <a:lnSpc>
                <a:spcPct val="150000"/>
              </a:lnSpc>
            </a:pPr>
            <a:r>
              <a:rPr lang="en-US" sz="1800" b="1" dirty="0">
                <a:solidFill>
                  <a:schemeClr val="bg1"/>
                </a:solidFill>
                <a:latin typeface="Maven Pro" panose="020B0604020202020204" charset="0"/>
              </a:rPr>
              <a:t>D)</a:t>
            </a:r>
            <a:r>
              <a:rPr lang="en-US" sz="1800" dirty="0">
                <a:solidFill>
                  <a:schemeClr val="bg1"/>
                </a:solidFill>
                <a:latin typeface="Maven Pro" panose="020B0604020202020204" charset="0"/>
              </a:rPr>
              <a:t> I tend to quietly judge people who carry credit card debt or fail to save responsibly.</a:t>
            </a:r>
          </a:p>
        </p:txBody>
      </p:sp>
    </p:spTree>
    <p:extLst>
      <p:ext uri="{BB962C8B-B14F-4D97-AF65-F5344CB8AC3E}">
        <p14:creationId xmlns:p14="http://schemas.microsoft.com/office/powerpoint/2010/main" val="1929436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153">
          <a:extLst>
            <a:ext uri="{FF2B5EF4-FFF2-40B4-BE49-F238E27FC236}">
              <a16:creationId xmlns:a16="http://schemas.microsoft.com/office/drawing/2014/main" id="{DB1DD032-9BBE-F945-76D8-67ED79742710}"/>
            </a:ext>
          </a:extLst>
        </p:cNvPr>
        <p:cNvGrpSpPr/>
        <p:nvPr/>
      </p:nvGrpSpPr>
      <p:grpSpPr>
        <a:xfrm>
          <a:off x="0" y="0"/>
          <a:ext cx="0" cy="0"/>
          <a:chOff x="0" y="0"/>
          <a:chExt cx="0" cy="0"/>
        </a:xfrm>
      </p:grpSpPr>
      <p:sp>
        <p:nvSpPr>
          <p:cNvPr id="154" name="Google Shape;154;p32">
            <a:extLst>
              <a:ext uri="{FF2B5EF4-FFF2-40B4-BE49-F238E27FC236}">
                <a16:creationId xmlns:a16="http://schemas.microsoft.com/office/drawing/2014/main" id="{24D23862-7641-DBC8-B31C-EC9F836EC6CE}"/>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rgbClr val="FFFFFF"/>
                </a:solidFill>
                <a:latin typeface="Maven Pro"/>
                <a:ea typeface="Maven Pro"/>
                <a:cs typeface="Maven Pro"/>
                <a:sym typeface="Maven Pro"/>
              </a:rPr>
              <a:t>Psychology of Money: Money Scripts</a:t>
            </a:r>
            <a:endParaRPr sz="2420" b="1" dirty="0">
              <a:solidFill>
                <a:srgbClr val="FFFFFF"/>
              </a:solidFill>
              <a:latin typeface="Maven Pro"/>
              <a:ea typeface="Maven Pro"/>
              <a:cs typeface="Maven Pro"/>
              <a:sym typeface="Maven Pro"/>
            </a:endParaRPr>
          </a:p>
        </p:txBody>
      </p:sp>
      <p:cxnSp>
        <p:nvCxnSpPr>
          <p:cNvPr id="156" name="Google Shape;156;p32">
            <a:extLst>
              <a:ext uri="{FF2B5EF4-FFF2-40B4-BE49-F238E27FC236}">
                <a16:creationId xmlns:a16="http://schemas.microsoft.com/office/drawing/2014/main" id="{89E2903C-25D7-36C0-ED9D-740AA2D02B36}"/>
              </a:ext>
            </a:extLst>
          </p:cNvPr>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157" name="Google Shape;157;p32">
            <a:extLst>
              <a:ext uri="{FF2B5EF4-FFF2-40B4-BE49-F238E27FC236}">
                <a16:creationId xmlns:a16="http://schemas.microsoft.com/office/drawing/2014/main" id="{512DFD5D-0EE3-5925-824B-8607F022E6D5}"/>
              </a:ext>
            </a:extLst>
          </p:cNvPr>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EEEEEE"/>
                </a:solidFill>
                <a:effectLst/>
                <a:uLnTx/>
                <a:uFillTx/>
                <a:latin typeface="Maven Pro"/>
                <a:ea typeface="Maven Pro"/>
                <a:cs typeface="Maven Pro"/>
                <a:sym typeface="Maven Pro"/>
              </a:rPr>
              <a:t>GamFin</a:t>
            </a:r>
            <a:endParaRPr kumimoji="0" sz="1500" b="1" i="0" u="none" strike="noStrike" kern="0" cap="none" spc="0" normalizeH="0" baseline="0" noProof="0">
              <a:ln>
                <a:noFill/>
              </a:ln>
              <a:solidFill>
                <a:srgbClr val="EEEEEE"/>
              </a:solidFill>
              <a:effectLst/>
              <a:uLnTx/>
              <a:uFillTx/>
              <a:latin typeface="Maven Pro"/>
              <a:ea typeface="Maven Pro"/>
              <a:cs typeface="Maven Pro"/>
              <a:sym typeface="Maven Pro"/>
            </a:endParaRPr>
          </a:p>
        </p:txBody>
      </p:sp>
      <p:sp>
        <p:nvSpPr>
          <p:cNvPr id="11" name="TextBox 10">
            <a:extLst>
              <a:ext uri="{FF2B5EF4-FFF2-40B4-BE49-F238E27FC236}">
                <a16:creationId xmlns:a16="http://schemas.microsoft.com/office/drawing/2014/main" id="{E24390B4-2E47-4850-C9EA-C31112FBABB7}"/>
              </a:ext>
            </a:extLst>
          </p:cNvPr>
          <p:cNvSpPr txBox="1"/>
          <p:nvPr/>
        </p:nvSpPr>
        <p:spPr>
          <a:xfrm>
            <a:off x="5029200" y="4594277"/>
            <a:ext cx="4572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151945"/>
                </a:solidFill>
                <a:effectLst/>
                <a:uLnTx/>
                <a:uFillTx/>
                <a:latin typeface="Merriweather" panose="00000500000000000000" pitchFamily="2" charset="0"/>
                <a:cs typeface="Arial"/>
                <a:sym typeface="Arial"/>
              </a:rPr>
              <a:t>Money Scripts Bradley T. Klontz, Psy.D., CFP®</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a:extLst>
              <a:ext uri="{FF2B5EF4-FFF2-40B4-BE49-F238E27FC236}">
                <a16:creationId xmlns:a16="http://schemas.microsoft.com/office/drawing/2014/main" id="{A15614AE-D6BE-DC07-D3F5-1EB4B3AF5982}"/>
              </a:ext>
            </a:extLst>
          </p:cNvPr>
          <p:cNvSpPr txBox="1"/>
          <p:nvPr/>
        </p:nvSpPr>
        <p:spPr>
          <a:xfrm>
            <a:off x="311700" y="1179327"/>
            <a:ext cx="8498700" cy="2946448"/>
          </a:xfrm>
          <a:prstGeom prst="rect">
            <a:avLst/>
          </a:prstGeom>
          <a:noFill/>
        </p:spPr>
        <p:txBody>
          <a:bodyPr wrap="square">
            <a:spAutoFit/>
          </a:bodyPr>
          <a:lstStyle/>
          <a:p>
            <a:pPr>
              <a:lnSpc>
                <a:spcPct val="150000"/>
              </a:lnSpc>
            </a:pPr>
            <a:r>
              <a:rPr lang="en-US" sz="1800" b="1" dirty="0">
                <a:solidFill>
                  <a:schemeClr val="bg1"/>
                </a:solidFill>
                <a:latin typeface="Maven Pro" panose="020B0604020202020204" charset="0"/>
              </a:rPr>
              <a:t>5. How would you define ultimate financial success for yourself?</a:t>
            </a:r>
            <a:endParaRPr lang="en-US" sz="1800" dirty="0">
              <a:solidFill>
                <a:schemeClr val="bg1"/>
              </a:solidFill>
              <a:latin typeface="Maven Pro" panose="020B0604020202020204" charset="0"/>
            </a:endParaRPr>
          </a:p>
          <a:p>
            <a:pPr>
              <a:lnSpc>
                <a:spcPct val="150000"/>
              </a:lnSpc>
            </a:pPr>
            <a:r>
              <a:rPr lang="en-US" sz="1800" b="1" dirty="0">
                <a:solidFill>
                  <a:schemeClr val="bg1"/>
                </a:solidFill>
                <a:latin typeface="Maven Pro" panose="020B0604020202020204" charset="0"/>
              </a:rPr>
              <a:t>A)</a:t>
            </a:r>
            <a:r>
              <a:rPr lang="en-US" sz="1800" dirty="0">
                <a:solidFill>
                  <a:schemeClr val="bg1"/>
                </a:solidFill>
                <a:latin typeface="Maven Pro" panose="020B0604020202020204" charset="0"/>
              </a:rPr>
              <a:t> Having just enough to get by so I never have to focus on money again.</a:t>
            </a:r>
          </a:p>
          <a:p>
            <a:pPr>
              <a:lnSpc>
                <a:spcPct val="150000"/>
              </a:lnSpc>
            </a:pPr>
            <a:r>
              <a:rPr lang="en-US" sz="1800" b="1" dirty="0">
                <a:solidFill>
                  <a:schemeClr val="bg1"/>
                </a:solidFill>
                <a:latin typeface="Maven Pro" panose="020B0604020202020204" charset="0"/>
              </a:rPr>
              <a:t>B)</a:t>
            </a:r>
            <a:r>
              <a:rPr lang="en-US" sz="1800" dirty="0">
                <a:solidFill>
                  <a:schemeClr val="bg1"/>
                </a:solidFill>
                <a:latin typeface="Maven Pro" panose="020B0604020202020204" charset="0"/>
              </a:rPr>
              <a:t> Reaching a point where my wealth gives me ultimate power and control over my life.</a:t>
            </a:r>
          </a:p>
          <a:p>
            <a:pPr>
              <a:lnSpc>
                <a:spcPct val="150000"/>
              </a:lnSpc>
            </a:pPr>
            <a:r>
              <a:rPr lang="en-US" sz="1800" b="1" dirty="0">
                <a:solidFill>
                  <a:schemeClr val="bg1"/>
                </a:solidFill>
                <a:latin typeface="Maven Pro" panose="020B0604020202020204" charset="0"/>
              </a:rPr>
              <a:t>C)</a:t>
            </a:r>
            <a:r>
              <a:rPr lang="en-US" sz="1800" dirty="0">
                <a:solidFill>
                  <a:schemeClr val="bg1"/>
                </a:solidFill>
                <a:latin typeface="Maven Pro" panose="020B0604020202020204" charset="0"/>
              </a:rPr>
              <a:t> Having a visible net worth that proves my success to myself and others.</a:t>
            </a:r>
          </a:p>
          <a:p>
            <a:pPr>
              <a:lnSpc>
                <a:spcPct val="150000"/>
              </a:lnSpc>
            </a:pPr>
            <a:r>
              <a:rPr lang="en-US" sz="1800" b="1" dirty="0">
                <a:solidFill>
                  <a:schemeClr val="bg1"/>
                </a:solidFill>
                <a:latin typeface="Maven Pro" panose="020B0604020202020204" charset="0"/>
              </a:rPr>
              <a:t>D)</a:t>
            </a:r>
            <a:r>
              <a:rPr lang="en-US" sz="1800" dirty="0">
                <a:solidFill>
                  <a:schemeClr val="bg1"/>
                </a:solidFill>
                <a:latin typeface="Maven Pro" panose="020B0604020202020204" charset="0"/>
              </a:rPr>
              <a:t> Having absolutely zero debt and an over-funded emergency savings account.</a:t>
            </a:r>
          </a:p>
        </p:txBody>
      </p:sp>
    </p:spTree>
    <p:extLst>
      <p:ext uri="{BB962C8B-B14F-4D97-AF65-F5344CB8AC3E}">
        <p14:creationId xmlns:p14="http://schemas.microsoft.com/office/powerpoint/2010/main" val="2019883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153">
          <a:extLst>
            <a:ext uri="{FF2B5EF4-FFF2-40B4-BE49-F238E27FC236}">
              <a16:creationId xmlns:a16="http://schemas.microsoft.com/office/drawing/2014/main" id="{036B2BA1-A3F5-6C8F-EF5A-F18C51D5818A}"/>
            </a:ext>
          </a:extLst>
        </p:cNvPr>
        <p:cNvGrpSpPr/>
        <p:nvPr/>
      </p:nvGrpSpPr>
      <p:grpSpPr>
        <a:xfrm>
          <a:off x="0" y="0"/>
          <a:ext cx="0" cy="0"/>
          <a:chOff x="0" y="0"/>
          <a:chExt cx="0" cy="0"/>
        </a:xfrm>
      </p:grpSpPr>
      <p:sp>
        <p:nvSpPr>
          <p:cNvPr id="154" name="Google Shape;154;p32">
            <a:extLst>
              <a:ext uri="{FF2B5EF4-FFF2-40B4-BE49-F238E27FC236}">
                <a16:creationId xmlns:a16="http://schemas.microsoft.com/office/drawing/2014/main" id="{9CADC1C2-C3EE-7180-4659-ED56A72B90D0}"/>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rgbClr val="FFFFFF"/>
                </a:solidFill>
                <a:latin typeface="Maven Pro"/>
                <a:ea typeface="Maven Pro"/>
                <a:cs typeface="Maven Pro"/>
                <a:sym typeface="Maven Pro"/>
              </a:rPr>
              <a:t>Psychology of Money: Money Scripts</a:t>
            </a:r>
            <a:endParaRPr sz="2420" b="1" dirty="0">
              <a:solidFill>
                <a:srgbClr val="FFFFFF"/>
              </a:solidFill>
              <a:latin typeface="Maven Pro"/>
              <a:ea typeface="Maven Pro"/>
              <a:cs typeface="Maven Pro"/>
              <a:sym typeface="Maven Pro"/>
            </a:endParaRPr>
          </a:p>
        </p:txBody>
      </p:sp>
      <p:cxnSp>
        <p:nvCxnSpPr>
          <p:cNvPr id="156" name="Google Shape;156;p32">
            <a:extLst>
              <a:ext uri="{FF2B5EF4-FFF2-40B4-BE49-F238E27FC236}">
                <a16:creationId xmlns:a16="http://schemas.microsoft.com/office/drawing/2014/main" id="{2E75E527-96DB-73FD-6417-893CD51F7323}"/>
              </a:ext>
            </a:extLst>
          </p:cNvPr>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157" name="Google Shape;157;p32">
            <a:extLst>
              <a:ext uri="{FF2B5EF4-FFF2-40B4-BE49-F238E27FC236}">
                <a16:creationId xmlns:a16="http://schemas.microsoft.com/office/drawing/2014/main" id="{8CA9FCFC-C730-B6A5-728F-81F45F62ED27}"/>
              </a:ext>
            </a:extLst>
          </p:cNvPr>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EEEEEE"/>
                </a:solidFill>
                <a:effectLst/>
                <a:uLnTx/>
                <a:uFillTx/>
                <a:latin typeface="Maven Pro"/>
                <a:ea typeface="Maven Pro"/>
                <a:cs typeface="Maven Pro"/>
                <a:sym typeface="Maven Pro"/>
              </a:rPr>
              <a:t>GamFin</a:t>
            </a:r>
            <a:endParaRPr kumimoji="0" sz="1500" b="1" i="0" u="none" strike="noStrike" kern="0" cap="none" spc="0" normalizeH="0" baseline="0" noProof="0">
              <a:ln>
                <a:noFill/>
              </a:ln>
              <a:solidFill>
                <a:srgbClr val="EEEEEE"/>
              </a:solidFill>
              <a:effectLst/>
              <a:uLnTx/>
              <a:uFillTx/>
              <a:latin typeface="Maven Pro"/>
              <a:ea typeface="Maven Pro"/>
              <a:cs typeface="Maven Pro"/>
              <a:sym typeface="Maven Pro"/>
            </a:endParaRPr>
          </a:p>
        </p:txBody>
      </p:sp>
      <p:sp>
        <p:nvSpPr>
          <p:cNvPr id="11" name="TextBox 10">
            <a:extLst>
              <a:ext uri="{FF2B5EF4-FFF2-40B4-BE49-F238E27FC236}">
                <a16:creationId xmlns:a16="http://schemas.microsoft.com/office/drawing/2014/main" id="{445F360A-11E1-CBB1-DAC3-329A6876C965}"/>
              </a:ext>
            </a:extLst>
          </p:cNvPr>
          <p:cNvSpPr txBox="1"/>
          <p:nvPr/>
        </p:nvSpPr>
        <p:spPr>
          <a:xfrm>
            <a:off x="5029200" y="4594277"/>
            <a:ext cx="4572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151945"/>
                </a:solidFill>
                <a:effectLst/>
                <a:uLnTx/>
                <a:uFillTx/>
                <a:latin typeface="Merriweather" panose="00000500000000000000" pitchFamily="2" charset="0"/>
                <a:cs typeface="Arial"/>
                <a:sym typeface="Arial"/>
              </a:rPr>
              <a:t>Money Scripts Bradley T. Klontz, Psy.D., CFP®</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a:extLst>
              <a:ext uri="{FF2B5EF4-FFF2-40B4-BE49-F238E27FC236}">
                <a16:creationId xmlns:a16="http://schemas.microsoft.com/office/drawing/2014/main" id="{5E14B888-FD9E-FCB1-2B6E-2A096FE09B2A}"/>
              </a:ext>
            </a:extLst>
          </p:cNvPr>
          <p:cNvSpPr txBox="1"/>
          <p:nvPr/>
        </p:nvSpPr>
        <p:spPr>
          <a:xfrm>
            <a:off x="311700" y="1144007"/>
            <a:ext cx="8498700" cy="3323987"/>
          </a:xfrm>
          <a:prstGeom prst="rect">
            <a:avLst/>
          </a:prstGeom>
          <a:noFill/>
        </p:spPr>
        <p:txBody>
          <a:bodyPr wrap="square">
            <a:spAutoFit/>
          </a:bodyPr>
          <a:lstStyle/>
          <a:p>
            <a:pPr lvl="0"/>
            <a:r>
              <a:rPr lang="en-US" sz="1800" b="1" dirty="0">
                <a:solidFill>
                  <a:schemeClr val="bg1"/>
                </a:solidFill>
                <a:latin typeface="Maven Pro" panose="020B0604020202020204" charset="0"/>
              </a:rPr>
              <a:t>Mostly A’s = Money Avoidance:</a:t>
            </a:r>
            <a:r>
              <a:rPr lang="en-US" sz="1800" dirty="0">
                <a:solidFill>
                  <a:schemeClr val="bg1"/>
                </a:solidFill>
                <a:latin typeface="Maven Pro" panose="020B0604020202020204" charset="0"/>
              </a:rPr>
              <a:t> You view money as a source of stress or potentially corrupting. </a:t>
            </a:r>
          </a:p>
          <a:p>
            <a:pPr lvl="0"/>
            <a:endParaRPr lang="en-US" sz="1800" dirty="0">
              <a:solidFill>
                <a:schemeClr val="bg1"/>
              </a:solidFill>
              <a:latin typeface="Maven Pro" panose="020B0604020202020204" charset="0"/>
            </a:endParaRPr>
          </a:p>
          <a:p>
            <a:pPr lvl="0"/>
            <a:endParaRPr lang="en-US" sz="1000" i="1" dirty="0">
              <a:solidFill>
                <a:schemeClr val="bg1"/>
              </a:solidFill>
              <a:latin typeface="Maven Pro" panose="020B0604020202020204" charset="0"/>
            </a:endParaRPr>
          </a:p>
          <a:p>
            <a:pPr lvl="0"/>
            <a:r>
              <a:rPr lang="en-US" sz="1800" b="1" dirty="0">
                <a:solidFill>
                  <a:schemeClr val="bg1"/>
                </a:solidFill>
                <a:latin typeface="Maven Pro" panose="020B0604020202020204" charset="0"/>
              </a:rPr>
              <a:t>Mostly B’s = Money Focus:</a:t>
            </a:r>
            <a:r>
              <a:rPr lang="en-US" sz="1800" dirty="0">
                <a:solidFill>
                  <a:schemeClr val="bg1"/>
                </a:solidFill>
                <a:latin typeface="Maven Pro" panose="020B0604020202020204" charset="0"/>
              </a:rPr>
              <a:t> You believe money equals happiness and solves problems. </a:t>
            </a:r>
          </a:p>
          <a:p>
            <a:pPr lvl="0"/>
            <a:endParaRPr lang="en-US" sz="1800" dirty="0">
              <a:solidFill>
                <a:schemeClr val="bg1"/>
              </a:solidFill>
              <a:latin typeface="Maven Pro" panose="020B0604020202020204" charset="0"/>
            </a:endParaRPr>
          </a:p>
          <a:p>
            <a:pPr lvl="0"/>
            <a:endParaRPr lang="en-US" sz="1000" i="1" dirty="0">
              <a:solidFill>
                <a:schemeClr val="bg1"/>
              </a:solidFill>
              <a:latin typeface="Maven Pro" panose="020B0604020202020204" charset="0"/>
            </a:endParaRPr>
          </a:p>
          <a:p>
            <a:pPr lvl="0"/>
            <a:r>
              <a:rPr lang="en-US" sz="1800" b="1" dirty="0">
                <a:solidFill>
                  <a:schemeClr val="bg1"/>
                </a:solidFill>
                <a:latin typeface="Maven Pro" panose="020B0604020202020204" charset="0"/>
              </a:rPr>
              <a:t>Mostly C’s = Money Status:</a:t>
            </a:r>
            <a:r>
              <a:rPr lang="en-US" sz="1800" dirty="0">
                <a:solidFill>
                  <a:schemeClr val="bg1"/>
                </a:solidFill>
                <a:latin typeface="Maven Pro" panose="020B0604020202020204" charset="0"/>
              </a:rPr>
              <a:t> Self worth = Net worth.</a:t>
            </a:r>
          </a:p>
          <a:p>
            <a:pPr lvl="0"/>
            <a:endParaRPr lang="en-US" sz="1800" dirty="0">
              <a:solidFill>
                <a:schemeClr val="bg1"/>
              </a:solidFill>
              <a:latin typeface="Maven Pro" panose="020B0604020202020204" charset="0"/>
            </a:endParaRPr>
          </a:p>
          <a:p>
            <a:pPr lvl="0"/>
            <a:endParaRPr kumimoji="0" lang="en-US" sz="1000" b="0" i="1" u="none" strike="noStrike" kern="0" cap="none" spc="0" normalizeH="0" baseline="0" noProof="0" dirty="0">
              <a:ln>
                <a:noFill/>
              </a:ln>
              <a:solidFill>
                <a:schemeClr val="bg1"/>
              </a:solidFill>
              <a:effectLst/>
              <a:uLnTx/>
              <a:uFillTx/>
              <a:latin typeface="Maven Pro" panose="020B0604020202020204" charset="0"/>
              <a:sym typeface="Arial"/>
            </a:endParaRPr>
          </a:p>
          <a:p>
            <a:pPr lvl="0"/>
            <a:r>
              <a:rPr lang="en-US" sz="1800" b="1" dirty="0">
                <a:solidFill>
                  <a:schemeClr val="bg1"/>
                </a:solidFill>
                <a:latin typeface="Maven Pro" panose="020B0604020202020204" charset="0"/>
              </a:rPr>
              <a:t>Mostly D’s = Money Vigilance:</a:t>
            </a:r>
            <a:r>
              <a:rPr lang="en-US" sz="1800" dirty="0">
                <a:solidFill>
                  <a:schemeClr val="bg1"/>
                </a:solidFill>
                <a:latin typeface="Maven Pro" panose="020B0604020202020204" charset="0"/>
              </a:rPr>
              <a:t> Secretive, frugal and prioritize saving above all else.</a:t>
            </a:r>
            <a:endParaRPr kumimoji="0" lang="en-US" sz="1800" b="0" i="0" u="none" strike="noStrike" kern="0" cap="none" spc="0" normalizeH="0" baseline="0" noProof="0" dirty="0">
              <a:ln>
                <a:noFill/>
              </a:ln>
              <a:solidFill>
                <a:schemeClr val="bg1"/>
              </a:solidFill>
              <a:effectLst/>
              <a:uLnTx/>
              <a:uFillTx/>
              <a:latin typeface="Maven Pro" panose="020B0604020202020204" charset="0"/>
              <a:sym typeface="Arial"/>
            </a:endParaRPr>
          </a:p>
        </p:txBody>
      </p:sp>
    </p:spTree>
    <p:extLst>
      <p:ext uri="{BB962C8B-B14F-4D97-AF65-F5344CB8AC3E}">
        <p14:creationId xmlns:p14="http://schemas.microsoft.com/office/powerpoint/2010/main" val="3351548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153">
          <a:extLst>
            <a:ext uri="{FF2B5EF4-FFF2-40B4-BE49-F238E27FC236}">
              <a16:creationId xmlns:a16="http://schemas.microsoft.com/office/drawing/2014/main" id="{BF15C254-3398-6919-017A-F973FA1003EE}"/>
            </a:ext>
          </a:extLst>
        </p:cNvPr>
        <p:cNvGrpSpPr/>
        <p:nvPr/>
      </p:nvGrpSpPr>
      <p:grpSpPr>
        <a:xfrm>
          <a:off x="0" y="0"/>
          <a:ext cx="0" cy="0"/>
          <a:chOff x="0" y="0"/>
          <a:chExt cx="0" cy="0"/>
        </a:xfrm>
      </p:grpSpPr>
      <p:sp>
        <p:nvSpPr>
          <p:cNvPr id="154" name="Google Shape;154;p32">
            <a:extLst>
              <a:ext uri="{FF2B5EF4-FFF2-40B4-BE49-F238E27FC236}">
                <a16:creationId xmlns:a16="http://schemas.microsoft.com/office/drawing/2014/main" id="{9456635F-3054-3286-0649-66AC0BE4086A}"/>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rgbClr val="FFFFFF"/>
                </a:solidFill>
                <a:latin typeface="Maven Pro"/>
                <a:ea typeface="Maven Pro"/>
                <a:cs typeface="Maven Pro"/>
                <a:sym typeface="Maven Pro"/>
              </a:rPr>
              <a:t>Psychology of Money: Money Scripts</a:t>
            </a:r>
            <a:endParaRPr sz="2420" b="1" dirty="0">
              <a:solidFill>
                <a:srgbClr val="FFFFFF"/>
              </a:solidFill>
              <a:latin typeface="Maven Pro"/>
              <a:ea typeface="Maven Pro"/>
              <a:cs typeface="Maven Pro"/>
              <a:sym typeface="Maven Pro"/>
            </a:endParaRPr>
          </a:p>
        </p:txBody>
      </p:sp>
      <p:cxnSp>
        <p:nvCxnSpPr>
          <p:cNvPr id="156" name="Google Shape;156;p32">
            <a:extLst>
              <a:ext uri="{FF2B5EF4-FFF2-40B4-BE49-F238E27FC236}">
                <a16:creationId xmlns:a16="http://schemas.microsoft.com/office/drawing/2014/main" id="{725C180B-7134-AD32-3CB4-16F8294C19F4}"/>
              </a:ext>
            </a:extLst>
          </p:cNvPr>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157" name="Google Shape;157;p32">
            <a:extLst>
              <a:ext uri="{FF2B5EF4-FFF2-40B4-BE49-F238E27FC236}">
                <a16:creationId xmlns:a16="http://schemas.microsoft.com/office/drawing/2014/main" id="{CE270DA9-3D89-979D-F012-103BC31641D1}"/>
              </a:ext>
            </a:extLst>
          </p:cNvPr>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EEEEEE"/>
                </a:solidFill>
                <a:effectLst/>
                <a:uLnTx/>
                <a:uFillTx/>
                <a:latin typeface="Maven Pro"/>
                <a:ea typeface="Maven Pro"/>
                <a:cs typeface="Maven Pro"/>
                <a:sym typeface="Maven Pro"/>
              </a:rPr>
              <a:t>GamFin</a:t>
            </a:r>
            <a:endParaRPr kumimoji="0" sz="1500" b="1" i="0" u="none" strike="noStrike" kern="0" cap="none" spc="0" normalizeH="0" baseline="0" noProof="0">
              <a:ln>
                <a:noFill/>
              </a:ln>
              <a:solidFill>
                <a:srgbClr val="EEEEEE"/>
              </a:solidFill>
              <a:effectLst/>
              <a:uLnTx/>
              <a:uFillTx/>
              <a:latin typeface="Maven Pro"/>
              <a:ea typeface="Maven Pro"/>
              <a:cs typeface="Maven Pro"/>
              <a:sym typeface="Maven Pro"/>
            </a:endParaRPr>
          </a:p>
        </p:txBody>
      </p:sp>
      <p:sp>
        <p:nvSpPr>
          <p:cNvPr id="11" name="TextBox 10">
            <a:extLst>
              <a:ext uri="{FF2B5EF4-FFF2-40B4-BE49-F238E27FC236}">
                <a16:creationId xmlns:a16="http://schemas.microsoft.com/office/drawing/2014/main" id="{AC1C37B6-D97D-C32E-8B6B-1F997DC8ACD5}"/>
              </a:ext>
            </a:extLst>
          </p:cNvPr>
          <p:cNvSpPr txBox="1"/>
          <p:nvPr/>
        </p:nvSpPr>
        <p:spPr>
          <a:xfrm>
            <a:off x="5029200" y="4594277"/>
            <a:ext cx="4572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151945"/>
                </a:solidFill>
                <a:effectLst/>
                <a:uLnTx/>
                <a:uFillTx/>
                <a:latin typeface="Merriweather" panose="00000500000000000000" pitchFamily="2" charset="0"/>
                <a:cs typeface="Arial"/>
                <a:sym typeface="Arial"/>
              </a:rPr>
              <a:t>Money Scripts Bradley T. Klontz, Psy.D., CFP®</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a:extLst>
              <a:ext uri="{FF2B5EF4-FFF2-40B4-BE49-F238E27FC236}">
                <a16:creationId xmlns:a16="http://schemas.microsoft.com/office/drawing/2014/main" id="{69ADC74E-B938-54DF-7072-8D18E3270CAA}"/>
              </a:ext>
            </a:extLst>
          </p:cNvPr>
          <p:cNvSpPr txBox="1"/>
          <p:nvPr/>
        </p:nvSpPr>
        <p:spPr>
          <a:xfrm>
            <a:off x="311700" y="1376649"/>
            <a:ext cx="8498700" cy="258532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lang="en-US" sz="1800" dirty="0">
                <a:solidFill>
                  <a:schemeClr val="bg1"/>
                </a:solidFill>
                <a:latin typeface="Maven Pro" panose="020B0604020202020204" charset="0"/>
              </a:rPr>
              <a:t>A</a:t>
            </a:r>
            <a:r>
              <a:rPr kumimoji="0" lang="en-US" sz="1800" b="0" u="none" strike="noStrike" kern="0" cap="none" spc="0" normalizeH="0" baseline="0" noProof="0" dirty="0">
                <a:ln>
                  <a:noFill/>
                </a:ln>
                <a:solidFill>
                  <a:schemeClr val="bg1"/>
                </a:solidFill>
                <a:effectLst/>
                <a:uLnTx/>
                <a:uFillTx/>
                <a:latin typeface="Maven Pro" panose="020B0604020202020204" charset="0"/>
                <a:cs typeface="Arial"/>
                <a:sym typeface="Arial"/>
              </a:rPr>
              <a:t>voidance of having necessary, tough financial boundary conversations.</a:t>
            </a:r>
          </a:p>
          <a:p>
            <a:pPr marR="0" lvl="0" algn="l" defTabSz="914400" rtl="0" eaLnBrk="1" fontAlgn="auto" latinLnBrk="0" hangingPunct="1">
              <a:lnSpc>
                <a:spcPct val="100000"/>
              </a:lnSpc>
              <a:spcBef>
                <a:spcPts val="0"/>
              </a:spcBef>
              <a:spcAft>
                <a:spcPts val="0"/>
              </a:spcAft>
              <a:buClr>
                <a:schemeClr val="bg1"/>
              </a:buClr>
              <a:buSzTx/>
              <a:tabLst/>
              <a:defRPr/>
            </a:pPr>
            <a:endParaRPr kumimoji="0" lang="en-US" sz="1800" b="0" u="none" strike="noStrike" kern="0" cap="none" spc="0" normalizeH="0" baseline="0" noProof="0" dirty="0">
              <a:ln>
                <a:noFill/>
              </a:ln>
              <a:solidFill>
                <a:schemeClr val="bg1"/>
              </a:solidFill>
              <a:effectLst/>
              <a:uLnTx/>
              <a:uFillTx/>
              <a:latin typeface="Maven Pro" panose="020B0604020202020204" charset="0"/>
              <a:cs typeface="Arial"/>
              <a:sym typeface="Arial"/>
            </a:endParaRPr>
          </a:p>
          <a:p>
            <a:pPr marL="285750" marR="0" lvl="0" indent="-28575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lang="en-US" sz="1800" dirty="0">
                <a:solidFill>
                  <a:schemeClr val="bg1"/>
                </a:solidFill>
                <a:latin typeface="Maven Pro" panose="020B0604020202020204" charset="0"/>
              </a:rPr>
              <a:t>M</a:t>
            </a:r>
            <a:r>
              <a:rPr kumimoji="0" lang="en-US" sz="1800" b="0" u="none" strike="noStrike" kern="0" cap="none" spc="0" normalizeH="0" baseline="0" noProof="0" dirty="0" err="1">
                <a:ln>
                  <a:noFill/>
                </a:ln>
                <a:solidFill>
                  <a:schemeClr val="bg1"/>
                </a:solidFill>
                <a:effectLst/>
                <a:uLnTx/>
                <a:uFillTx/>
                <a:latin typeface="Maven Pro" panose="020B0604020202020204" charset="0"/>
                <a:cs typeface="Arial"/>
                <a:sym typeface="Arial"/>
              </a:rPr>
              <a:t>inimizing</a:t>
            </a:r>
            <a:r>
              <a:rPr kumimoji="0" lang="en-US" sz="1800" b="0" u="none" strike="noStrike" kern="0" cap="none" spc="0" normalizeH="0" baseline="0" noProof="0" dirty="0">
                <a:ln>
                  <a:noFill/>
                </a:ln>
                <a:solidFill>
                  <a:schemeClr val="bg1"/>
                </a:solidFill>
                <a:effectLst/>
                <a:uLnTx/>
                <a:uFillTx/>
                <a:latin typeface="Maven Pro" panose="020B0604020202020204" charset="0"/>
                <a:cs typeface="Arial"/>
                <a:sym typeface="Arial"/>
              </a:rPr>
              <a:t> the emotional distress of a client who is wealthy, but struggling with addiction.</a:t>
            </a:r>
          </a:p>
          <a:p>
            <a:pPr marR="0" lvl="0" algn="l" defTabSz="914400" rtl="0" eaLnBrk="1" fontAlgn="auto" latinLnBrk="0" hangingPunct="1">
              <a:lnSpc>
                <a:spcPct val="100000"/>
              </a:lnSpc>
              <a:spcBef>
                <a:spcPts val="0"/>
              </a:spcBef>
              <a:spcAft>
                <a:spcPts val="0"/>
              </a:spcAft>
              <a:buClr>
                <a:schemeClr val="bg1"/>
              </a:buClr>
              <a:buSzTx/>
              <a:tabLst/>
              <a:defRPr/>
            </a:pPr>
            <a:endParaRPr kumimoji="0" lang="en-US" sz="1800" b="0" u="none" strike="noStrike" kern="0" cap="none" spc="0" normalizeH="0" baseline="0" noProof="0" dirty="0">
              <a:ln>
                <a:noFill/>
              </a:ln>
              <a:solidFill>
                <a:schemeClr val="bg1"/>
              </a:solidFill>
              <a:effectLst/>
              <a:uLnTx/>
              <a:uFillTx/>
              <a:latin typeface="Maven Pro" panose="020B0604020202020204" charset="0"/>
              <a:cs typeface="Arial"/>
              <a:sym typeface="Arial"/>
            </a:endParaRPr>
          </a:p>
          <a:p>
            <a:pPr marL="285750" marR="0" lvl="0" indent="-28575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lang="en-US" sz="1800" dirty="0">
                <a:solidFill>
                  <a:schemeClr val="bg1"/>
                </a:solidFill>
                <a:latin typeface="Maven Pro" panose="020B0604020202020204" charset="0"/>
              </a:rPr>
              <a:t>O</a:t>
            </a:r>
            <a:r>
              <a:rPr kumimoji="0" lang="en-US" sz="1800" b="0" u="none" strike="noStrike" kern="0" cap="none" spc="0" normalizeH="0" baseline="0" noProof="0" dirty="0" err="1">
                <a:ln>
                  <a:noFill/>
                </a:ln>
                <a:solidFill>
                  <a:schemeClr val="bg1"/>
                </a:solidFill>
                <a:effectLst/>
                <a:uLnTx/>
                <a:uFillTx/>
                <a:latin typeface="Maven Pro" panose="020B0604020202020204" charset="0"/>
                <a:cs typeface="Arial"/>
                <a:sym typeface="Arial"/>
              </a:rPr>
              <a:t>ver</a:t>
            </a:r>
            <a:r>
              <a:rPr kumimoji="0" lang="en-US" sz="1800" b="0" u="none" strike="noStrike" kern="0" cap="none" spc="0" normalizeH="0" baseline="0" noProof="0" dirty="0">
                <a:ln>
                  <a:noFill/>
                </a:ln>
                <a:solidFill>
                  <a:schemeClr val="bg1"/>
                </a:solidFill>
                <a:effectLst/>
                <a:uLnTx/>
                <a:uFillTx/>
                <a:latin typeface="Maven Pro" panose="020B0604020202020204" charset="0"/>
                <a:cs typeface="Arial"/>
                <a:sym typeface="Arial"/>
              </a:rPr>
              <a:t>-empathize with the "Hustle Narrative" or “Day-trading” culture.</a:t>
            </a:r>
          </a:p>
          <a:p>
            <a:pPr marR="0" lvl="0" algn="l" defTabSz="914400" rtl="0" eaLnBrk="1" fontAlgn="auto" latinLnBrk="0" hangingPunct="1">
              <a:lnSpc>
                <a:spcPct val="100000"/>
              </a:lnSpc>
              <a:spcBef>
                <a:spcPts val="0"/>
              </a:spcBef>
              <a:spcAft>
                <a:spcPts val="0"/>
              </a:spcAft>
              <a:buClr>
                <a:schemeClr val="bg1"/>
              </a:buClr>
              <a:buSzTx/>
              <a:tabLst/>
              <a:defRPr/>
            </a:pPr>
            <a:endParaRPr kumimoji="0" lang="en-US" sz="1800" b="0" u="none" strike="noStrike" kern="0" cap="none" spc="0" normalizeH="0" baseline="0" noProof="0" dirty="0">
              <a:ln>
                <a:noFill/>
              </a:ln>
              <a:solidFill>
                <a:schemeClr val="bg1"/>
              </a:solidFill>
              <a:effectLst/>
              <a:uLnTx/>
              <a:uFillTx/>
              <a:latin typeface="Maven Pro" panose="020B0604020202020204" charset="0"/>
              <a:cs typeface="Arial"/>
              <a:sym typeface="Arial"/>
            </a:endParaRPr>
          </a:p>
          <a:p>
            <a:pPr marL="285750" marR="0" lvl="0" indent="-28575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lang="en-US" sz="1800" dirty="0">
                <a:solidFill>
                  <a:schemeClr val="bg1"/>
                </a:solidFill>
                <a:latin typeface="Maven Pro" panose="020B0604020202020204" charset="0"/>
              </a:rPr>
              <a:t>D</a:t>
            </a:r>
            <a:r>
              <a:rPr kumimoji="0" lang="en-US" sz="1800" b="0" u="none" strike="noStrike" kern="0" cap="none" spc="0" normalizeH="0" baseline="0" noProof="0" dirty="0" err="1">
                <a:ln>
                  <a:noFill/>
                </a:ln>
                <a:solidFill>
                  <a:schemeClr val="bg1"/>
                </a:solidFill>
                <a:effectLst/>
                <a:uLnTx/>
                <a:uFillTx/>
                <a:latin typeface="Maven Pro" panose="020B0604020202020204" charset="0"/>
                <a:cs typeface="Arial"/>
                <a:sym typeface="Arial"/>
              </a:rPr>
              <a:t>ifficulty</a:t>
            </a:r>
            <a:r>
              <a:rPr kumimoji="0" lang="en-US" sz="1800" b="0" u="none" strike="noStrike" kern="0" cap="none" spc="0" normalizeH="0" baseline="0" noProof="0" dirty="0">
                <a:ln>
                  <a:noFill/>
                </a:ln>
                <a:solidFill>
                  <a:schemeClr val="bg1"/>
                </a:solidFill>
                <a:effectLst/>
                <a:uLnTx/>
                <a:uFillTx/>
                <a:latin typeface="Maven Pro" panose="020B0604020202020204" charset="0"/>
                <a:cs typeface="Arial"/>
                <a:sym typeface="Arial"/>
              </a:rPr>
              <a:t> empathizing with a client who is recklessly gambling away their rent.</a:t>
            </a:r>
          </a:p>
        </p:txBody>
      </p:sp>
    </p:spTree>
    <p:extLst>
      <p:ext uri="{BB962C8B-B14F-4D97-AF65-F5344CB8AC3E}">
        <p14:creationId xmlns:p14="http://schemas.microsoft.com/office/powerpoint/2010/main" val="2832190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153"/>
        <p:cNvGrpSpPr/>
        <p:nvPr/>
      </p:nvGrpSpPr>
      <p:grpSpPr>
        <a:xfrm>
          <a:off x="0" y="0"/>
          <a:ext cx="0" cy="0"/>
          <a:chOff x="0" y="0"/>
          <a:chExt cx="0" cy="0"/>
        </a:xfrm>
      </p:grpSpPr>
      <p:sp>
        <p:nvSpPr>
          <p:cNvPr id="154" name="Google Shape;154;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rgbClr val="FFFFFF"/>
                </a:solidFill>
                <a:latin typeface="Maven Pro"/>
                <a:ea typeface="Maven Pro"/>
                <a:cs typeface="Maven Pro"/>
                <a:sym typeface="Maven Pro"/>
              </a:rPr>
              <a:t>Comparison of Healthy vs Problem Gambling</a:t>
            </a:r>
            <a:endParaRPr sz="2420" b="1" dirty="0">
              <a:solidFill>
                <a:srgbClr val="FFFFFF"/>
              </a:solidFill>
              <a:latin typeface="Maven Pro"/>
              <a:ea typeface="Maven Pro"/>
              <a:cs typeface="Maven Pro"/>
              <a:sym typeface="Maven Pro"/>
            </a:endParaRPr>
          </a:p>
        </p:txBody>
      </p:sp>
      <p:graphicFrame>
        <p:nvGraphicFramePr>
          <p:cNvPr id="155" name="Google Shape;155;p32"/>
          <p:cNvGraphicFramePr/>
          <p:nvPr>
            <p:extLst>
              <p:ext uri="{D42A27DB-BD31-4B8C-83A1-F6EECF244321}">
                <p14:modId xmlns:p14="http://schemas.microsoft.com/office/powerpoint/2010/main" val="1739891674"/>
              </p:ext>
            </p:extLst>
          </p:nvPr>
        </p:nvGraphicFramePr>
        <p:xfrm>
          <a:off x="952500" y="1419500"/>
          <a:ext cx="7239000" cy="3062732"/>
        </p:xfrm>
        <a:graphic>
          <a:graphicData uri="http://schemas.openxmlformats.org/drawingml/2006/table">
            <a:tbl>
              <a:tblPr>
                <a:noFill/>
                <a:tableStyleId>{6B72F7B3-9B0E-4E7A-879B-8EA332D77FC3}</a:tableStyleId>
              </a:tblPr>
              <a:tblGrid>
                <a:gridCol w="1993550">
                  <a:extLst>
                    <a:ext uri="{9D8B030D-6E8A-4147-A177-3AD203B41FA5}">
                      <a16:colId xmlns:a16="http://schemas.microsoft.com/office/drawing/2014/main" val="20000"/>
                    </a:ext>
                  </a:extLst>
                </a:gridCol>
                <a:gridCol w="2642700">
                  <a:extLst>
                    <a:ext uri="{9D8B030D-6E8A-4147-A177-3AD203B41FA5}">
                      <a16:colId xmlns:a16="http://schemas.microsoft.com/office/drawing/2014/main" val="20001"/>
                    </a:ext>
                  </a:extLst>
                </a:gridCol>
                <a:gridCol w="2602750">
                  <a:extLst>
                    <a:ext uri="{9D8B030D-6E8A-4147-A177-3AD203B41FA5}">
                      <a16:colId xmlns:a16="http://schemas.microsoft.com/office/drawing/2014/main" val="20002"/>
                    </a:ext>
                  </a:extLst>
                </a:gridCol>
              </a:tblGrid>
              <a:tr h="381000">
                <a:tc>
                  <a:txBody>
                    <a:bodyPr/>
                    <a:lstStyle/>
                    <a:p>
                      <a:pPr marL="0" lvl="0" indent="0" algn="l" rtl="0">
                        <a:lnSpc>
                          <a:spcPct val="115000"/>
                        </a:lnSpc>
                        <a:spcBef>
                          <a:spcPts val="0"/>
                        </a:spcBef>
                        <a:spcAft>
                          <a:spcPts val="0"/>
                        </a:spcAft>
                        <a:buNone/>
                      </a:pPr>
                      <a:r>
                        <a:rPr lang="en" sz="1500" b="1">
                          <a:solidFill>
                            <a:srgbClr val="0063A6"/>
                          </a:solidFill>
                          <a:latin typeface="Maven Pro"/>
                          <a:ea typeface="Maven Pro"/>
                          <a:cs typeface="Maven Pro"/>
                          <a:sym typeface="Maven Pro"/>
                        </a:rPr>
                        <a:t>Concept</a:t>
                      </a:r>
                      <a:endParaRPr sz="1500" b="1">
                        <a:solidFill>
                          <a:srgbClr val="0063A6"/>
                        </a:solidFill>
                        <a:latin typeface="Maven Pro"/>
                        <a:ea typeface="Maven Pro"/>
                        <a:cs typeface="Maven Pro"/>
                        <a:sym typeface="Maven Pro"/>
                      </a:endParaRPr>
                    </a:p>
                  </a:txBody>
                  <a:tcPr marL="28575" marR="28575" marT="19050" marB="19050" anchor="ctr">
                    <a:lnL w="8475" cap="flat" cmpd="sng">
                      <a:solidFill>
                        <a:srgbClr val="589AC8"/>
                      </a:solidFill>
                      <a:prstDash val="solid"/>
                      <a:round/>
                      <a:headEnd type="none" w="sm" len="sm"/>
                      <a:tailEnd type="none" w="sm" len="sm"/>
                    </a:lnL>
                    <a:lnR w="8475" cap="flat" cmpd="sng">
                      <a:solidFill>
                        <a:srgbClr val="589AC8"/>
                      </a:solidFill>
                      <a:prstDash val="solid"/>
                      <a:round/>
                      <a:headEnd type="none" w="sm" len="sm"/>
                      <a:tailEnd type="none" w="sm" len="sm"/>
                    </a:lnR>
                    <a:lnT w="8475" cap="flat" cmpd="sng">
                      <a:solidFill>
                        <a:srgbClr val="589AC8"/>
                      </a:solidFill>
                      <a:prstDash val="solid"/>
                      <a:round/>
                      <a:headEnd type="none" w="sm" len="sm"/>
                      <a:tailEnd type="none" w="sm" len="sm"/>
                    </a:lnT>
                    <a:lnB w="8475" cap="flat" cmpd="sng">
                      <a:solidFill>
                        <a:srgbClr val="0063A6"/>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500" b="1" dirty="0">
                          <a:solidFill>
                            <a:srgbClr val="0063A6"/>
                          </a:solidFill>
                          <a:latin typeface="Maven Pro"/>
                          <a:ea typeface="Maven Pro"/>
                          <a:cs typeface="Maven Pro"/>
                          <a:sym typeface="Maven Pro"/>
                        </a:rPr>
                        <a:t>Healthy</a:t>
                      </a:r>
                      <a:endParaRPr sz="1500" b="1" dirty="0">
                        <a:solidFill>
                          <a:srgbClr val="0063A6"/>
                        </a:solidFill>
                        <a:latin typeface="Maven Pro"/>
                        <a:ea typeface="Maven Pro"/>
                        <a:cs typeface="Maven Pro"/>
                        <a:sym typeface="Maven Pro"/>
                      </a:endParaRPr>
                    </a:p>
                  </a:txBody>
                  <a:tcPr marL="28575" marR="28575" marT="19050" marB="19050" anchor="ctr">
                    <a:lnL w="8475" cap="flat" cmpd="sng">
                      <a:solidFill>
                        <a:srgbClr val="589AC8"/>
                      </a:solidFill>
                      <a:prstDash val="solid"/>
                      <a:round/>
                      <a:headEnd type="none" w="sm" len="sm"/>
                      <a:tailEnd type="none" w="sm" len="sm"/>
                    </a:lnL>
                    <a:lnR w="8475" cap="flat" cmpd="sng">
                      <a:solidFill>
                        <a:srgbClr val="589AC8"/>
                      </a:solidFill>
                      <a:prstDash val="solid"/>
                      <a:round/>
                      <a:headEnd type="none" w="sm" len="sm"/>
                      <a:tailEnd type="none" w="sm" len="sm"/>
                    </a:lnR>
                    <a:lnT w="8475" cap="flat" cmpd="sng">
                      <a:solidFill>
                        <a:srgbClr val="589AC8"/>
                      </a:solidFill>
                      <a:prstDash val="solid"/>
                      <a:round/>
                      <a:headEnd type="none" w="sm" len="sm"/>
                      <a:tailEnd type="none" w="sm" len="sm"/>
                    </a:lnT>
                    <a:lnB w="8475" cap="flat" cmpd="sng">
                      <a:solidFill>
                        <a:srgbClr val="0063A6"/>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500" b="1" dirty="0">
                          <a:solidFill>
                            <a:srgbClr val="0063A6"/>
                          </a:solidFill>
                          <a:latin typeface="Maven Pro"/>
                          <a:ea typeface="Maven Pro"/>
                          <a:cs typeface="Maven Pro"/>
                          <a:sym typeface="Maven Pro"/>
                        </a:rPr>
                        <a:t>Problem Gambling</a:t>
                      </a:r>
                      <a:endParaRPr sz="1500" b="1" dirty="0">
                        <a:solidFill>
                          <a:srgbClr val="0063A6"/>
                        </a:solidFill>
                        <a:latin typeface="Maven Pro"/>
                        <a:ea typeface="Maven Pro"/>
                        <a:cs typeface="Maven Pro"/>
                        <a:sym typeface="Maven Pro"/>
                      </a:endParaRPr>
                    </a:p>
                  </a:txBody>
                  <a:tcPr marL="28575" marR="28575" marT="19050" marB="19050" anchor="ctr">
                    <a:lnL w="8475" cap="flat" cmpd="sng">
                      <a:solidFill>
                        <a:srgbClr val="589AC8"/>
                      </a:solidFill>
                      <a:prstDash val="solid"/>
                      <a:round/>
                      <a:headEnd type="none" w="sm" len="sm"/>
                      <a:tailEnd type="none" w="sm" len="sm"/>
                    </a:lnL>
                    <a:lnR w="8475" cap="flat" cmpd="sng">
                      <a:solidFill>
                        <a:srgbClr val="589AC8"/>
                      </a:solidFill>
                      <a:prstDash val="solid"/>
                      <a:round/>
                      <a:headEnd type="none" w="sm" len="sm"/>
                      <a:tailEnd type="none" w="sm" len="sm"/>
                    </a:lnR>
                    <a:lnT w="8475" cap="flat" cmpd="sng">
                      <a:solidFill>
                        <a:srgbClr val="589AC8"/>
                      </a:solidFill>
                      <a:prstDash val="solid"/>
                      <a:round/>
                      <a:headEnd type="none" w="sm" len="sm"/>
                      <a:tailEnd type="none" w="sm" len="sm"/>
                    </a:lnT>
                    <a:lnB w="8475" cap="flat" cmpd="sng">
                      <a:solidFill>
                        <a:srgbClr val="0063A6"/>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81000">
                <a:tc>
                  <a:txBody>
                    <a:bodyPr/>
                    <a:lstStyle/>
                    <a:p>
                      <a:pPr marL="0" lvl="0" indent="0" algn="l" rtl="0">
                        <a:lnSpc>
                          <a:spcPct val="115000"/>
                        </a:lnSpc>
                        <a:spcBef>
                          <a:spcPts val="0"/>
                        </a:spcBef>
                        <a:spcAft>
                          <a:spcPts val="0"/>
                        </a:spcAft>
                        <a:buNone/>
                      </a:pPr>
                      <a:r>
                        <a:rPr lang="en" sz="1500" dirty="0">
                          <a:solidFill>
                            <a:srgbClr val="FFFFFF"/>
                          </a:solidFill>
                          <a:latin typeface="Maven Pro"/>
                          <a:ea typeface="Maven Pro"/>
                          <a:cs typeface="Maven Pro"/>
                          <a:sym typeface="Maven Pro"/>
                        </a:rPr>
                        <a:t>Risk Assessment</a:t>
                      </a:r>
                      <a:endParaRPr sz="1500" dirty="0">
                        <a:solidFill>
                          <a:srgbClr val="FFFFFF"/>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589AC8"/>
                    </a:solidFill>
                  </a:tcPr>
                </a:tc>
                <a:tc>
                  <a:txBody>
                    <a:bodyPr/>
                    <a:lstStyle/>
                    <a:p>
                      <a:pPr marL="0" lvl="0" indent="0" algn="l" rtl="0">
                        <a:lnSpc>
                          <a:spcPct val="115000"/>
                        </a:lnSpc>
                        <a:spcBef>
                          <a:spcPts val="0"/>
                        </a:spcBef>
                        <a:spcAft>
                          <a:spcPts val="0"/>
                        </a:spcAft>
                        <a:buNone/>
                      </a:pPr>
                      <a:r>
                        <a:rPr lang="en-US" sz="1500" dirty="0">
                          <a:solidFill>
                            <a:srgbClr val="FFFFFF"/>
                          </a:solidFill>
                          <a:latin typeface="Maven Pro"/>
                          <a:ea typeface="Maven Pro"/>
                          <a:cs typeface="Maven Pro"/>
                          <a:sym typeface="Maven Pro"/>
                        </a:rPr>
                        <a:t>Only wagering what can be afforded to lose.</a:t>
                      </a: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589AC8"/>
                    </a:solidFill>
                  </a:tcPr>
                </a:tc>
                <a:tc>
                  <a:txBody>
                    <a:bodyPr/>
                    <a:lstStyle/>
                    <a:p>
                      <a:pPr marL="0" lvl="0" indent="0" algn="l" rtl="0">
                        <a:lnSpc>
                          <a:spcPct val="115000"/>
                        </a:lnSpc>
                        <a:spcBef>
                          <a:spcPts val="0"/>
                        </a:spcBef>
                        <a:spcAft>
                          <a:spcPts val="0"/>
                        </a:spcAft>
                        <a:buNone/>
                      </a:pPr>
                      <a:r>
                        <a:rPr lang="en-US" sz="1500" dirty="0">
                          <a:solidFill>
                            <a:srgbClr val="FFFFFF"/>
                          </a:solidFill>
                          <a:latin typeface="Maven Pro"/>
                          <a:ea typeface="Maven Pro"/>
                          <a:cs typeface="Maven Pro"/>
                          <a:sym typeface="Maven Pro"/>
                        </a:rPr>
                        <a:t>Wagering essential funds (rent, bills) out of desperation.</a:t>
                      </a: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589AC8"/>
                    </a:solidFill>
                  </a:tcPr>
                </a:tc>
                <a:extLst>
                  <a:ext uri="{0D108BD9-81ED-4DB2-BD59-A6C34878D82A}">
                    <a16:rowId xmlns:a16="http://schemas.microsoft.com/office/drawing/2014/main" val="10001"/>
                  </a:ext>
                </a:extLst>
              </a:tr>
              <a:tr h="381000">
                <a:tc>
                  <a:txBody>
                    <a:bodyPr/>
                    <a:lstStyle/>
                    <a:p>
                      <a:pPr marL="0" lvl="0" indent="0" algn="l" rtl="0">
                        <a:lnSpc>
                          <a:spcPct val="115000"/>
                        </a:lnSpc>
                        <a:spcBef>
                          <a:spcPts val="0"/>
                        </a:spcBef>
                        <a:spcAft>
                          <a:spcPts val="0"/>
                        </a:spcAft>
                        <a:buNone/>
                      </a:pPr>
                      <a:r>
                        <a:rPr lang="en" sz="1500" dirty="0">
                          <a:solidFill>
                            <a:srgbClr val="FFFFFF"/>
                          </a:solidFill>
                          <a:latin typeface="Maven Pro"/>
                          <a:ea typeface="Maven Pro"/>
                          <a:cs typeface="Maven Pro"/>
                          <a:sym typeface="Maven Pro"/>
                        </a:rPr>
                        <a:t>Probability</a:t>
                      </a:r>
                      <a:endParaRPr sz="1500" dirty="0">
                        <a:solidFill>
                          <a:srgbClr val="FFFFFF"/>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3072A1"/>
                    </a:solidFill>
                  </a:tcPr>
                </a:tc>
                <a:tc>
                  <a:txBody>
                    <a:bodyPr/>
                    <a:lstStyle/>
                    <a:p>
                      <a:pPr marL="0" lvl="0" indent="0" algn="l" rtl="0">
                        <a:lnSpc>
                          <a:spcPct val="115000"/>
                        </a:lnSpc>
                        <a:spcBef>
                          <a:spcPts val="0"/>
                        </a:spcBef>
                        <a:spcAft>
                          <a:spcPts val="0"/>
                        </a:spcAft>
                        <a:buNone/>
                      </a:pPr>
                      <a:r>
                        <a:rPr lang="en" sz="1500" dirty="0">
                          <a:solidFill>
                            <a:srgbClr val="FFFFFF"/>
                          </a:solidFill>
                          <a:latin typeface="Maven Pro"/>
                          <a:ea typeface="Maven Pro"/>
                          <a:cs typeface="Maven Pro"/>
                          <a:sym typeface="Maven Pro"/>
                        </a:rPr>
                        <a:t>Understanding that the house has a 5% edge.</a:t>
                      </a:r>
                      <a:endParaRPr sz="1500" dirty="0">
                        <a:solidFill>
                          <a:srgbClr val="FFFFFF"/>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3072A1"/>
                    </a:solidFill>
                  </a:tcPr>
                </a:tc>
                <a:tc>
                  <a:txBody>
                    <a:bodyPr/>
                    <a:lstStyle/>
                    <a:p>
                      <a:pPr marL="0" lvl="0" indent="0" algn="l" rtl="0">
                        <a:lnSpc>
                          <a:spcPct val="115000"/>
                        </a:lnSpc>
                        <a:spcBef>
                          <a:spcPts val="0"/>
                        </a:spcBef>
                        <a:spcAft>
                          <a:spcPts val="0"/>
                        </a:spcAft>
                        <a:buNone/>
                      </a:pPr>
                      <a:r>
                        <a:rPr lang="en-US" sz="1500" dirty="0">
                          <a:solidFill>
                            <a:srgbClr val="FFFFFF"/>
                          </a:solidFill>
                          <a:latin typeface="Maven Pro"/>
                          <a:ea typeface="Maven Pro"/>
                          <a:cs typeface="Maven Pro"/>
                          <a:sym typeface="Maven Pro"/>
                        </a:rPr>
                        <a:t>Belief that the system can be beat with strategy.</a:t>
                      </a:r>
                      <a:endParaRPr sz="1500" dirty="0">
                        <a:solidFill>
                          <a:srgbClr val="FFFFFF"/>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3072A1"/>
                    </a:solidFill>
                  </a:tcPr>
                </a:tc>
                <a:extLst>
                  <a:ext uri="{0D108BD9-81ED-4DB2-BD59-A6C34878D82A}">
                    <a16:rowId xmlns:a16="http://schemas.microsoft.com/office/drawing/2014/main" val="10002"/>
                  </a:ext>
                </a:extLst>
              </a:tr>
              <a:tr h="381000">
                <a:tc>
                  <a:txBody>
                    <a:bodyPr/>
                    <a:lstStyle/>
                    <a:p>
                      <a:pPr marL="0" lvl="0" indent="0" algn="l" rtl="0">
                        <a:lnSpc>
                          <a:spcPct val="115000"/>
                        </a:lnSpc>
                        <a:spcBef>
                          <a:spcPts val="0"/>
                        </a:spcBef>
                        <a:spcAft>
                          <a:spcPts val="0"/>
                        </a:spcAft>
                        <a:buNone/>
                      </a:pPr>
                      <a:r>
                        <a:rPr lang="en" sz="1500">
                          <a:solidFill>
                            <a:srgbClr val="FFFFFF"/>
                          </a:solidFill>
                          <a:latin typeface="Maven Pro"/>
                          <a:ea typeface="Maven Pro"/>
                          <a:cs typeface="Maven Pro"/>
                          <a:sym typeface="Maven Pro"/>
                        </a:rPr>
                        <a:t>The Reward</a:t>
                      </a:r>
                      <a:endParaRPr sz="1500">
                        <a:solidFill>
                          <a:srgbClr val="FFFFFF"/>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589AC8"/>
                    </a:solidFill>
                  </a:tcPr>
                </a:tc>
                <a:tc>
                  <a:txBody>
                    <a:bodyPr/>
                    <a:lstStyle/>
                    <a:p>
                      <a:pPr marL="0" lvl="0" indent="0" algn="l" rtl="0">
                        <a:lnSpc>
                          <a:spcPct val="115000"/>
                        </a:lnSpc>
                        <a:spcBef>
                          <a:spcPts val="0"/>
                        </a:spcBef>
                        <a:spcAft>
                          <a:spcPts val="0"/>
                        </a:spcAft>
                        <a:buNone/>
                      </a:pPr>
                      <a:r>
                        <a:rPr lang="en" sz="1500" dirty="0">
                          <a:solidFill>
                            <a:srgbClr val="FFFFFF"/>
                          </a:solidFill>
                          <a:latin typeface="Maven Pro"/>
                          <a:ea typeface="Maven Pro"/>
                          <a:cs typeface="Maven Pro"/>
                          <a:sym typeface="Maven Pro"/>
                        </a:rPr>
                        <a:t>Entertainment!</a:t>
                      </a:r>
                      <a:endParaRPr sz="1500" dirty="0">
                        <a:solidFill>
                          <a:srgbClr val="FFFFFF"/>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589AC8"/>
                    </a:solidFill>
                  </a:tcPr>
                </a:tc>
                <a:tc>
                  <a:txBody>
                    <a:bodyPr/>
                    <a:lstStyle/>
                    <a:p>
                      <a:pPr marL="0" lvl="0" indent="0" algn="l" rtl="0">
                        <a:lnSpc>
                          <a:spcPct val="115000"/>
                        </a:lnSpc>
                        <a:spcBef>
                          <a:spcPts val="0"/>
                        </a:spcBef>
                        <a:spcAft>
                          <a:spcPts val="0"/>
                        </a:spcAft>
                        <a:buNone/>
                      </a:pPr>
                      <a:r>
                        <a:rPr lang="en" sz="1500">
                          <a:solidFill>
                            <a:srgbClr val="FFFFFF"/>
                          </a:solidFill>
                          <a:latin typeface="Maven Pro"/>
                          <a:ea typeface="Maven Pro"/>
                          <a:cs typeface="Maven Pro"/>
                          <a:sym typeface="Maven Pro"/>
                        </a:rPr>
                        <a:t>Short-term dopamine hits and "escape" from reality.</a:t>
                      </a:r>
                      <a:endParaRPr sz="1500">
                        <a:solidFill>
                          <a:srgbClr val="FFFFFF"/>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589AC8"/>
                    </a:solidFill>
                  </a:tcPr>
                </a:tc>
                <a:extLst>
                  <a:ext uri="{0D108BD9-81ED-4DB2-BD59-A6C34878D82A}">
                    <a16:rowId xmlns:a16="http://schemas.microsoft.com/office/drawing/2014/main" val="10003"/>
                  </a:ext>
                </a:extLst>
              </a:tr>
              <a:tr h="381000">
                <a:tc>
                  <a:txBody>
                    <a:bodyPr/>
                    <a:lstStyle/>
                    <a:p>
                      <a:pPr marL="0" lvl="0" indent="0" algn="l" rtl="0">
                        <a:lnSpc>
                          <a:spcPct val="115000"/>
                        </a:lnSpc>
                        <a:spcBef>
                          <a:spcPts val="0"/>
                        </a:spcBef>
                        <a:spcAft>
                          <a:spcPts val="0"/>
                        </a:spcAft>
                        <a:buNone/>
                      </a:pPr>
                      <a:r>
                        <a:rPr lang="en" sz="1500">
                          <a:solidFill>
                            <a:srgbClr val="FFFFFF"/>
                          </a:solidFill>
                          <a:latin typeface="Maven Pro"/>
                          <a:ea typeface="Maven Pro"/>
                          <a:cs typeface="Maven Pro"/>
                          <a:sym typeface="Maven Pro"/>
                        </a:rPr>
                        <a:t>Reaction to Loss</a:t>
                      </a:r>
                      <a:endParaRPr sz="1500">
                        <a:solidFill>
                          <a:srgbClr val="FFFFFF"/>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3072A1"/>
                    </a:solidFill>
                  </a:tcPr>
                </a:tc>
                <a:tc>
                  <a:txBody>
                    <a:bodyPr/>
                    <a:lstStyle/>
                    <a:p>
                      <a:pPr marL="0" lvl="0" indent="0" algn="l" rtl="0">
                        <a:lnSpc>
                          <a:spcPct val="115000"/>
                        </a:lnSpc>
                        <a:spcBef>
                          <a:spcPts val="0"/>
                        </a:spcBef>
                        <a:spcAft>
                          <a:spcPts val="0"/>
                        </a:spcAft>
                        <a:buNone/>
                      </a:pPr>
                      <a:r>
                        <a:rPr lang="en" sz="1500" dirty="0">
                          <a:solidFill>
                            <a:srgbClr val="FFFFFF"/>
                          </a:solidFill>
                          <a:latin typeface="Maven Pro"/>
                          <a:ea typeface="Maven Pro"/>
                          <a:cs typeface="Maven Pro"/>
                          <a:sym typeface="Maven Pro"/>
                        </a:rPr>
                        <a:t>Acceptance</a:t>
                      </a:r>
                      <a:endParaRPr sz="1500" dirty="0">
                        <a:solidFill>
                          <a:srgbClr val="FFFFFF"/>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3072A1"/>
                    </a:solidFill>
                  </a:tcPr>
                </a:tc>
                <a:tc>
                  <a:txBody>
                    <a:bodyPr/>
                    <a:lstStyle/>
                    <a:p>
                      <a:pPr marL="0" lvl="0" indent="0" algn="l" rtl="0">
                        <a:lnSpc>
                          <a:spcPct val="115000"/>
                        </a:lnSpc>
                        <a:spcBef>
                          <a:spcPts val="0"/>
                        </a:spcBef>
                        <a:spcAft>
                          <a:spcPts val="0"/>
                        </a:spcAft>
                        <a:buNone/>
                      </a:pPr>
                      <a:r>
                        <a:rPr lang="en" sz="1500" dirty="0">
                          <a:solidFill>
                            <a:srgbClr val="FFFFFF"/>
                          </a:solidFill>
                          <a:latin typeface="Maven Pro"/>
                          <a:ea typeface="Maven Pro"/>
                          <a:cs typeface="Maven Pro"/>
                          <a:sym typeface="Maven Pro"/>
                        </a:rPr>
                        <a:t>Panic and the immediate urge to "bet bigger" to recover.</a:t>
                      </a:r>
                      <a:endParaRPr sz="1500" dirty="0">
                        <a:solidFill>
                          <a:srgbClr val="FFFFFF"/>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3072A1"/>
                    </a:solidFill>
                  </a:tcPr>
                </a:tc>
                <a:extLst>
                  <a:ext uri="{0D108BD9-81ED-4DB2-BD59-A6C34878D82A}">
                    <a16:rowId xmlns:a16="http://schemas.microsoft.com/office/drawing/2014/main" val="10004"/>
                  </a:ext>
                </a:extLst>
              </a:tr>
            </a:tbl>
          </a:graphicData>
        </a:graphic>
      </p:graphicFrame>
      <p:cxnSp>
        <p:nvCxnSpPr>
          <p:cNvPr id="156" name="Google Shape;156;p32"/>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157" name="Google Shape;157;p32"/>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EEEEEE"/>
                </a:solidFill>
                <a:latin typeface="Maven Pro"/>
                <a:ea typeface="Maven Pro"/>
                <a:cs typeface="Maven Pro"/>
                <a:sym typeface="Maven Pro"/>
              </a:rPr>
              <a:t>GamFin</a:t>
            </a:r>
            <a:endParaRPr sz="1500" b="1">
              <a:solidFill>
                <a:srgbClr val="EEEEEE"/>
              </a:solidFill>
              <a:latin typeface="Maven Pro"/>
              <a:ea typeface="Maven Pro"/>
              <a:cs typeface="Maven Pro"/>
              <a:sym typeface="Maven Pr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a:extLst>
            <a:ext uri="{FF2B5EF4-FFF2-40B4-BE49-F238E27FC236}">
              <a16:creationId xmlns:a16="http://schemas.microsoft.com/office/drawing/2014/main" id="{24B18678-6688-01E5-950B-C0E71F598A8F}"/>
            </a:ext>
          </a:extLst>
        </p:cNvPr>
        <p:cNvGrpSpPr/>
        <p:nvPr/>
      </p:nvGrpSpPr>
      <p:grpSpPr>
        <a:xfrm>
          <a:off x="0" y="0"/>
          <a:ext cx="0" cy="0"/>
          <a:chOff x="0" y="0"/>
          <a:chExt cx="0" cy="0"/>
        </a:xfrm>
      </p:grpSpPr>
      <p:sp>
        <p:nvSpPr>
          <p:cNvPr id="116" name="Google Shape;116;p28">
            <a:extLst>
              <a:ext uri="{FF2B5EF4-FFF2-40B4-BE49-F238E27FC236}">
                <a16:creationId xmlns:a16="http://schemas.microsoft.com/office/drawing/2014/main" id="{08A6C59D-22B9-8A89-6685-20F9E495FE47}"/>
              </a:ext>
            </a:extLst>
          </p:cNvPr>
          <p:cNvSpPr txBox="1"/>
          <p:nvPr/>
        </p:nvSpPr>
        <p:spPr>
          <a:xfrm>
            <a:off x="314000" y="4528825"/>
            <a:ext cx="4094700" cy="369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63A6"/>
                </a:solidFill>
                <a:effectLst/>
                <a:uLnTx/>
                <a:uFillTx/>
                <a:latin typeface="Open Sans Medium"/>
                <a:ea typeface="Open Sans Medium"/>
                <a:cs typeface="Open Sans Medium"/>
                <a:sym typeface="Open Sans Medium"/>
              </a:rPr>
              <a:t>Financial counseling for problem gambling</a:t>
            </a:r>
            <a:endParaRPr kumimoji="0" sz="1200" b="0" i="0" u="none" strike="noStrike" kern="0" cap="none" spc="0" normalizeH="0" baseline="0" noProof="0">
              <a:ln>
                <a:noFill/>
              </a:ln>
              <a:solidFill>
                <a:srgbClr val="0063A6"/>
              </a:solidFill>
              <a:effectLst/>
              <a:uLnTx/>
              <a:uFillTx/>
              <a:latin typeface="Open Sans Medium"/>
              <a:ea typeface="Open Sans Medium"/>
              <a:cs typeface="Open Sans Medium"/>
              <a:sym typeface="Open Sans Medium"/>
            </a:endParaRPr>
          </a:p>
        </p:txBody>
      </p:sp>
      <p:sp>
        <p:nvSpPr>
          <p:cNvPr id="117" name="Google Shape;117;p28">
            <a:extLst>
              <a:ext uri="{FF2B5EF4-FFF2-40B4-BE49-F238E27FC236}">
                <a16:creationId xmlns:a16="http://schemas.microsoft.com/office/drawing/2014/main" id="{89893D6F-6522-6E20-AC68-9C5B7791EFF6}"/>
              </a:ext>
            </a:extLst>
          </p:cNvPr>
          <p:cNvSpPr txBox="1"/>
          <p:nvPr/>
        </p:nvSpPr>
        <p:spPr>
          <a:xfrm>
            <a:off x="2100282" y="1463785"/>
            <a:ext cx="5526931" cy="110796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 sz="2000" b="1" i="1" u="none" strike="noStrike" kern="0" cap="none" spc="0" normalizeH="0" baseline="0" noProof="0" dirty="0">
              <a:ln>
                <a:noFill/>
              </a:ln>
              <a:solidFill>
                <a:srgbClr val="FFFFFF"/>
              </a:solidFill>
              <a:effectLst/>
              <a:uLnTx/>
              <a:uFillTx/>
              <a:latin typeface="Inter Medium"/>
              <a:ea typeface="Inter Medium"/>
              <a:cs typeface="Inter"/>
              <a:sym typeface="Inter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4000" b="1" dirty="0">
                <a:solidFill>
                  <a:srgbClr val="FFFFFF"/>
                </a:solidFill>
                <a:latin typeface="Inter Medium"/>
                <a:ea typeface="Inter Medium"/>
                <a:cs typeface="Inter"/>
                <a:sym typeface="Inter Medium"/>
              </a:rPr>
              <a:t>Today’s Landscape</a:t>
            </a:r>
            <a:endParaRPr kumimoji="0" sz="4000" b="1" i="0" u="none" strike="noStrike" kern="0" cap="none" spc="0" normalizeH="0" baseline="0" noProof="0" dirty="0">
              <a:ln>
                <a:noFill/>
              </a:ln>
              <a:solidFill>
                <a:srgbClr val="595959"/>
              </a:solidFill>
              <a:effectLst/>
              <a:uLnTx/>
              <a:uFillTx/>
              <a:latin typeface="Inter"/>
              <a:ea typeface="Inter"/>
              <a:cs typeface="Inter"/>
              <a:sym typeface="Inter"/>
            </a:endParaRPr>
          </a:p>
        </p:txBody>
      </p:sp>
      <p:pic>
        <p:nvPicPr>
          <p:cNvPr id="118" name="Google Shape;118;p28">
            <a:extLst>
              <a:ext uri="{FF2B5EF4-FFF2-40B4-BE49-F238E27FC236}">
                <a16:creationId xmlns:a16="http://schemas.microsoft.com/office/drawing/2014/main" id="{C23BBE6B-8B2A-EB98-5AFC-6C0DAD0FD306}"/>
              </a:ext>
            </a:extLst>
          </p:cNvPr>
          <p:cNvPicPr preferRelativeResize="0"/>
          <p:nvPr/>
        </p:nvPicPr>
        <p:blipFill>
          <a:blip r:embed="rId4">
            <a:alphaModFix/>
          </a:blip>
          <a:stretch>
            <a:fillRect/>
          </a:stretch>
        </p:blipFill>
        <p:spPr>
          <a:xfrm>
            <a:off x="390975" y="4287800"/>
            <a:ext cx="1416777" cy="294800"/>
          </a:xfrm>
          <a:prstGeom prst="rect">
            <a:avLst/>
          </a:prstGeom>
          <a:noFill/>
          <a:ln>
            <a:noFill/>
          </a:ln>
        </p:spPr>
      </p:pic>
      <p:pic>
        <p:nvPicPr>
          <p:cNvPr id="119" name="Google Shape;119;p28">
            <a:extLst>
              <a:ext uri="{FF2B5EF4-FFF2-40B4-BE49-F238E27FC236}">
                <a16:creationId xmlns:a16="http://schemas.microsoft.com/office/drawing/2014/main" id="{F8A17FEB-9CDB-282D-1C85-136ED0B9B8E0}"/>
              </a:ext>
            </a:extLst>
          </p:cNvPr>
          <p:cNvPicPr preferRelativeResize="0"/>
          <p:nvPr/>
        </p:nvPicPr>
        <p:blipFill>
          <a:blip r:embed="rId5">
            <a:alphaModFix/>
          </a:blip>
          <a:stretch>
            <a:fillRect/>
          </a:stretch>
        </p:blipFill>
        <p:spPr>
          <a:xfrm>
            <a:off x="390973" y="4306450"/>
            <a:ext cx="1237475" cy="257500"/>
          </a:xfrm>
          <a:prstGeom prst="rect">
            <a:avLst/>
          </a:prstGeom>
          <a:noFill/>
          <a:ln>
            <a:noFill/>
          </a:ln>
        </p:spPr>
      </p:pic>
      <p:pic>
        <p:nvPicPr>
          <p:cNvPr id="120" name="Google Shape;120;p28">
            <a:extLst>
              <a:ext uri="{FF2B5EF4-FFF2-40B4-BE49-F238E27FC236}">
                <a16:creationId xmlns:a16="http://schemas.microsoft.com/office/drawing/2014/main" id="{80FCAA39-66D3-B9F8-5B18-0B8AA3B5BD55}"/>
              </a:ext>
            </a:extLst>
          </p:cNvPr>
          <p:cNvPicPr preferRelativeResize="0"/>
          <p:nvPr/>
        </p:nvPicPr>
        <p:blipFill>
          <a:blip r:embed="rId6">
            <a:alphaModFix/>
          </a:blip>
          <a:stretch>
            <a:fillRect/>
          </a:stretch>
        </p:blipFill>
        <p:spPr>
          <a:xfrm>
            <a:off x="7905563" y="4287801"/>
            <a:ext cx="798875" cy="798875"/>
          </a:xfrm>
          <a:prstGeom prst="rect">
            <a:avLst/>
          </a:prstGeom>
          <a:noFill/>
          <a:ln>
            <a:noFill/>
          </a:ln>
        </p:spPr>
      </p:pic>
      <p:pic>
        <p:nvPicPr>
          <p:cNvPr id="121" name="Google Shape;121;p28">
            <a:extLst>
              <a:ext uri="{FF2B5EF4-FFF2-40B4-BE49-F238E27FC236}">
                <a16:creationId xmlns:a16="http://schemas.microsoft.com/office/drawing/2014/main" id="{11B227CD-5079-0457-E76A-444FFDEC5C96}"/>
              </a:ext>
            </a:extLst>
          </p:cNvPr>
          <p:cNvPicPr preferRelativeResize="0"/>
          <p:nvPr/>
        </p:nvPicPr>
        <p:blipFill rotWithShape="1">
          <a:blip r:embed="rId7">
            <a:alphaModFix/>
          </a:blip>
          <a:srcRect l="7701" r="9034"/>
          <a:stretch/>
        </p:blipFill>
        <p:spPr>
          <a:xfrm>
            <a:off x="4863748" y="4082075"/>
            <a:ext cx="1606400" cy="1019275"/>
          </a:xfrm>
          <a:prstGeom prst="rect">
            <a:avLst/>
          </a:prstGeom>
          <a:noFill/>
          <a:ln>
            <a:noFill/>
          </a:ln>
        </p:spPr>
      </p:pic>
      <p:sp>
        <p:nvSpPr>
          <p:cNvPr id="122" name="Google Shape;122;p28">
            <a:extLst>
              <a:ext uri="{FF2B5EF4-FFF2-40B4-BE49-F238E27FC236}">
                <a16:creationId xmlns:a16="http://schemas.microsoft.com/office/drawing/2014/main" id="{217801E7-090D-5EBE-334C-4A96A6C6D839}"/>
              </a:ext>
            </a:extLst>
          </p:cNvPr>
          <p:cNvSpPr txBox="1"/>
          <p:nvPr/>
        </p:nvSpPr>
        <p:spPr>
          <a:xfrm>
            <a:off x="7625359" y="4082069"/>
            <a:ext cx="13593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1F1F1F"/>
                </a:solidFill>
                <a:effectLst/>
                <a:uLnTx/>
                <a:uFillTx/>
                <a:latin typeface="Open Sans"/>
                <a:ea typeface="Open Sans"/>
                <a:cs typeface="Open Sans"/>
                <a:sym typeface="Open Sans"/>
              </a:rPr>
              <a:t>Powered by</a:t>
            </a:r>
            <a:endParaRPr kumimoji="0" sz="1000" b="1" i="0" u="none" strike="noStrike" kern="0" cap="none" spc="0" normalizeH="0" baseline="0" noProof="0">
              <a:ln>
                <a:noFill/>
              </a:ln>
              <a:solidFill>
                <a:srgbClr val="1F1F1F"/>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560026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161"/>
        <p:cNvGrpSpPr/>
        <p:nvPr/>
      </p:nvGrpSpPr>
      <p:grpSpPr>
        <a:xfrm>
          <a:off x="0" y="0"/>
          <a:ext cx="0" cy="0"/>
          <a:chOff x="0" y="0"/>
          <a:chExt cx="0" cy="0"/>
        </a:xfrm>
      </p:grpSpPr>
      <p:sp>
        <p:nvSpPr>
          <p:cNvPr id="162" name="Google Shape;162;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rgbClr val="FFFFFF"/>
                </a:solidFill>
                <a:latin typeface="Maven Pro"/>
                <a:ea typeface="Maven Pro"/>
                <a:cs typeface="Maven Pro"/>
                <a:sym typeface="Maven Pro"/>
              </a:rPr>
              <a:t>From Discount Brokers to “Gamified” Trading</a:t>
            </a:r>
            <a:endParaRPr sz="2420" b="1" dirty="0">
              <a:solidFill>
                <a:srgbClr val="FFFFFF"/>
              </a:solidFill>
              <a:latin typeface="Maven Pro"/>
              <a:ea typeface="Maven Pro"/>
              <a:cs typeface="Maven Pro"/>
              <a:sym typeface="Maven Pro"/>
            </a:endParaRPr>
          </a:p>
        </p:txBody>
      </p:sp>
      <p:sp>
        <p:nvSpPr>
          <p:cNvPr id="163" name="Google Shape;163;p33"/>
          <p:cNvSpPr txBox="1">
            <a:spLocks noGrp="1"/>
          </p:cNvSpPr>
          <p:nvPr>
            <p:ph type="body" idx="1"/>
          </p:nvPr>
        </p:nvSpPr>
        <p:spPr>
          <a:xfrm>
            <a:off x="311699" y="1152474"/>
            <a:ext cx="3785172" cy="3718463"/>
          </a:xfrm>
          <a:prstGeom prst="rect">
            <a:avLst/>
          </a:prstGeom>
        </p:spPr>
        <p:txBody>
          <a:bodyPr spcFirstLastPara="1" wrap="square" lIns="91425" tIns="91425" rIns="91425" bIns="91425" anchor="t" anchorCtr="0">
            <a:normAutofit fontScale="62500" lnSpcReduction="20000"/>
          </a:bodyPr>
          <a:lstStyle/>
          <a:p>
            <a:pPr marL="0" lvl="0" indent="0" algn="l" rtl="0">
              <a:spcBef>
                <a:spcPts val="1200"/>
              </a:spcBef>
              <a:spcAft>
                <a:spcPts val="0"/>
              </a:spcAft>
              <a:buNone/>
            </a:pPr>
            <a:r>
              <a:rPr lang="en" sz="2600" b="1" dirty="0">
                <a:solidFill>
                  <a:srgbClr val="FFFFFF"/>
                </a:solidFill>
                <a:latin typeface="Maven Pro"/>
                <a:ea typeface="Maven Pro"/>
                <a:cs typeface="Maven Pro"/>
                <a:sym typeface="Maven Pro"/>
              </a:rPr>
              <a:t>1975: </a:t>
            </a:r>
          </a:p>
          <a:p>
            <a:pPr marL="285750" indent="-285750">
              <a:spcBef>
                <a:spcPts val="1200"/>
              </a:spcBef>
              <a:buClr>
                <a:schemeClr val="bg1"/>
              </a:buClr>
              <a:buFont typeface="Arial" panose="020B0604020202020204" pitchFamily="34" charset="0"/>
              <a:buChar char="•"/>
            </a:pPr>
            <a:r>
              <a:rPr lang="en" sz="2600" dirty="0">
                <a:solidFill>
                  <a:srgbClr val="FFFFFF"/>
                </a:solidFill>
                <a:latin typeface="Maven Pro"/>
                <a:ea typeface="Maven Pro"/>
                <a:cs typeface="Maven Pro"/>
                <a:sym typeface="Maven Pro"/>
              </a:rPr>
              <a:t>“May Day” Eliminated standard commission trades</a:t>
            </a:r>
          </a:p>
          <a:p>
            <a:pPr marL="285750" indent="-285750">
              <a:spcBef>
                <a:spcPts val="1200"/>
              </a:spcBef>
              <a:buClr>
                <a:schemeClr val="bg1"/>
              </a:buClr>
              <a:buFont typeface="Arial" panose="020B0604020202020204" pitchFamily="34" charset="0"/>
              <a:buChar char="•"/>
            </a:pPr>
            <a:r>
              <a:rPr lang="en" sz="2600" dirty="0">
                <a:solidFill>
                  <a:srgbClr val="FFFFFF"/>
                </a:solidFill>
                <a:latin typeface="Maven Pro"/>
                <a:ea typeface="Maven Pro"/>
                <a:cs typeface="Maven Pro"/>
                <a:sym typeface="Maven Pro"/>
              </a:rPr>
              <a:t>Self directed Client</a:t>
            </a:r>
          </a:p>
          <a:p>
            <a:pPr marL="0" lvl="0" indent="0" algn="l" rtl="0">
              <a:spcBef>
                <a:spcPts val="1200"/>
              </a:spcBef>
              <a:spcAft>
                <a:spcPts val="0"/>
              </a:spcAft>
              <a:buNone/>
            </a:pPr>
            <a:endParaRPr lang="en" sz="2600" dirty="0">
              <a:solidFill>
                <a:srgbClr val="FFFFFF"/>
              </a:solidFill>
              <a:latin typeface="Maven Pro"/>
              <a:ea typeface="Maven Pro"/>
              <a:cs typeface="Maven Pro"/>
              <a:sym typeface="Maven Pro"/>
            </a:endParaRPr>
          </a:p>
          <a:p>
            <a:pPr marL="0" lvl="0" indent="0">
              <a:spcBef>
                <a:spcPts val="1200"/>
              </a:spcBef>
              <a:buNone/>
            </a:pPr>
            <a:r>
              <a:rPr lang="en" sz="2600" b="1" dirty="0">
                <a:solidFill>
                  <a:srgbClr val="FFFFFF"/>
                </a:solidFill>
                <a:latin typeface="Maven Pro"/>
                <a:ea typeface="Maven Pro"/>
                <a:cs typeface="Maven Pro"/>
                <a:sym typeface="Maven Pro"/>
              </a:rPr>
              <a:t>1990s – 2000s: </a:t>
            </a:r>
          </a:p>
          <a:p>
            <a:pPr marL="285750" indent="-285750">
              <a:spcBef>
                <a:spcPts val="1200"/>
              </a:spcBef>
              <a:buClr>
                <a:schemeClr val="bg1"/>
              </a:buClr>
              <a:buFont typeface="Arial" panose="020B0604020202020204" pitchFamily="34" charset="0"/>
              <a:buChar char="•"/>
            </a:pPr>
            <a:r>
              <a:rPr lang="en" sz="2600" dirty="0">
                <a:solidFill>
                  <a:srgbClr val="FFFFFF"/>
                </a:solidFill>
                <a:latin typeface="Maven Pro"/>
                <a:ea typeface="Maven Pro"/>
                <a:cs typeface="Maven Pro"/>
                <a:sym typeface="Maven Pro"/>
              </a:rPr>
              <a:t>Online Trading Era</a:t>
            </a:r>
          </a:p>
          <a:p>
            <a:pPr marL="285750" indent="-285750">
              <a:spcBef>
                <a:spcPts val="1200"/>
              </a:spcBef>
              <a:buClr>
                <a:schemeClr val="bg1"/>
              </a:buClr>
              <a:buFont typeface="Arial" panose="020B0604020202020204" pitchFamily="34" charset="0"/>
              <a:buChar char="•"/>
            </a:pPr>
            <a:r>
              <a:rPr lang="en" sz="2600" dirty="0">
                <a:solidFill>
                  <a:srgbClr val="FFFFFF"/>
                </a:solidFill>
                <a:latin typeface="Maven Pro"/>
                <a:ea typeface="Maven Pro"/>
                <a:cs typeface="Maven Pro"/>
                <a:sym typeface="Maven Pro"/>
              </a:rPr>
              <a:t>Self-Directed Client</a:t>
            </a:r>
          </a:p>
          <a:p>
            <a:pPr marL="285750" indent="-285750">
              <a:spcBef>
                <a:spcPts val="1200"/>
              </a:spcBef>
              <a:buClr>
                <a:schemeClr val="bg1"/>
              </a:buClr>
              <a:buFont typeface="Arial" panose="020B0604020202020204" pitchFamily="34" charset="0"/>
              <a:buChar char="•"/>
            </a:pPr>
            <a:r>
              <a:rPr lang="en" sz="2600" dirty="0">
                <a:solidFill>
                  <a:srgbClr val="FFFFFF"/>
                </a:solidFill>
                <a:latin typeface="Maven Pro"/>
                <a:ea typeface="Maven Pro"/>
                <a:cs typeface="Maven Pro"/>
                <a:sym typeface="Maven Pro"/>
              </a:rPr>
              <a:t>Smartphone</a:t>
            </a:r>
          </a:p>
          <a:p>
            <a:pPr marL="0" lvl="0" indent="0" algn="l" rtl="0">
              <a:spcBef>
                <a:spcPts val="1200"/>
              </a:spcBef>
              <a:spcAft>
                <a:spcPts val="0"/>
              </a:spcAft>
              <a:buNone/>
            </a:pPr>
            <a:endParaRPr lang="en" b="1" dirty="0">
              <a:solidFill>
                <a:srgbClr val="FFFFFF"/>
              </a:solidFill>
              <a:latin typeface="Maven Pro"/>
              <a:ea typeface="Maven Pro"/>
              <a:cs typeface="Maven Pro"/>
              <a:sym typeface="Maven Pro"/>
            </a:endParaRPr>
          </a:p>
        </p:txBody>
      </p:sp>
      <p:sp>
        <p:nvSpPr>
          <p:cNvPr id="164" name="Google Shape;164;p33"/>
          <p:cNvSpPr txBox="1"/>
          <p:nvPr/>
        </p:nvSpPr>
        <p:spPr>
          <a:xfrm>
            <a:off x="4096871" y="1152475"/>
            <a:ext cx="4735429" cy="330395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800" b="1" dirty="0">
                <a:solidFill>
                  <a:srgbClr val="FFFFFF"/>
                </a:solidFill>
                <a:latin typeface="Maven Pro"/>
                <a:ea typeface="Maven Pro"/>
                <a:cs typeface="Maven Pro"/>
                <a:sym typeface="Maven Pro"/>
              </a:rPr>
              <a:t>2010s – Present: Gamification of Trading</a:t>
            </a:r>
            <a:endParaRPr sz="1800" dirty="0">
              <a:solidFill>
                <a:srgbClr val="FFFFFF"/>
              </a:solidFill>
              <a:latin typeface="Maven Pro"/>
              <a:ea typeface="Maven Pro"/>
              <a:cs typeface="Maven Pro"/>
              <a:sym typeface="Maven Pro"/>
            </a:endParaRPr>
          </a:p>
          <a:p>
            <a:pPr marL="457200" lvl="0" indent="-342900" algn="l" rtl="0">
              <a:lnSpc>
                <a:spcPct val="150000"/>
              </a:lnSpc>
              <a:spcBef>
                <a:spcPts val="1200"/>
              </a:spcBef>
              <a:spcAft>
                <a:spcPts val="0"/>
              </a:spcAft>
              <a:buClr>
                <a:srgbClr val="FFFFFF"/>
              </a:buClr>
              <a:buSzPts val="1800"/>
              <a:buFont typeface="Arial" panose="020B0604020202020204" pitchFamily="34" charset="0"/>
              <a:buChar char="•"/>
            </a:pPr>
            <a:r>
              <a:rPr lang="en-US" sz="1800" dirty="0">
                <a:solidFill>
                  <a:srgbClr val="FFFFFF"/>
                </a:solidFill>
                <a:latin typeface="Maven Pro"/>
                <a:ea typeface="Maven Pro"/>
                <a:cs typeface="Maven Pro"/>
                <a:sym typeface="Maven Pro"/>
              </a:rPr>
              <a:t>Robinhood introduced $0 stock trading and all other firms else followed</a:t>
            </a:r>
            <a:endParaRPr sz="1800" dirty="0">
              <a:solidFill>
                <a:srgbClr val="FFFFFF"/>
              </a:solidFill>
              <a:latin typeface="Maven Pro"/>
              <a:ea typeface="Maven Pro"/>
              <a:cs typeface="Maven Pro"/>
              <a:sym typeface="Maven Pro"/>
            </a:endParaRPr>
          </a:p>
          <a:p>
            <a:pPr marL="457200" lvl="0" indent="-342900" algn="l" rtl="0">
              <a:lnSpc>
                <a:spcPct val="150000"/>
              </a:lnSpc>
              <a:spcBef>
                <a:spcPts val="0"/>
              </a:spcBef>
              <a:spcAft>
                <a:spcPts val="0"/>
              </a:spcAft>
              <a:buClr>
                <a:srgbClr val="FFFFFF"/>
              </a:buClr>
              <a:buSzPts val="1800"/>
              <a:buFont typeface="Arial" panose="020B0604020202020204" pitchFamily="34" charset="0"/>
              <a:buChar char="•"/>
            </a:pPr>
            <a:r>
              <a:rPr lang="en" sz="1800" dirty="0">
                <a:solidFill>
                  <a:srgbClr val="FFFFFF"/>
                </a:solidFill>
                <a:latin typeface="Maven Pro"/>
                <a:ea typeface="Maven Pro"/>
                <a:cs typeface="Maven Pro"/>
                <a:sym typeface="Maven Pro"/>
              </a:rPr>
              <a:t>Sports betting, prediction markets and ALL trading all in one app</a:t>
            </a:r>
          </a:p>
          <a:p>
            <a:pPr marL="457200" lvl="0" indent="-342900" algn="l" rtl="0">
              <a:lnSpc>
                <a:spcPct val="150000"/>
              </a:lnSpc>
              <a:spcBef>
                <a:spcPts val="0"/>
              </a:spcBef>
              <a:spcAft>
                <a:spcPts val="0"/>
              </a:spcAft>
              <a:buClr>
                <a:srgbClr val="FFFFFF"/>
              </a:buClr>
              <a:buSzPts val="1800"/>
              <a:buFont typeface="Arial" panose="020B0604020202020204" pitchFamily="34" charset="0"/>
              <a:buChar char="•"/>
            </a:pPr>
            <a:r>
              <a:rPr lang="en" sz="1800" dirty="0">
                <a:solidFill>
                  <a:srgbClr val="FFFFFF"/>
                </a:solidFill>
                <a:latin typeface="Maven Pro"/>
                <a:ea typeface="Maven Pro"/>
                <a:cs typeface="Maven Pro"/>
                <a:sym typeface="Maven Pro"/>
              </a:rPr>
              <a:t>App design mirrors gaming and gambling mechanics</a:t>
            </a:r>
          </a:p>
        </p:txBody>
      </p:sp>
      <p:cxnSp>
        <p:nvCxnSpPr>
          <p:cNvPr id="165" name="Google Shape;165;p33"/>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166" name="Google Shape;166;p33"/>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EEEEEE"/>
                </a:solidFill>
                <a:latin typeface="Maven Pro"/>
                <a:ea typeface="Maven Pro"/>
                <a:cs typeface="Maven Pro"/>
                <a:sym typeface="Maven Pro"/>
              </a:rPr>
              <a:t>GamFin</a:t>
            </a:r>
            <a:endParaRPr sz="1500" b="1">
              <a:solidFill>
                <a:srgbClr val="EEEEEE"/>
              </a:solidFill>
              <a:latin typeface="Maven Pro"/>
              <a:ea typeface="Maven Pro"/>
              <a:cs typeface="Maven Pro"/>
              <a:sym typeface="Maven Pr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170"/>
        <p:cNvGrpSpPr/>
        <p:nvPr/>
      </p:nvGrpSpPr>
      <p:grpSpPr>
        <a:xfrm>
          <a:off x="0" y="0"/>
          <a:ext cx="0" cy="0"/>
          <a:chOff x="0" y="0"/>
          <a:chExt cx="0" cy="0"/>
        </a:xfrm>
      </p:grpSpPr>
      <p:sp>
        <p:nvSpPr>
          <p:cNvPr id="171" name="Google Shape;171;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dirty="0">
                <a:solidFill>
                  <a:srgbClr val="FFFFFF"/>
                </a:solidFill>
                <a:latin typeface="Maven Pro"/>
                <a:ea typeface="Maven Pro"/>
                <a:cs typeface="Maven Pro"/>
                <a:sym typeface="Maven Pro"/>
              </a:rPr>
              <a:t>Why Brokerage Accounts Feel Like Vegas</a:t>
            </a:r>
            <a:endParaRPr sz="2200" b="1" dirty="0">
              <a:solidFill>
                <a:srgbClr val="FFFFFF"/>
              </a:solidFill>
              <a:latin typeface="Maven Pro"/>
              <a:ea typeface="Maven Pro"/>
              <a:cs typeface="Maven Pro"/>
              <a:sym typeface="Maven Pro"/>
            </a:endParaRPr>
          </a:p>
        </p:txBody>
      </p:sp>
      <p:sp>
        <p:nvSpPr>
          <p:cNvPr id="172" name="Google Shape;172;p34"/>
          <p:cNvSpPr txBox="1">
            <a:spLocks noGrp="1"/>
          </p:cNvSpPr>
          <p:nvPr>
            <p:ph type="body" idx="1"/>
          </p:nvPr>
        </p:nvSpPr>
        <p:spPr>
          <a:xfrm>
            <a:off x="311700" y="1152475"/>
            <a:ext cx="84987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50" b="1" dirty="0">
                <a:solidFill>
                  <a:srgbClr val="FFFFFF"/>
                </a:solidFill>
                <a:latin typeface="Maven Pro"/>
                <a:ea typeface="Maven Pro"/>
                <a:cs typeface="Maven Pro"/>
                <a:sym typeface="Maven Pro"/>
              </a:rPr>
              <a:t>Gamification of UI:</a:t>
            </a:r>
            <a:r>
              <a:rPr lang="en" sz="1650" dirty="0">
                <a:solidFill>
                  <a:srgbClr val="FFFFFF"/>
                </a:solidFill>
                <a:latin typeface="Maven Pro"/>
                <a:ea typeface="Maven Pro"/>
                <a:cs typeface="Maven Pro"/>
                <a:sym typeface="Maven Pro"/>
              </a:rPr>
              <a:t> Trading apps use classic "operant conditioning" techniques:</a:t>
            </a:r>
            <a:endParaRPr sz="1650" dirty="0">
              <a:solidFill>
                <a:srgbClr val="FFFFFF"/>
              </a:solidFill>
              <a:latin typeface="Maven Pro"/>
              <a:ea typeface="Maven Pro"/>
              <a:cs typeface="Maven Pro"/>
              <a:sym typeface="Maven Pro"/>
            </a:endParaRPr>
          </a:p>
          <a:p>
            <a:pPr marL="457200" lvl="0" indent="-333375" algn="l" rtl="0">
              <a:lnSpc>
                <a:spcPct val="100000"/>
              </a:lnSpc>
              <a:spcBef>
                <a:spcPts val="0"/>
              </a:spcBef>
              <a:spcAft>
                <a:spcPts val="0"/>
              </a:spcAft>
              <a:buClr>
                <a:srgbClr val="FFFFFF"/>
              </a:buClr>
              <a:buSzPts val="1650"/>
              <a:buFont typeface="Maven Pro"/>
              <a:buChar char="●"/>
            </a:pPr>
            <a:r>
              <a:rPr lang="en" sz="1650" dirty="0">
                <a:solidFill>
                  <a:srgbClr val="FFFFFF"/>
                </a:solidFill>
                <a:latin typeface="Maven Pro"/>
                <a:ea typeface="Maven Pro"/>
                <a:cs typeface="Maven Pro"/>
                <a:sym typeface="Maven Pro"/>
              </a:rPr>
              <a:t>Confetti animations</a:t>
            </a:r>
            <a:endParaRPr sz="1650" dirty="0">
              <a:solidFill>
                <a:srgbClr val="FFFFFF"/>
              </a:solidFill>
              <a:latin typeface="Maven Pro"/>
              <a:ea typeface="Maven Pro"/>
              <a:cs typeface="Maven Pro"/>
              <a:sym typeface="Maven Pro"/>
            </a:endParaRPr>
          </a:p>
          <a:p>
            <a:pPr marL="457200" lvl="0" indent="-333375" algn="l" rtl="0">
              <a:lnSpc>
                <a:spcPct val="100000"/>
              </a:lnSpc>
              <a:spcBef>
                <a:spcPts val="0"/>
              </a:spcBef>
              <a:spcAft>
                <a:spcPts val="0"/>
              </a:spcAft>
              <a:buClr>
                <a:srgbClr val="FFFFFF"/>
              </a:buClr>
              <a:buSzPts val="1650"/>
              <a:buFont typeface="Maven Pro"/>
              <a:buChar char="●"/>
            </a:pPr>
            <a:r>
              <a:rPr lang="en" sz="1650" dirty="0">
                <a:solidFill>
                  <a:srgbClr val="FFFFFF"/>
                </a:solidFill>
                <a:latin typeface="Maven Pro"/>
                <a:ea typeface="Maven Pro"/>
                <a:cs typeface="Maven Pro"/>
                <a:sym typeface="Maven Pro"/>
              </a:rPr>
              <a:t>Bright colors</a:t>
            </a:r>
            <a:endParaRPr sz="1650" dirty="0">
              <a:solidFill>
                <a:srgbClr val="FFFFFF"/>
              </a:solidFill>
              <a:latin typeface="Maven Pro"/>
              <a:ea typeface="Maven Pro"/>
              <a:cs typeface="Maven Pro"/>
              <a:sym typeface="Maven Pro"/>
            </a:endParaRPr>
          </a:p>
          <a:p>
            <a:pPr marL="457200" lvl="0" indent="-333375" algn="l" rtl="0">
              <a:lnSpc>
                <a:spcPct val="100000"/>
              </a:lnSpc>
              <a:spcBef>
                <a:spcPts val="0"/>
              </a:spcBef>
              <a:spcAft>
                <a:spcPts val="0"/>
              </a:spcAft>
              <a:buClr>
                <a:srgbClr val="FFFFFF"/>
              </a:buClr>
              <a:buSzPts val="1650"/>
              <a:buFont typeface="Maven Pro"/>
              <a:buChar char="●"/>
            </a:pPr>
            <a:r>
              <a:rPr lang="en" sz="1650" dirty="0">
                <a:solidFill>
                  <a:srgbClr val="FFFFFF"/>
                </a:solidFill>
                <a:latin typeface="Maven Pro"/>
                <a:ea typeface="Maven Pro"/>
                <a:cs typeface="Maven Pro"/>
                <a:sym typeface="Maven Pro"/>
              </a:rPr>
              <a:t>Push notifications</a:t>
            </a:r>
            <a:endParaRPr sz="1650" dirty="0">
              <a:solidFill>
                <a:srgbClr val="FFFFFF"/>
              </a:solidFill>
              <a:latin typeface="Maven Pro"/>
              <a:ea typeface="Maven Pro"/>
              <a:cs typeface="Maven Pro"/>
              <a:sym typeface="Maven Pro"/>
            </a:endParaRPr>
          </a:p>
          <a:p>
            <a:pPr marL="0" lvl="0" indent="0" algn="l" rtl="0">
              <a:lnSpc>
                <a:spcPct val="100000"/>
              </a:lnSpc>
              <a:spcBef>
                <a:spcPts val="0"/>
              </a:spcBef>
              <a:spcAft>
                <a:spcPts val="0"/>
              </a:spcAft>
              <a:buNone/>
            </a:pPr>
            <a:endParaRPr sz="1000" b="1" dirty="0">
              <a:solidFill>
                <a:srgbClr val="FFFFFF"/>
              </a:solidFill>
              <a:latin typeface="Maven Pro"/>
              <a:ea typeface="Maven Pro"/>
              <a:cs typeface="Maven Pro"/>
              <a:sym typeface="Maven Pro"/>
            </a:endParaRPr>
          </a:p>
          <a:p>
            <a:pPr marL="0" lvl="0" indent="0" algn="l" rtl="0">
              <a:lnSpc>
                <a:spcPct val="100000"/>
              </a:lnSpc>
              <a:spcBef>
                <a:spcPts val="0"/>
              </a:spcBef>
              <a:spcAft>
                <a:spcPts val="0"/>
              </a:spcAft>
              <a:buNone/>
            </a:pPr>
            <a:r>
              <a:rPr lang="en" sz="1650" b="1" dirty="0">
                <a:solidFill>
                  <a:srgbClr val="FFFFFF"/>
                </a:solidFill>
                <a:latin typeface="Maven Pro"/>
                <a:ea typeface="Maven Pro"/>
                <a:cs typeface="Maven Pro"/>
                <a:sym typeface="Maven Pro"/>
              </a:rPr>
              <a:t>Instant Gratification:</a:t>
            </a:r>
            <a:r>
              <a:rPr lang="en" sz="1650" dirty="0">
                <a:solidFill>
                  <a:srgbClr val="FFFFFF"/>
                </a:solidFill>
                <a:latin typeface="Maven Pro"/>
                <a:ea typeface="Maven Pro"/>
                <a:cs typeface="Maven Pro"/>
                <a:sym typeface="Maven Pro"/>
              </a:rPr>
              <a:t> Trading is now immediate, allowing for high-risk, short-term activity. Example: Trading </a:t>
            </a:r>
            <a:r>
              <a:rPr lang="en" sz="1650" b="1" dirty="0">
                <a:solidFill>
                  <a:srgbClr val="FFFFFF"/>
                </a:solidFill>
                <a:latin typeface="Maven Pro"/>
                <a:ea typeface="Maven Pro"/>
                <a:cs typeface="Maven Pro"/>
                <a:sym typeface="Maven Pro"/>
              </a:rPr>
              <a:t>0DTE </a:t>
            </a:r>
            <a:r>
              <a:rPr lang="en" sz="1650" dirty="0">
                <a:solidFill>
                  <a:srgbClr val="FFFFFF"/>
                </a:solidFill>
                <a:latin typeface="Maven Pro"/>
                <a:ea typeface="Maven Pro"/>
                <a:cs typeface="Maven Pro"/>
                <a:sym typeface="Maven Pro"/>
              </a:rPr>
              <a:t>(zero days to expiration) options from a phone.</a:t>
            </a:r>
            <a:endParaRPr sz="1650" dirty="0">
              <a:solidFill>
                <a:srgbClr val="FFFFFF"/>
              </a:solidFill>
              <a:latin typeface="Maven Pro"/>
              <a:ea typeface="Maven Pro"/>
              <a:cs typeface="Maven Pro"/>
              <a:sym typeface="Maven Pro"/>
            </a:endParaRPr>
          </a:p>
          <a:p>
            <a:pPr marL="0" lvl="0" indent="0" algn="l" rtl="0">
              <a:lnSpc>
                <a:spcPct val="100000"/>
              </a:lnSpc>
              <a:spcBef>
                <a:spcPts val="0"/>
              </a:spcBef>
              <a:spcAft>
                <a:spcPts val="0"/>
              </a:spcAft>
              <a:buNone/>
            </a:pPr>
            <a:endParaRPr lang="en" sz="1650" b="1" dirty="0">
              <a:solidFill>
                <a:srgbClr val="FFFFFF"/>
              </a:solidFill>
              <a:latin typeface="Maven Pro"/>
              <a:ea typeface="Maven Pro"/>
              <a:cs typeface="Maven Pro"/>
              <a:sym typeface="Maven Pro"/>
            </a:endParaRPr>
          </a:p>
          <a:p>
            <a:pPr marL="0" indent="0">
              <a:lnSpc>
                <a:spcPct val="100000"/>
              </a:lnSpc>
              <a:buNone/>
            </a:pPr>
            <a:r>
              <a:rPr lang="en-US" sz="1650" b="1" dirty="0">
                <a:solidFill>
                  <a:srgbClr val="FFFFFF"/>
                </a:solidFill>
                <a:latin typeface="Maven Pro"/>
                <a:ea typeface="Maven Pro"/>
                <a:cs typeface="Maven Pro"/>
                <a:sym typeface="Maven Pro"/>
              </a:rPr>
              <a:t>Access to Leverage:</a:t>
            </a:r>
            <a:r>
              <a:rPr lang="en-US" sz="1650" dirty="0">
                <a:solidFill>
                  <a:srgbClr val="FFFFFF"/>
                </a:solidFill>
                <a:latin typeface="Maven Pro"/>
                <a:ea typeface="Maven Pro"/>
                <a:cs typeface="Maven Pro"/>
                <a:sym typeface="Maven Pro"/>
              </a:rPr>
              <a:t> Easy access to complex derivatives and high leverage (especially in crypto) amplifies both the thrill and the financial ruin.</a:t>
            </a:r>
            <a:endParaRPr lang="en" sz="1650" b="1" dirty="0">
              <a:solidFill>
                <a:srgbClr val="FFFFFF"/>
              </a:solidFill>
              <a:latin typeface="Maven Pro"/>
              <a:ea typeface="Maven Pro"/>
              <a:cs typeface="Maven Pro"/>
              <a:sym typeface="Maven Pro"/>
            </a:endParaRPr>
          </a:p>
          <a:p>
            <a:pPr marL="0" lvl="0" indent="0" algn="l" rtl="0">
              <a:lnSpc>
                <a:spcPct val="100000"/>
              </a:lnSpc>
              <a:spcBef>
                <a:spcPts val="0"/>
              </a:spcBef>
              <a:spcAft>
                <a:spcPts val="0"/>
              </a:spcAft>
              <a:buNone/>
            </a:pPr>
            <a:endParaRPr lang="en" sz="1650" b="1" dirty="0">
              <a:solidFill>
                <a:srgbClr val="FFFFFF"/>
              </a:solidFill>
              <a:latin typeface="Maven Pro"/>
              <a:ea typeface="Maven Pro"/>
              <a:cs typeface="Maven Pro"/>
              <a:sym typeface="Maven Pro"/>
            </a:endParaRPr>
          </a:p>
          <a:p>
            <a:pPr marL="0" lvl="0" indent="0" algn="l" rtl="0">
              <a:lnSpc>
                <a:spcPct val="100000"/>
              </a:lnSpc>
              <a:spcBef>
                <a:spcPts val="0"/>
              </a:spcBef>
              <a:spcAft>
                <a:spcPts val="0"/>
              </a:spcAft>
              <a:buNone/>
            </a:pPr>
            <a:r>
              <a:rPr lang="en" sz="1650" b="1" dirty="0">
                <a:solidFill>
                  <a:srgbClr val="FFFFFF"/>
                </a:solidFill>
                <a:latin typeface="Maven Pro"/>
                <a:ea typeface="Maven Pro"/>
                <a:cs typeface="Maven Pro"/>
                <a:sym typeface="Maven Pro"/>
              </a:rPr>
              <a:t>The “Hustle” Narrative:</a:t>
            </a:r>
            <a:r>
              <a:rPr lang="en" sz="1650" dirty="0">
                <a:solidFill>
                  <a:srgbClr val="FFFFFF"/>
                </a:solidFill>
                <a:latin typeface="Maven Pro"/>
                <a:ea typeface="Maven Pro"/>
                <a:cs typeface="Maven Pro"/>
                <a:sym typeface="Maven Pro"/>
              </a:rPr>
              <a:t> Social media rebrands high-risk speculation as "financial literacy." Losing money is framed as "paying tuition to the market."</a:t>
            </a:r>
            <a:endParaRPr sz="1650" dirty="0">
              <a:solidFill>
                <a:srgbClr val="FFFFFF"/>
              </a:solidFill>
              <a:latin typeface="Maven Pro"/>
              <a:ea typeface="Maven Pro"/>
              <a:cs typeface="Maven Pro"/>
              <a:sym typeface="Maven Pro"/>
            </a:endParaRPr>
          </a:p>
          <a:p>
            <a:pPr marL="0" lvl="0" indent="0" algn="l" rtl="0">
              <a:lnSpc>
                <a:spcPct val="100000"/>
              </a:lnSpc>
              <a:spcBef>
                <a:spcPts val="0"/>
              </a:spcBef>
              <a:spcAft>
                <a:spcPts val="0"/>
              </a:spcAft>
              <a:buNone/>
            </a:pPr>
            <a:endParaRPr sz="1000" b="1" dirty="0">
              <a:solidFill>
                <a:srgbClr val="FFFFFF"/>
              </a:solidFill>
              <a:latin typeface="Maven Pro"/>
              <a:ea typeface="Maven Pro"/>
              <a:cs typeface="Maven Pro"/>
              <a:sym typeface="Maven Pro"/>
            </a:endParaRPr>
          </a:p>
        </p:txBody>
      </p:sp>
      <p:cxnSp>
        <p:nvCxnSpPr>
          <p:cNvPr id="173" name="Google Shape;173;p34"/>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174" name="Google Shape;174;p34"/>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EEEEEE"/>
                </a:solidFill>
                <a:latin typeface="Maven Pro"/>
                <a:ea typeface="Maven Pro"/>
                <a:cs typeface="Maven Pro"/>
                <a:sym typeface="Maven Pro"/>
              </a:rPr>
              <a:t>GamFin</a:t>
            </a:r>
            <a:endParaRPr sz="1500" b="1">
              <a:solidFill>
                <a:srgbClr val="EEEEEE"/>
              </a:solidFill>
              <a:latin typeface="Maven Pro"/>
              <a:ea typeface="Maven Pro"/>
              <a:cs typeface="Maven Pro"/>
              <a:sym typeface="Maven Pr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pic>
        <p:nvPicPr>
          <p:cNvPr id="114" name="Google Shape;114;p28"/>
          <p:cNvPicPr preferRelativeResize="0"/>
          <p:nvPr/>
        </p:nvPicPr>
        <p:blipFill>
          <a:blip r:embed="rId4">
            <a:alphaModFix/>
          </a:blip>
          <a:stretch>
            <a:fillRect/>
          </a:stretch>
        </p:blipFill>
        <p:spPr>
          <a:xfrm>
            <a:off x="147300" y="-20950"/>
            <a:ext cx="3931625" cy="2215149"/>
          </a:xfrm>
          <a:prstGeom prst="rect">
            <a:avLst/>
          </a:prstGeom>
          <a:noFill/>
          <a:ln>
            <a:noFill/>
          </a:ln>
        </p:spPr>
      </p:pic>
      <p:sp>
        <p:nvSpPr>
          <p:cNvPr id="115" name="Google Shape;115;p28"/>
          <p:cNvSpPr txBox="1"/>
          <p:nvPr/>
        </p:nvSpPr>
        <p:spPr>
          <a:xfrm>
            <a:off x="331025" y="1656225"/>
            <a:ext cx="8503500" cy="153026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dirty="0">
                <a:solidFill>
                  <a:schemeClr val="lt1"/>
                </a:solidFill>
                <a:latin typeface="Maven Pro"/>
                <a:ea typeface="Maven Pro"/>
                <a:cs typeface="Maven Pro"/>
                <a:sym typeface="Maven Pro"/>
              </a:rPr>
              <a:t>Beyond Budgets – Modern Gambling, Gray Areas and guardrails from a Financial Perspective</a:t>
            </a:r>
            <a:br>
              <a:rPr lang="en" sz="3144" b="1" dirty="0">
                <a:solidFill>
                  <a:schemeClr val="lt1"/>
                </a:solidFill>
                <a:latin typeface="Maven Pro"/>
                <a:ea typeface="Maven Pro"/>
                <a:cs typeface="Maven Pro"/>
                <a:sym typeface="Maven Pro"/>
              </a:rPr>
            </a:br>
            <a:endParaRPr sz="3144" b="1" dirty="0">
              <a:solidFill>
                <a:schemeClr val="lt1"/>
              </a:solidFill>
              <a:latin typeface="Maven Pro"/>
              <a:ea typeface="Maven Pro"/>
              <a:cs typeface="Maven Pro"/>
              <a:sym typeface="Maven Pro"/>
            </a:endParaRPr>
          </a:p>
        </p:txBody>
      </p:sp>
      <p:sp>
        <p:nvSpPr>
          <p:cNvPr id="116" name="Google Shape;116;p28"/>
          <p:cNvSpPr txBox="1"/>
          <p:nvPr/>
        </p:nvSpPr>
        <p:spPr>
          <a:xfrm>
            <a:off x="314000" y="4528825"/>
            <a:ext cx="40947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0063A6"/>
                </a:solidFill>
                <a:latin typeface="Open Sans Medium"/>
                <a:ea typeface="Open Sans Medium"/>
                <a:cs typeface="Open Sans Medium"/>
                <a:sym typeface="Open Sans Medium"/>
              </a:rPr>
              <a:t>Financial counseling for problem gambling</a:t>
            </a:r>
            <a:endParaRPr sz="1200">
              <a:solidFill>
                <a:srgbClr val="0063A6"/>
              </a:solidFill>
              <a:latin typeface="Open Sans Medium"/>
              <a:ea typeface="Open Sans Medium"/>
              <a:cs typeface="Open Sans Medium"/>
              <a:sym typeface="Open Sans Medium"/>
            </a:endParaRPr>
          </a:p>
        </p:txBody>
      </p:sp>
      <p:pic>
        <p:nvPicPr>
          <p:cNvPr id="118" name="Google Shape;118;p28"/>
          <p:cNvPicPr preferRelativeResize="0"/>
          <p:nvPr/>
        </p:nvPicPr>
        <p:blipFill>
          <a:blip r:embed="rId5">
            <a:alphaModFix/>
          </a:blip>
          <a:stretch>
            <a:fillRect/>
          </a:stretch>
        </p:blipFill>
        <p:spPr>
          <a:xfrm>
            <a:off x="390975" y="4287800"/>
            <a:ext cx="1416777" cy="294800"/>
          </a:xfrm>
          <a:prstGeom prst="rect">
            <a:avLst/>
          </a:prstGeom>
          <a:noFill/>
          <a:ln>
            <a:noFill/>
          </a:ln>
        </p:spPr>
      </p:pic>
      <p:pic>
        <p:nvPicPr>
          <p:cNvPr id="119" name="Google Shape;119;p28"/>
          <p:cNvPicPr preferRelativeResize="0"/>
          <p:nvPr/>
        </p:nvPicPr>
        <p:blipFill>
          <a:blip r:embed="rId6">
            <a:alphaModFix/>
          </a:blip>
          <a:stretch>
            <a:fillRect/>
          </a:stretch>
        </p:blipFill>
        <p:spPr>
          <a:xfrm>
            <a:off x="390973" y="4306450"/>
            <a:ext cx="1237475" cy="257500"/>
          </a:xfrm>
          <a:prstGeom prst="rect">
            <a:avLst/>
          </a:prstGeom>
          <a:noFill/>
          <a:ln>
            <a:noFill/>
          </a:ln>
        </p:spPr>
      </p:pic>
      <p:pic>
        <p:nvPicPr>
          <p:cNvPr id="120" name="Google Shape;120;p28"/>
          <p:cNvPicPr preferRelativeResize="0"/>
          <p:nvPr/>
        </p:nvPicPr>
        <p:blipFill>
          <a:blip r:embed="rId7">
            <a:alphaModFix/>
          </a:blip>
          <a:stretch>
            <a:fillRect/>
          </a:stretch>
        </p:blipFill>
        <p:spPr>
          <a:xfrm>
            <a:off x="7905563" y="4287801"/>
            <a:ext cx="798875" cy="798875"/>
          </a:xfrm>
          <a:prstGeom prst="rect">
            <a:avLst/>
          </a:prstGeom>
          <a:noFill/>
          <a:ln>
            <a:noFill/>
          </a:ln>
        </p:spPr>
      </p:pic>
      <p:pic>
        <p:nvPicPr>
          <p:cNvPr id="121" name="Google Shape;121;p28"/>
          <p:cNvPicPr preferRelativeResize="0"/>
          <p:nvPr/>
        </p:nvPicPr>
        <p:blipFill rotWithShape="1">
          <a:blip r:embed="rId8">
            <a:alphaModFix/>
          </a:blip>
          <a:srcRect l="7701" r="9034"/>
          <a:stretch/>
        </p:blipFill>
        <p:spPr>
          <a:xfrm>
            <a:off x="4863748" y="4082075"/>
            <a:ext cx="1606400" cy="1019275"/>
          </a:xfrm>
          <a:prstGeom prst="rect">
            <a:avLst/>
          </a:prstGeom>
          <a:noFill/>
          <a:ln>
            <a:noFill/>
          </a:ln>
        </p:spPr>
      </p:pic>
      <p:sp>
        <p:nvSpPr>
          <p:cNvPr id="122" name="Google Shape;122;p28"/>
          <p:cNvSpPr txBox="1"/>
          <p:nvPr/>
        </p:nvSpPr>
        <p:spPr>
          <a:xfrm>
            <a:off x="7625359" y="4082069"/>
            <a:ext cx="1359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rgbClr val="1F1F1F"/>
                </a:solidFill>
                <a:latin typeface="Open Sans"/>
                <a:ea typeface="Open Sans"/>
                <a:cs typeface="Open Sans"/>
                <a:sym typeface="Open Sans"/>
              </a:rPr>
              <a:t>Powered by</a:t>
            </a:r>
            <a:endParaRPr sz="1000" b="1">
              <a:solidFill>
                <a:srgbClr val="1F1F1F"/>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178">
          <a:extLst>
            <a:ext uri="{FF2B5EF4-FFF2-40B4-BE49-F238E27FC236}">
              <a16:creationId xmlns:a16="http://schemas.microsoft.com/office/drawing/2014/main" id="{C214BEBE-73B2-0D2B-11E3-093FEE35A560}"/>
            </a:ext>
          </a:extLst>
        </p:cNvPr>
        <p:cNvGrpSpPr/>
        <p:nvPr/>
      </p:nvGrpSpPr>
      <p:grpSpPr>
        <a:xfrm>
          <a:off x="0" y="0"/>
          <a:ext cx="0" cy="0"/>
          <a:chOff x="0" y="0"/>
          <a:chExt cx="0" cy="0"/>
        </a:xfrm>
      </p:grpSpPr>
      <p:sp>
        <p:nvSpPr>
          <p:cNvPr id="179" name="Google Shape;179;p35">
            <a:extLst>
              <a:ext uri="{FF2B5EF4-FFF2-40B4-BE49-F238E27FC236}">
                <a16:creationId xmlns:a16="http://schemas.microsoft.com/office/drawing/2014/main" id="{66C4F279-E0F2-EC24-9A75-6BB4E9D88FA1}"/>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b="1" dirty="0">
                <a:solidFill>
                  <a:srgbClr val="FFFFFF"/>
                </a:solidFill>
                <a:latin typeface="Maven Pro"/>
                <a:ea typeface="Maven Pro"/>
                <a:cs typeface="Maven Pro"/>
                <a:sym typeface="Maven Pro"/>
              </a:rPr>
              <a:t> Hustle Narrative – Is it real?</a:t>
            </a:r>
            <a:endParaRPr sz="2400" b="1" dirty="0">
              <a:solidFill>
                <a:srgbClr val="FFFFFF"/>
              </a:solidFill>
              <a:latin typeface="Maven Pro"/>
              <a:ea typeface="Maven Pro"/>
              <a:cs typeface="Maven Pro"/>
              <a:sym typeface="Maven Pro"/>
            </a:endParaRPr>
          </a:p>
        </p:txBody>
      </p:sp>
      <p:sp>
        <p:nvSpPr>
          <p:cNvPr id="180" name="Google Shape;180;p35">
            <a:extLst>
              <a:ext uri="{FF2B5EF4-FFF2-40B4-BE49-F238E27FC236}">
                <a16:creationId xmlns:a16="http://schemas.microsoft.com/office/drawing/2014/main" id="{D214F870-7C2B-84EC-5561-F222DE5025B0}"/>
              </a:ext>
            </a:extLst>
          </p:cNvPr>
          <p:cNvSpPr txBox="1">
            <a:spLocks noGrp="1"/>
          </p:cNvSpPr>
          <p:nvPr>
            <p:ph type="body" idx="1"/>
          </p:nvPr>
        </p:nvSpPr>
        <p:spPr>
          <a:xfrm>
            <a:off x="3523129" y="1152475"/>
            <a:ext cx="5398818" cy="3416400"/>
          </a:xfrm>
          <a:prstGeom prst="rect">
            <a:avLst/>
          </a:prstGeom>
        </p:spPr>
        <p:txBody>
          <a:bodyPr spcFirstLastPara="1" wrap="square" lIns="91425" tIns="91425" rIns="91425" bIns="91425" anchor="t" anchorCtr="0">
            <a:normAutofit fontScale="92500" lnSpcReduction="20000"/>
          </a:bodyPr>
          <a:lstStyle/>
          <a:p>
            <a:pPr marL="0" lvl="0" indent="0">
              <a:spcBef>
                <a:spcPts val="1800"/>
              </a:spcBef>
              <a:spcAft>
                <a:spcPts val="1200"/>
              </a:spcAft>
              <a:buNone/>
            </a:pPr>
            <a:r>
              <a:rPr lang="en-US" dirty="0">
                <a:solidFill>
                  <a:schemeClr val="bg1"/>
                </a:solidFill>
                <a:latin typeface="Maven Pro" panose="020B0604020202020204" charset="0"/>
              </a:rPr>
              <a:t>A recent investigation by </a:t>
            </a:r>
            <a:r>
              <a:rPr lang="en-US" dirty="0">
                <a:solidFill>
                  <a:schemeClr val="bg1"/>
                </a:solidFill>
                <a:latin typeface="Maven Pro" panose="020B0604020202020204" charset="0"/>
                <a:hlinkClick r:id="rId3">
                  <a:extLst>
                    <a:ext uri="{A12FA001-AC4F-418D-AE19-62706E023703}">
                      <ahyp:hlinkClr xmlns:ahyp="http://schemas.microsoft.com/office/drawing/2018/hyperlinkcolor" val="tx"/>
                    </a:ext>
                  </a:extLst>
                </a:hlinkClick>
              </a:rPr>
              <a:t>Bloomberg</a:t>
            </a:r>
            <a:r>
              <a:rPr lang="en-US" dirty="0">
                <a:solidFill>
                  <a:schemeClr val="bg1"/>
                </a:solidFill>
                <a:latin typeface="Maven Pro" panose="020B0604020202020204" charset="0"/>
              </a:rPr>
              <a:t> has raised questions about the gambling results of rapper Drake on the cryptocurrency casino </a:t>
            </a:r>
            <a:r>
              <a:rPr lang="en-US" dirty="0">
                <a:solidFill>
                  <a:schemeClr val="bg1"/>
                </a:solidFill>
                <a:latin typeface="Maven Pro" panose="020B0604020202020204" charset="0"/>
                <a:hlinkClick r:id="rId4">
                  <a:extLst>
                    <a:ext uri="{A12FA001-AC4F-418D-AE19-62706E023703}">
                      <ahyp:hlinkClr xmlns:ahyp="http://schemas.microsoft.com/office/drawing/2018/hyperlinkcolor" val="tx"/>
                    </a:ext>
                  </a:extLst>
                </a:hlinkClick>
              </a:rPr>
              <a:t>Stake</a:t>
            </a:r>
            <a:r>
              <a:rPr lang="en-US" dirty="0">
                <a:solidFill>
                  <a:schemeClr val="bg1"/>
                </a:solidFill>
                <a:latin typeface="Maven Pro" panose="020B0604020202020204" charset="0"/>
              </a:rPr>
              <a:t>. </a:t>
            </a:r>
          </a:p>
          <a:p>
            <a:pPr marL="0" lvl="0" indent="0">
              <a:spcBef>
                <a:spcPts val="1800"/>
              </a:spcBef>
              <a:spcAft>
                <a:spcPts val="1200"/>
              </a:spcAft>
              <a:buNone/>
            </a:pPr>
            <a:r>
              <a:rPr lang="en-US" dirty="0">
                <a:solidFill>
                  <a:schemeClr val="bg1"/>
                </a:solidFill>
                <a:latin typeface="Maven Pro" panose="020B0604020202020204" charset="0"/>
              </a:rPr>
              <a:t>After reviewing extensive livestream footage, the publication concluded that </a:t>
            </a:r>
            <a:r>
              <a:rPr lang="en-US" b="1" dirty="0">
                <a:solidFill>
                  <a:schemeClr val="bg1"/>
                </a:solidFill>
                <a:latin typeface="Maven Pro" panose="020B0604020202020204" charset="0"/>
              </a:rPr>
              <a:t>Drake secured large payouts</a:t>
            </a:r>
            <a:r>
              <a:rPr lang="en-US" dirty="0">
                <a:solidFill>
                  <a:schemeClr val="bg1"/>
                </a:solidFill>
                <a:latin typeface="Maven Pro" panose="020B0604020202020204" charset="0"/>
              </a:rPr>
              <a:t> on certain games </a:t>
            </a:r>
            <a:r>
              <a:rPr lang="en-US" b="1" dirty="0">
                <a:solidFill>
                  <a:schemeClr val="bg1"/>
                </a:solidFill>
                <a:latin typeface="Maven Pro" panose="020B0604020202020204" charset="0"/>
              </a:rPr>
              <a:t>at a rate far exceeding that of typical users</a:t>
            </a:r>
            <a:r>
              <a:rPr lang="en-US" dirty="0">
                <a:solidFill>
                  <a:schemeClr val="bg1"/>
                </a:solidFill>
                <a:latin typeface="Maven Pro" panose="020B0604020202020204" charset="0"/>
              </a:rPr>
              <a:t>. Stake has rejected the findings, calling them inaccurate, while legal challenges against the company and some of its celebrity promoters continue in several U.S. states.</a:t>
            </a:r>
            <a:endParaRPr dirty="0">
              <a:solidFill>
                <a:schemeClr val="bg1"/>
              </a:solidFill>
              <a:latin typeface="Maven Pro" panose="020B0604020202020204" charset="0"/>
              <a:ea typeface="Maven Pro"/>
              <a:cs typeface="Maven Pro"/>
              <a:sym typeface="Maven Pro"/>
            </a:endParaRPr>
          </a:p>
        </p:txBody>
      </p:sp>
      <p:cxnSp>
        <p:nvCxnSpPr>
          <p:cNvPr id="181" name="Google Shape;181;p35">
            <a:extLst>
              <a:ext uri="{FF2B5EF4-FFF2-40B4-BE49-F238E27FC236}">
                <a16:creationId xmlns:a16="http://schemas.microsoft.com/office/drawing/2014/main" id="{CB799E83-348A-2F95-0EF3-61A39790732C}"/>
              </a:ext>
            </a:extLst>
          </p:cNvPr>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182" name="Google Shape;182;p35">
            <a:extLst>
              <a:ext uri="{FF2B5EF4-FFF2-40B4-BE49-F238E27FC236}">
                <a16:creationId xmlns:a16="http://schemas.microsoft.com/office/drawing/2014/main" id="{3D77BC47-6740-ED71-391E-9A8BABD70075}"/>
              </a:ext>
            </a:extLst>
          </p:cNvPr>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EEEEEE"/>
                </a:solidFill>
                <a:effectLst/>
                <a:uLnTx/>
                <a:uFillTx/>
                <a:latin typeface="Maven Pro"/>
                <a:ea typeface="Maven Pro"/>
                <a:cs typeface="Maven Pro"/>
                <a:sym typeface="Maven Pro"/>
              </a:rPr>
              <a:t>GamFin</a:t>
            </a:r>
            <a:endParaRPr kumimoji="0" sz="1500" b="1" i="0" u="none" strike="noStrike" kern="0" cap="none" spc="0" normalizeH="0" baseline="0" noProof="0">
              <a:ln>
                <a:noFill/>
              </a:ln>
              <a:solidFill>
                <a:srgbClr val="EEEEEE"/>
              </a:solidFill>
              <a:effectLst/>
              <a:uLnTx/>
              <a:uFillTx/>
              <a:latin typeface="Maven Pro"/>
              <a:ea typeface="Maven Pro"/>
              <a:cs typeface="Maven Pro"/>
              <a:sym typeface="Maven Pro"/>
            </a:endParaRPr>
          </a:p>
        </p:txBody>
      </p:sp>
      <p:pic>
        <p:nvPicPr>
          <p:cNvPr id="3" name="Picture 2">
            <a:extLst>
              <a:ext uri="{FF2B5EF4-FFF2-40B4-BE49-F238E27FC236}">
                <a16:creationId xmlns:a16="http://schemas.microsoft.com/office/drawing/2014/main" id="{31BB09B0-0EDC-FCA8-816E-D3D733B805DE}"/>
              </a:ext>
            </a:extLst>
          </p:cNvPr>
          <p:cNvPicPr>
            <a:picLocks noChangeAspect="1"/>
          </p:cNvPicPr>
          <p:nvPr/>
        </p:nvPicPr>
        <p:blipFill>
          <a:blip r:embed="rId5"/>
          <a:stretch>
            <a:fillRect/>
          </a:stretch>
        </p:blipFill>
        <p:spPr>
          <a:xfrm>
            <a:off x="322650" y="1384052"/>
            <a:ext cx="2989504" cy="3046524"/>
          </a:xfrm>
          <a:prstGeom prst="rect">
            <a:avLst/>
          </a:prstGeom>
        </p:spPr>
      </p:pic>
    </p:spTree>
    <p:extLst>
      <p:ext uri="{BB962C8B-B14F-4D97-AF65-F5344CB8AC3E}">
        <p14:creationId xmlns:p14="http://schemas.microsoft.com/office/powerpoint/2010/main" val="4042801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178"/>
        <p:cNvGrpSpPr/>
        <p:nvPr/>
      </p:nvGrpSpPr>
      <p:grpSpPr>
        <a:xfrm>
          <a:off x="0" y="0"/>
          <a:ext cx="0" cy="0"/>
          <a:chOff x="0" y="0"/>
          <a:chExt cx="0" cy="0"/>
        </a:xfrm>
      </p:grpSpPr>
      <p:sp>
        <p:nvSpPr>
          <p:cNvPr id="179" name="Google Shape;179;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lvl="0"/>
            <a:r>
              <a:rPr lang="en" sz="2400" b="1" dirty="0">
                <a:solidFill>
                  <a:srgbClr val="FFFFFF"/>
                </a:solidFill>
                <a:latin typeface="Maven Pro"/>
                <a:ea typeface="Maven Pro"/>
                <a:cs typeface="Maven Pro"/>
                <a:sym typeface="Maven Pro"/>
              </a:rPr>
              <a:t> Why Brokerage Accounts Feel Like Vegas: Vocabulary</a:t>
            </a:r>
            <a:endParaRPr sz="2400" b="1" dirty="0">
              <a:solidFill>
                <a:srgbClr val="FFFFFF"/>
              </a:solidFill>
              <a:latin typeface="Maven Pro"/>
              <a:ea typeface="Maven Pro"/>
              <a:cs typeface="Maven Pro"/>
              <a:sym typeface="Maven Pro"/>
            </a:endParaRPr>
          </a:p>
        </p:txBody>
      </p:sp>
      <p:sp>
        <p:nvSpPr>
          <p:cNvPr id="180" name="Google Shape;180;p35"/>
          <p:cNvSpPr txBox="1">
            <a:spLocks noGrp="1"/>
          </p:cNvSpPr>
          <p:nvPr>
            <p:ph type="body" idx="1"/>
          </p:nvPr>
        </p:nvSpPr>
        <p:spPr>
          <a:xfrm>
            <a:off x="300750" y="1085099"/>
            <a:ext cx="8520600" cy="3416400"/>
          </a:xfrm>
          <a:prstGeom prst="rect">
            <a:avLst/>
          </a:prstGeom>
        </p:spPr>
        <p:txBody>
          <a:bodyPr spcFirstLastPara="1" wrap="square" lIns="91425" tIns="91425" rIns="91425" bIns="91425" anchor="t" anchorCtr="0">
            <a:normAutofit/>
          </a:bodyPr>
          <a:lstStyle/>
          <a:p>
            <a:pPr marL="457200" lvl="0" indent="0" algn="l" rtl="0">
              <a:spcBef>
                <a:spcPts val="1200"/>
              </a:spcBef>
              <a:spcAft>
                <a:spcPts val="0"/>
              </a:spcAft>
              <a:buNone/>
            </a:pPr>
            <a:r>
              <a:rPr lang="en" b="1" dirty="0">
                <a:solidFill>
                  <a:srgbClr val="FFFFFF"/>
                </a:solidFill>
                <a:latin typeface="Maven Pro"/>
                <a:ea typeface="Maven Pro"/>
                <a:cs typeface="Maven Pro"/>
                <a:sym typeface="Maven Pro"/>
              </a:rPr>
              <a:t>The Language:</a:t>
            </a:r>
            <a:r>
              <a:rPr lang="en" dirty="0">
                <a:solidFill>
                  <a:srgbClr val="FFFFFF"/>
                </a:solidFill>
                <a:latin typeface="Maven Pro"/>
                <a:ea typeface="Maven Pro"/>
                <a:cs typeface="Maven Pro"/>
                <a:sym typeface="Maven Pro"/>
              </a:rPr>
              <a:t> Vocabulary on platforms like </a:t>
            </a:r>
            <a:r>
              <a:rPr lang="en" i="1" dirty="0">
                <a:solidFill>
                  <a:srgbClr val="FFFFFF"/>
                </a:solidFill>
                <a:latin typeface="Maven Pro"/>
                <a:ea typeface="Maven Pro"/>
                <a:cs typeface="Maven Pro"/>
                <a:sym typeface="Maven Pro"/>
              </a:rPr>
              <a:t>r/WallStreetBets</a:t>
            </a:r>
            <a:r>
              <a:rPr lang="en" dirty="0">
                <a:solidFill>
                  <a:srgbClr val="FFFFFF"/>
                </a:solidFill>
                <a:latin typeface="Maven Pro"/>
                <a:ea typeface="Maven Pro"/>
                <a:cs typeface="Maven Pro"/>
                <a:sym typeface="Maven Pro"/>
              </a:rPr>
              <a:t> is indistinguishable from a craps table:</a:t>
            </a:r>
            <a:endParaRPr dirty="0">
              <a:solidFill>
                <a:srgbClr val="FFFFFF"/>
              </a:solidFill>
              <a:latin typeface="Maven Pro"/>
              <a:ea typeface="Maven Pro"/>
              <a:cs typeface="Maven Pro"/>
              <a:sym typeface="Maven Pro"/>
            </a:endParaRPr>
          </a:p>
          <a:p>
            <a:pPr marL="914400" lvl="1" indent="-342900" algn="l" rtl="0">
              <a:spcBef>
                <a:spcPts val="1800"/>
              </a:spcBef>
              <a:spcAft>
                <a:spcPts val="0"/>
              </a:spcAft>
              <a:buClr>
                <a:srgbClr val="FFFFFF"/>
              </a:buClr>
              <a:buSzPts val="1800"/>
              <a:buFont typeface="Roboto"/>
              <a:buChar char="●"/>
            </a:pPr>
            <a:r>
              <a:rPr lang="en" sz="1800" b="1" dirty="0">
                <a:solidFill>
                  <a:srgbClr val="FFFFFF"/>
                </a:solidFill>
                <a:latin typeface="Maven Pro"/>
                <a:ea typeface="Maven Pro"/>
                <a:cs typeface="Maven Pro"/>
                <a:sym typeface="Maven Pro"/>
              </a:rPr>
              <a:t>"YOLO-ing"</a:t>
            </a:r>
            <a:r>
              <a:rPr lang="en" sz="1800" dirty="0">
                <a:solidFill>
                  <a:srgbClr val="FFFFFF"/>
                </a:solidFill>
                <a:latin typeface="Maven Pro"/>
                <a:ea typeface="Maven Pro"/>
                <a:cs typeface="Maven Pro"/>
                <a:sym typeface="Maven Pro"/>
              </a:rPr>
              <a:t>: Putting an entire life savings into a single, high-risk trade.</a:t>
            </a:r>
            <a:endParaRPr sz="1800" dirty="0">
              <a:solidFill>
                <a:srgbClr val="FFFFFF"/>
              </a:solidFill>
              <a:latin typeface="Maven Pro"/>
              <a:ea typeface="Maven Pro"/>
              <a:cs typeface="Maven Pro"/>
              <a:sym typeface="Maven Pro"/>
            </a:endParaRPr>
          </a:p>
          <a:p>
            <a:pPr marL="914400" lvl="1" indent="-342900" algn="l" rtl="0">
              <a:spcBef>
                <a:spcPts val="0"/>
              </a:spcBef>
              <a:spcAft>
                <a:spcPts val="0"/>
              </a:spcAft>
              <a:buClr>
                <a:srgbClr val="FFFFFF"/>
              </a:buClr>
              <a:buSzPts val="1800"/>
              <a:buFont typeface="Roboto"/>
              <a:buChar char="●"/>
            </a:pPr>
            <a:r>
              <a:rPr lang="en" sz="1800" b="1" dirty="0">
                <a:solidFill>
                  <a:srgbClr val="FFFFFF"/>
                </a:solidFill>
                <a:latin typeface="Maven Pro"/>
                <a:ea typeface="Maven Pro"/>
                <a:cs typeface="Maven Pro"/>
                <a:sym typeface="Maven Pro"/>
              </a:rPr>
              <a:t>"Diamond Hands"</a:t>
            </a:r>
            <a:r>
              <a:rPr lang="en" sz="1800" dirty="0">
                <a:solidFill>
                  <a:srgbClr val="FFFFFF"/>
                </a:solidFill>
                <a:latin typeface="Maven Pro"/>
                <a:ea typeface="Maven Pro"/>
                <a:cs typeface="Maven Pro"/>
                <a:sym typeface="Maven Pro"/>
              </a:rPr>
              <a:t>: Refusing to sell an asset even as its value craters (chasing losses).</a:t>
            </a:r>
            <a:endParaRPr sz="1800" dirty="0">
              <a:solidFill>
                <a:srgbClr val="FFFFFF"/>
              </a:solidFill>
              <a:latin typeface="Maven Pro"/>
              <a:ea typeface="Maven Pro"/>
              <a:cs typeface="Maven Pro"/>
              <a:sym typeface="Maven Pro"/>
            </a:endParaRPr>
          </a:p>
          <a:p>
            <a:pPr marL="914400" lvl="1" indent="-342900" algn="l" rtl="0">
              <a:spcBef>
                <a:spcPts val="0"/>
              </a:spcBef>
              <a:spcAft>
                <a:spcPts val="0"/>
              </a:spcAft>
              <a:buClr>
                <a:srgbClr val="FFFFFF"/>
              </a:buClr>
              <a:buSzPts val="1800"/>
              <a:buFont typeface="Roboto"/>
              <a:buChar char="●"/>
            </a:pPr>
            <a:r>
              <a:rPr lang="en" sz="1800" b="1" dirty="0">
                <a:solidFill>
                  <a:srgbClr val="FFFFFF"/>
                </a:solidFill>
                <a:latin typeface="Maven Pro"/>
                <a:ea typeface="Maven Pro"/>
                <a:cs typeface="Maven Pro"/>
                <a:sym typeface="Maven Pro"/>
              </a:rPr>
              <a:t>"Tendies"</a:t>
            </a:r>
            <a:r>
              <a:rPr lang="en" sz="1800" dirty="0">
                <a:solidFill>
                  <a:srgbClr val="FFFFFF"/>
                </a:solidFill>
                <a:latin typeface="Maven Pro"/>
                <a:ea typeface="Maven Pro"/>
                <a:cs typeface="Maven Pro"/>
                <a:sym typeface="Maven Pro"/>
              </a:rPr>
              <a:t>: The "winnings" or profits.</a:t>
            </a:r>
            <a:endParaRPr sz="1800" dirty="0">
              <a:solidFill>
                <a:srgbClr val="FFFFFF"/>
              </a:solidFill>
              <a:latin typeface="Maven Pro"/>
              <a:ea typeface="Maven Pro"/>
              <a:cs typeface="Maven Pro"/>
              <a:sym typeface="Maven Pro"/>
            </a:endParaRPr>
          </a:p>
          <a:p>
            <a:pPr marL="914400" lvl="1" indent="-342900" algn="l" rtl="0">
              <a:spcBef>
                <a:spcPts val="0"/>
              </a:spcBef>
              <a:spcAft>
                <a:spcPts val="0"/>
              </a:spcAft>
              <a:buClr>
                <a:srgbClr val="FFFFFF"/>
              </a:buClr>
              <a:buSzPts val="1800"/>
              <a:buFont typeface="Roboto"/>
              <a:buChar char="●"/>
            </a:pPr>
            <a:r>
              <a:rPr lang="en" sz="1800" b="1" dirty="0">
                <a:solidFill>
                  <a:srgbClr val="FFFFFF"/>
                </a:solidFill>
                <a:latin typeface="Maven Pro"/>
                <a:ea typeface="Maven Pro"/>
                <a:cs typeface="Maven Pro"/>
                <a:sym typeface="Maven Pro"/>
              </a:rPr>
              <a:t>"Buying the Dip"</a:t>
            </a:r>
            <a:r>
              <a:rPr lang="en" sz="1800" dirty="0">
                <a:solidFill>
                  <a:srgbClr val="FFFFFF"/>
                </a:solidFill>
                <a:latin typeface="Maven Pro"/>
                <a:ea typeface="Maven Pro"/>
                <a:cs typeface="Maven Pro"/>
                <a:sym typeface="Maven Pro"/>
              </a:rPr>
              <a:t>: Mantra to justify doubling down on a losing position.</a:t>
            </a:r>
            <a:endParaRPr sz="1800" dirty="0">
              <a:solidFill>
                <a:srgbClr val="FFFFFF"/>
              </a:solidFill>
              <a:latin typeface="Maven Pro"/>
              <a:ea typeface="Maven Pro"/>
              <a:cs typeface="Maven Pro"/>
              <a:sym typeface="Maven Pro"/>
            </a:endParaRPr>
          </a:p>
          <a:p>
            <a:pPr marL="0" lvl="0" indent="0" algn="l" rtl="0">
              <a:spcBef>
                <a:spcPts val="1800"/>
              </a:spcBef>
              <a:spcAft>
                <a:spcPts val="1200"/>
              </a:spcAft>
              <a:buNone/>
            </a:pPr>
            <a:endParaRPr dirty="0">
              <a:latin typeface="Maven Pro"/>
              <a:ea typeface="Maven Pro"/>
              <a:cs typeface="Maven Pro"/>
              <a:sym typeface="Maven Pro"/>
            </a:endParaRPr>
          </a:p>
        </p:txBody>
      </p:sp>
      <p:cxnSp>
        <p:nvCxnSpPr>
          <p:cNvPr id="181" name="Google Shape;181;p35"/>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182" name="Google Shape;182;p35"/>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EEEEEE"/>
                </a:solidFill>
                <a:latin typeface="Maven Pro"/>
                <a:ea typeface="Maven Pro"/>
                <a:cs typeface="Maven Pro"/>
                <a:sym typeface="Maven Pro"/>
              </a:rPr>
              <a:t>GamFin</a:t>
            </a:r>
            <a:endParaRPr sz="1500" b="1">
              <a:solidFill>
                <a:srgbClr val="EEEEEE"/>
              </a:solidFill>
              <a:latin typeface="Maven Pro"/>
              <a:ea typeface="Maven Pro"/>
              <a:cs typeface="Maven Pro"/>
              <a:sym typeface="Maven Pr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186"/>
        <p:cNvGrpSpPr/>
        <p:nvPr/>
      </p:nvGrpSpPr>
      <p:grpSpPr>
        <a:xfrm>
          <a:off x="0" y="0"/>
          <a:ext cx="0" cy="0"/>
          <a:chOff x="0" y="0"/>
          <a:chExt cx="0" cy="0"/>
        </a:xfrm>
      </p:grpSpPr>
      <p:sp>
        <p:nvSpPr>
          <p:cNvPr id="187" name="Google Shape;187;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lvl="0"/>
            <a:r>
              <a:rPr lang="en" sz="2400" b="1" dirty="0">
                <a:solidFill>
                  <a:srgbClr val="FFFFFF"/>
                </a:solidFill>
                <a:latin typeface="Maven Pro"/>
                <a:ea typeface="Maven Pro"/>
                <a:cs typeface="Maven Pro"/>
                <a:sym typeface="Maven Pro"/>
              </a:rPr>
              <a:t>Why Brokerage Accounts Feel Like Vegas: High-Risk Assets</a:t>
            </a:r>
            <a:endParaRPr sz="2400" b="1" dirty="0">
              <a:solidFill>
                <a:srgbClr val="FFFFFF"/>
              </a:solidFill>
              <a:latin typeface="Maven Pro"/>
              <a:ea typeface="Maven Pro"/>
              <a:cs typeface="Maven Pro"/>
              <a:sym typeface="Maven Pro"/>
            </a:endParaRPr>
          </a:p>
        </p:txBody>
      </p:sp>
      <p:sp>
        <p:nvSpPr>
          <p:cNvPr id="188" name="Google Shape;188;p36"/>
          <p:cNvSpPr txBox="1">
            <a:spLocks noGrp="1"/>
          </p:cNvSpPr>
          <p:nvPr>
            <p:ph type="body" idx="1"/>
          </p:nvPr>
        </p:nvSpPr>
        <p:spPr>
          <a:xfrm>
            <a:off x="311700" y="1085099"/>
            <a:ext cx="8520600" cy="3416400"/>
          </a:xfrm>
          <a:prstGeom prst="rect">
            <a:avLst/>
          </a:prstGeom>
        </p:spPr>
        <p:txBody>
          <a:bodyPr spcFirstLastPara="1" wrap="square" lIns="91425" tIns="91425" rIns="91425" bIns="91425" anchor="t" anchorCtr="0">
            <a:noAutofit/>
          </a:bodyPr>
          <a:lstStyle/>
          <a:p>
            <a:pPr marL="457200" lvl="0" indent="-342900" algn="l" rtl="0">
              <a:lnSpc>
                <a:spcPct val="120000"/>
              </a:lnSpc>
              <a:spcBef>
                <a:spcPts val="1200"/>
              </a:spcBef>
              <a:spcAft>
                <a:spcPts val="0"/>
              </a:spcAft>
              <a:buClr>
                <a:srgbClr val="FFFFFF"/>
              </a:buClr>
              <a:buSzPts val="1800"/>
              <a:buFont typeface="Maven Pro"/>
              <a:buChar char="●"/>
            </a:pPr>
            <a:r>
              <a:rPr lang="en" sz="1400" b="1" dirty="0">
                <a:solidFill>
                  <a:srgbClr val="FFFFFF"/>
                </a:solidFill>
                <a:latin typeface="Maven Pro"/>
                <a:ea typeface="Maven Pro"/>
                <a:cs typeface="Maven Pro"/>
                <a:sym typeface="Maven Pro"/>
              </a:rPr>
              <a:t>Meme Stocks (GME, AMC):</a:t>
            </a:r>
            <a:endParaRPr sz="1400" b="1" dirty="0">
              <a:solidFill>
                <a:srgbClr val="FFFFFF"/>
              </a:solidFill>
              <a:latin typeface="Maven Pro"/>
              <a:ea typeface="Maven Pro"/>
              <a:cs typeface="Maven Pro"/>
              <a:sym typeface="Maven Pro"/>
            </a:endParaRPr>
          </a:p>
          <a:p>
            <a:pPr marL="914400" lvl="1" indent="-342900" algn="l" rtl="0">
              <a:lnSpc>
                <a:spcPct val="120000"/>
              </a:lnSpc>
              <a:spcBef>
                <a:spcPts val="0"/>
              </a:spcBef>
              <a:spcAft>
                <a:spcPts val="0"/>
              </a:spcAft>
              <a:buClr>
                <a:srgbClr val="FFFFFF"/>
              </a:buClr>
              <a:buSzPts val="1800"/>
              <a:buFont typeface="Maven Pro"/>
              <a:buChar char="●"/>
            </a:pPr>
            <a:r>
              <a:rPr lang="en" dirty="0">
                <a:solidFill>
                  <a:srgbClr val="FFFFFF"/>
                </a:solidFill>
                <a:latin typeface="Maven Pro"/>
                <a:ea typeface="Maven Pro"/>
                <a:cs typeface="Maven Pro"/>
                <a:sym typeface="Maven Pro"/>
              </a:rPr>
              <a:t>The underlying company value became irrelevant.</a:t>
            </a:r>
            <a:endParaRPr dirty="0">
              <a:solidFill>
                <a:srgbClr val="FFFFFF"/>
              </a:solidFill>
              <a:latin typeface="Maven Pro"/>
              <a:ea typeface="Maven Pro"/>
              <a:cs typeface="Maven Pro"/>
              <a:sym typeface="Maven Pro"/>
            </a:endParaRPr>
          </a:p>
          <a:p>
            <a:pPr marL="914400" lvl="1" indent="-342900" algn="l" rtl="0">
              <a:lnSpc>
                <a:spcPct val="120000"/>
              </a:lnSpc>
              <a:spcBef>
                <a:spcPts val="0"/>
              </a:spcBef>
              <a:spcAft>
                <a:spcPts val="0"/>
              </a:spcAft>
              <a:buClr>
                <a:srgbClr val="FFFFFF"/>
              </a:buClr>
              <a:buSzPts val="1800"/>
              <a:buFont typeface="Maven Pro"/>
              <a:buChar char="●"/>
            </a:pPr>
            <a:r>
              <a:rPr lang="en" dirty="0">
                <a:solidFill>
                  <a:srgbClr val="FFFFFF"/>
                </a:solidFill>
                <a:latin typeface="Maven Pro"/>
                <a:ea typeface="Maven Pro"/>
                <a:cs typeface="Maven Pro"/>
                <a:sym typeface="Maven Pro"/>
              </a:rPr>
              <a:t>Users were betting on a "short squeeze," turning it into a multiplayer game to "beat the house.“</a:t>
            </a:r>
            <a:endParaRPr dirty="0">
              <a:solidFill>
                <a:srgbClr val="FFFFFF"/>
              </a:solidFill>
              <a:latin typeface="Maven Pro"/>
              <a:ea typeface="Maven Pro"/>
              <a:cs typeface="Maven Pro"/>
              <a:sym typeface="Maven Pro"/>
            </a:endParaRPr>
          </a:p>
          <a:p>
            <a:pPr marL="457200" lvl="0" indent="-342900" algn="l" rtl="0">
              <a:lnSpc>
                <a:spcPct val="120000"/>
              </a:lnSpc>
              <a:spcBef>
                <a:spcPts val="0"/>
              </a:spcBef>
              <a:spcAft>
                <a:spcPts val="0"/>
              </a:spcAft>
              <a:buClr>
                <a:srgbClr val="FFFFFF"/>
              </a:buClr>
              <a:buSzPts val="1800"/>
              <a:buFont typeface="Maven Pro"/>
              <a:buChar char="●"/>
            </a:pPr>
            <a:r>
              <a:rPr lang="en" sz="1400" b="1" dirty="0">
                <a:solidFill>
                  <a:srgbClr val="FFFFFF"/>
                </a:solidFill>
                <a:latin typeface="Maven Pro"/>
                <a:ea typeface="Maven Pro"/>
                <a:cs typeface="Maven Pro"/>
                <a:sym typeface="Maven Pro"/>
              </a:rPr>
              <a:t>Cryptocurrency and "Memecoins" (Dogecoin, Pepecoin):</a:t>
            </a:r>
            <a:endParaRPr sz="1400" b="1" dirty="0">
              <a:solidFill>
                <a:srgbClr val="FFFFFF"/>
              </a:solidFill>
              <a:latin typeface="Maven Pro"/>
              <a:ea typeface="Maven Pro"/>
              <a:cs typeface="Maven Pro"/>
              <a:sym typeface="Maven Pro"/>
            </a:endParaRPr>
          </a:p>
          <a:p>
            <a:pPr marL="914400" lvl="1" indent="-342900" algn="l" rtl="0">
              <a:lnSpc>
                <a:spcPct val="120000"/>
              </a:lnSpc>
              <a:spcBef>
                <a:spcPts val="0"/>
              </a:spcBef>
              <a:spcAft>
                <a:spcPts val="0"/>
              </a:spcAft>
              <a:buClr>
                <a:srgbClr val="FFFFFF"/>
              </a:buClr>
              <a:buSzPts val="1800"/>
              <a:buFont typeface="Maven Pro"/>
              <a:buChar char="●"/>
            </a:pPr>
            <a:r>
              <a:rPr lang="en" dirty="0">
                <a:solidFill>
                  <a:srgbClr val="FFFFFF"/>
                </a:solidFill>
                <a:latin typeface="Maven Pro"/>
                <a:ea typeface="Maven Pro"/>
                <a:cs typeface="Maven Pro"/>
                <a:sym typeface="Maven Pro"/>
              </a:rPr>
              <a:t>Lack intrinsic cash flow or utility.</a:t>
            </a:r>
            <a:endParaRPr dirty="0">
              <a:solidFill>
                <a:srgbClr val="FFFFFF"/>
              </a:solidFill>
              <a:latin typeface="Maven Pro"/>
              <a:ea typeface="Maven Pro"/>
              <a:cs typeface="Maven Pro"/>
              <a:sym typeface="Maven Pro"/>
            </a:endParaRPr>
          </a:p>
          <a:p>
            <a:pPr marL="914400" lvl="1" indent="-342900" algn="l" rtl="0">
              <a:lnSpc>
                <a:spcPct val="120000"/>
              </a:lnSpc>
              <a:spcBef>
                <a:spcPts val="0"/>
              </a:spcBef>
              <a:spcAft>
                <a:spcPts val="0"/>
              </a:spcAft>
              <a:buClr>
                <a:srgbClr val="FFFFFF"/>
              </a:buClr>
              <a:buSzPts val="1800"/>
              <a:buFont typeface="Roboto"/>
              <a:buChar char="●"/>
            </a:pPr>
            <a:r>
              <a:rPr lang="en" dirty="0">
                <a:solidFill>
                  <a:srgbClr val="FFFFFF"/>
                </a:solidFill>
                <a:latin typeface="Maven Pro"/>
                <a:ea typeface="Maven Pro"/>
                <a:cs typeface="Maven Pro"/>
                <a:sym typeface="Maven Pro"/>
              </a:rPr>
              <a:t>Operate on </a:t>
            </a:r>
            <a:r>
              <a:rPr lang="en" b="1" dirty="0">
                <a:solidFill>
                  <a:srgbClr val="FFFFFF"/>
                </a:solidFill>
                <a:latin typeface="Maven Pro"/>
                <a:ea typeface="Maven Pro"/>
                <a:cs typeface="Maven Pro"/>
                <a:sym typeface="Maven Pro"/>
              </a:rPr>
              <a:t>Greater Fool Theory</a:t>
            </a:r>
            <a:r>
              <a:rPr lang="en" dirty="0">
                <a:solidFill>
                  <a:srgbClr val="FFFFFF"/>
                </a:solidFill>
                <a:latin typeface="Maven Pro"/>
                <a:ea typeface="Maven Pro"/>
                <a:cs typeface="Maven Pro"/>
                <a:sym typeface="Maven Pro"/>
              </a:rPr>
              <a:t> (hope to sell at a higher price later)—effectively a high-speed lottery.</a:t>
            </a:r>
            <a:endParaRPr dirty="0">
              <a:solidFill>
                <a:srgbClr val="FFFFFF"/>
              </a:solidFill>
              <a:latin typeface="Maven Pro"/>
              <a:ea typeface="Maven Pro"/>
              <a:cs typeface="Maven Pro"/>
              <a:sym typeface="Maven Pro"/>
            </a:endParaRPr>
          </a:p>
          <a:p>
            <a:pPr marL="457200" lvl="0" indent="-342900" algn="l" rtl="0">
              <a:lnSpc>
                <a:spcPct val="120000"/>
              </a:lnSpc>
              <a:spcBef>
                <a:spcPts val="0"/>
              </a:spcBef>
              <a:spcAft>
                <a:spcPts val="0"/>
              </a:spcAft>
              <a:buClr>
                <a:srgbClr val="FFFFFF"/>
              </a:buClr>
              <a:buSzPts val="1800"/>
              <a:buFont typeface="Maven Pro"/>
              <a:buChar char="●"/>
            </a:pPr>
            <a:r>
              <a:rPr lang="en" sz="1400" b="1" dirty="0">
                <a:solidFill>
                  <a:srgbClr val="FFFFFF"/>
                </a:solidFill>
                <a:latin typeface="Maven Pro"/>
                <a:ea typeface="Maven Pro"/>
                <a:cs typeface="Maven Pro"/>
                <a:sym typeface="Maven Pro"/>
              </a:rPr>
              <a:t>0DTE Options:</a:t>
            </a:r>
            <a:endParaRPr sz="1400" b="1" dirty="0">
              <a:solidFill>
                <a:srgbClr val="FFFFFF"/>
              </a:solidFill>
              <a:latin typeface="Maven Pro"/>
              <a:ea typeface="Maven Pro"/>
              <a:cs typeface="Maven Pro"/>
              <a:sym typeface="Maven Pro"/>
            </a:endParaRPr>
          </a:p>
          <a:p>
            <a:pPr marL="914400" lvl="1" indent="-342900" algn="l" rtl="0">
              <a:lnSpc>
                <a:spcPct val="120000"/>
              </a:lnSpc>
              <a:spcBef>
                <a:spcPts val="0"/>
              </a:spcBef>
              <a:spcAft>
                <a:spcPts val="0"/>
              </a:spcAft>
              <a:buClr>
                <a:srgbClr val="FFFFFF"/>
              </a:buClr>
              <a:buSzPts val="1800"/>
              <a:buFont typeface="Maven Pro"/>
              <a:buChar char="●"/>
            </a:pPr>
            <a:r>
              <a:rPr lang="en" dirty="0">
                <a:solidFill>
                  <a:srgbClr val="FFFFFF"/>
                </a:solidFill>
                <a:latin typeface="Maven Pro"/>
                <a:ea typeface="Maven Pro"/>
                <a:cs typeface="Maven Pro"/>
                <a:sym typeface="Maven Pro"/>
              </a:rPr>
              <a:t>Expire the same day they are bought.</a:t>
            </a:r>
            <a:endParaRPr dirty="0">
              <a:solidFill>
                <a:srgbClr val="FFFFFF"/>
              </a:solidFill>
              <a:latin typeface="Maven Pro"/>
              <a:ea typeface="Maven Pro"/>
              <a:cs typeface="Maven Pro"/>
              <a:sym typeface="Maven Pro"/>
            </a:endParaRPr>
          </a:p>
          <a:p>
            <a:pPr marL="914400" lvl="1" indent="-342900" algn="l" rtl="0">
              <a:lnSpc>
                <a:spcPct val="120000"/>
              </a:lnSpc>
              <a:spcBef>
                <a:spcPts val="0"/>
              </a:spcBef>
              <a:spcAft>
                <a:spcPts val="0"/>
              </a:spcAft>
              <a:buClr>
                <a:srgbClr val="FFFFFF"/>
              </a:buClr>
              <a:buSzPts val="1800"/>
              <a:buFont typeface="Maven Pro"/>
              <a:buChar char="●"/>
            </a:pPr>
            <a:r>
              <a:rPr lang="en" dirty="0">
                <a:solidFill>
                  <a:srgbClr val="FFFFFF"/>
                </a:solidFill>
                <a:latin typeface="Maven Pro"/>
                <a:ea typeface="Maven Pro"/>
                <a:cs typeface="Maven Pro"/>
                <a:sym typeface="Maven Pro"/>
              </a:rPr>
              <a:t>The financial equivalent of a "scratch-off" ticket—cheap, massive payout potential, but most expire worthless.</a:t>
            </a:r>
            <a:endParaRPr dirty="0">
              <a:solidFill>
                <a:srgbClr val="FFFFFF"/>
              </a:solidFill>
              <a:latin typeface="Maven Pro"/>
              <a:ea typeface="Maven Pro"/>
              <a:cs typeface="Maven Pro"/>
              <a:sym typeface="Maven Pro"/>
            </a:endParaRPr>
          </a:p>
        </p:txBody>
      </p:sp>
      <p:cxnSp>
        <p:nvCxnSpPr>
          <p:cNvPr id="189" name="Google Shape;189;p36"/>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190" name="Google Shape;190;p36"/>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EEEEEE"/>
                </a:solidFill>
                <a:latin typeface="Maven Pro"/>
                <a:ea typeface="Maven Pro"/>
                <a:cs typeface="Maven Pro"/>
                <a:sym typeface="Maven Pro"/>
              </a:rPr>
              <a:t>GamFin</a:t>
            </a:r>
            <a:endParaRPr sz="1500" b="1">
              <a:solidFill>
                <a:srgbClr val="EEEEEE"/>
              </a:solidFill>
              <a:latin typeface="Maven Pro"/>
              <a:ea typeface="Maven Pro"/>
              <a:cs typeface="Maven Pro"/>
              <a:sym typeface="Maven Pr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170">
          <a:extLst>
            <a:ext uri="{FF2B5EF4-FFF2-40B4-BE49-F238E27FC236}">
              <a16:creationId xmlns:a16="http://schemas.microsoft.com/office/drawing/2014/main" id="{EAADEFFA-72F5-74A7-235A-719E655C60CD}"/>
            </a:ext>
          </a:extLst>
        </p:cNvPr>
        <p:cNvGrpSpPr/>
        <p:nvPr/>
      </p:nvGrpSpPr>
      <p:grpSpPr>
        <a:xfrm>
          <a:off x="0" y="0"/>
          <a:ext cx="0" cy="0"/>
          <a:chOff x="0" y="0"/>
          <a:chExt cx="0" cy="0"/>
        </a:xfrm>
      </p:grpSpPr>
      <p:sp>
        <p:nvSpPr>
          <p:cNvPr id="171" name="Google Shape;171;p34">
            <a:extLst>
              <a:ext uri="{FF2B5EF4-FFF2-40B4-BE49-F238E27FC236}">
                <a16:creationId xmlns:a16="http://schemas.microsoft.com/office/drawing/2014/main" id="{77CA433B-5BB4-B443-9651-7675BA4F6DAA}"/>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FFFFFF"/>
                </a:solidFill>
                <a:latin typeface="Maven Pro"/>
                <a:ea typeface="Maven Pro"/>
                <a:cs typeface="Maven Pro"/>
                <a:sym typeface="Maven Pro"/>
              </a:rPr>
              <a:t>Prediction Markets vs Sports Betting</a:t>
            </a:r>
            <a:endParaRPr sz="2200" b="1" dirty="0">
              <a:solidFill>
                <a:srgbClr val="FFFFFF"/>
              </a:solidFill>
              <a:latin typeface="Maven Pro"/>
              <a:ea typeface="Maven Pro"/>
              <a:cs typeface="Maven Pro"/>
              <a:sym typeface="Maven Pro"/>
            </a:endParaRPr>
          </a:p>
        </p:txBody>
      </p:sp>
      <p:sp>
        <p:nvSpPr>
          <p:cNvPr id="172" name="Google Shape;172;p34">
            <a:extLst>
              <a:ext uri="{FF2B5EF4-FFF2-40B4-BE49-F238E27FC236}">
                <a16:creationId xmlns:a16="http://schemas.microsoft.com/office/drawing/2014/main" id="{CE6B2842-96C4-89EC-738B-74D3E067B3FC}"/>
              </a:ext>
            </a:extLst>
          </p:cNvPr>
          <p:cNvSpPr txBox="1">
            <a:spLocks noGrp="1"/>
          </p:cNvSpPr>
          <p:nvPr>
            <p:ph type="body" idx="1"/>
          </p:nvPr>
        </p:nvSpPr>
        <p:spPr>
          <a:xfrm>
            <a:off x="322650" y="1085099"/>
            <a:ext cx="8498700" cy="3416400"/>
          </a:xfrm>
          <a:prstGeom prst="rect">
            <a:avLst/>
          </a:prstGeom>
        </p:spPr>
        <p:txBody>
          <a:bodyPr spcFirstLastPara="1" wrap="square" lIns="91425" tIns="91425" rIns="91425" bIns="91425" anchor="t" anchorCtr="0">
            <a:noAutofit/>
          </a:bodyPr>
          <a:lstStyle/>
          <a:p>
            <a:pPr>
              <a:buClr>
                <a:schemeClr val="bg1"/>
              </a:buClr>
              <a:buFont typeface="Maven Pro" panose="020B0604020202020204" charset="0"/>
              <a:buChar char="•"/>
            </a:pPr>
            <a:r>
              <a:rPr lang="en-US" dirty="0">
                <a:solidFill>
                  <a:schemeClr val="bg1"/>
                </a:solidFill>
                <a:latin typeface="Maven Pro" panose="020B0604020202020204" charset="0"/>
              </a:rPr>
              <a:t>Sports betting pits you against a bookmaker. Prediction markets are directly with other users.</a:t>
            </a:r>
          </a:p>
          <a:p>
            <a:pPr>
              <a:buClr>
                <a:schemeClr val="bg1"/>
              </a:buClr>
              <a:buFont typeface="Maven Pro" panose="020B0604020202020204" charset="0"/>
              <a:buChar char="•"/>
            </a:pPr>
            <a:endParaRPr lang="en-US" dirty="0">
              <a:solidFill>
                <a:schemeClr val="bg1"/>
              </a:solidFill>
              <a:latin typeface="Maven Pro" panose="020B0604020202020204" charset="0"/>
            </a:endParaRPr>
          </a:p>
          <a:p>
            <a:pPr>
              <a:buClr>
                <a:schemeClr val="bg1"/>
              </a:buClr>
              <a:buFont typeface="Maven Pro" panose="020B0604020202020204" charset="0"/>
              <a:buChar char="•"/>
            </a:pPr>
            <a:r>
              <a:rPr lang="en-US" dirty="0">
                <a:solidFill>
                  <a:schemeClr val="bg1"/>
                </a:solidFill>
                <a:latin typeface="Maven Pro" panose="020B0604020202020204" charset="0"/>
              </a:rPr>
              <a:t>Sportsbooks set odds to balance their risk and include a built-in margin. Prediction markets rely on user activity to set prices and charge a fee.</a:t>
            </a:r>
          </a:p>
          <a:p>
            <a:pPr>
              <a:buClr>
                <a:schemeClr val="bg1"/>
              </a:buClr>
              <a:buFont typeface="Maven Pro" panose="020B0604020202020204" charset="0"/>
              <a:buChar char="•"/>
            </a:pPr>
            <a:endParaRPr lang="en-US" dirty="0">
              <a:solidFill>
                <a:schemeClr val="bg1"/>
              </a:solidFill>
              <a:latin typeface="Maven Pro" panose="020B0604020202020204" charset="0"/>
            </a:endParaRPr>
          </a:p>
          <a:p>
            <a:pPr>
              <a:buClr>
                <a:schemeClr val="bg1"/>
              </a:buClr>
              <a:buFont typeface="Maven Pro" panose="020B0604020202020204" charset="0"/>
              <a:buChar char="•"/>
            </a:pPr>
            <a:r>
              <a:rPr lang="en-US" dirty="0">
                <a:solidFill>
                  <a:schemeClr val="bg1"/>
                </a:solidFill>
                <a:latin typeface="Maven Pro" panose="020B0604020202020204" charset="0"/>
              </a:rPr>
              <a:t>Sports betting is regulated state-by-state as “gambling.” Prediction markets operate federally as “derivatives” or “event contracts.”</a:t>
            </a:r>
          </a:p>
          <a:p>
            <a:pPr>
              <a:buClr>
                <a:schemeClr val="bg1"/>
              </a:buClr>
              <a:buFont typeface="Maven Pro" panose="020B0604020202020204" charset="0"/>
              <a:buChar char="•"/>
            </a:pPr>
            <a:endParaRPr lang="en-US" dirty="0">
              <a:solidFill>
                <a:schemeClr val="bg1"/>
              </a:solidFill>
              <a:latin typeface="Maven Pro" panose="020B0604020202020204" charset="0"/>
            </a:endParaRPr>
          </a:p>
          <a:p>
            <a:pPr>
              <a:buClr>
                <a:schemeClr val="bg1"/>
              </a:buClr>
              <a:buFont typeface="Maven Pro" panose="020B0604020202020204" charset="0"/>
              <a:buChar char="•"/>
            </a:pPr>
            <a:r>
              <a:rPr lang="en-US" dirty="0">
                <a:solidFill>
                  <a:schemeClr val="bg1"/>
                </a:solidFill>
                <a:latin typeface="Maven Pro" panose="020B0604020202020204" charset="0"/>
              </a:rPr>
              <a:t>Sportsbooks give a W2-G while Predictions Markets give 1099s.</a:t>
            </a:r>
          </a:p>
          <a:p>
            <a:pPr marL="0" lvl="0" indent="0" algn="l" rtl="0">
              <a:lnSpc>
                <a:spcPct val="100000"/>
              </a:lnSpc>
              <a:spcBef>
                <a:spcPts val="0"/>
              </a:spcBef>
              <a:spcAft>
                <a:spcPts val="0"/>
              </a:spcAft>
              <a:buNone/>
            </a:pPr>
            <a:endParaRPr sz="1000" b="1" dirty="0">
              <a:solidFill>
                <a:srgbClr val="FFFFFF"/>
              </a:solidFill>
              <a:latin typeface="Maven Pro"/>
              <a:ea typeface="Maven Pro"/>
              <a:cs typeface="Maven Pro"/>
              <a:sym typeface="Maven Pro"/>
            </a:endParaRPr>
          </a:p>
        </p:txBody>
      </p:sp>
      <p:cxnSp>
        <p:nvCxnSpPr>
          <p:cNvPr id="173" name="Google Shape;173;p34">
            <a:extLst>
              <a:ext uri="{FF2B5EF4-FFF2-40B4-BE49-F238E27FC236}">
                <a16:creationId xmlns:a16="http://schemas.microsoft.com/office/drawing/2014/main" id="{73515743-B498-B86C-BE36-31643D49CCDA}"/>
              </a:ext>
            </a:extLst>
          </p:cNvPr>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174" name="Google Shape;174;p34">
            <a:extLst>
              <a:ext uri="{FF2B5EF4-FFF2-40B4-BE49-F238E27FC236}">
                <a16:creationId xmlns:a16="http://schemas.microsoft.com/office/drawing/2014/main" id="{29EA4960-5EC2-C452-18D0-5F7D60BEABD8}"/>
              </a:ext>
            </a:extLst>
          </p:cNvPr>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EEEEEE"/>
                </a:solidFill>
                <a:effectLst/>
                <a:uLnTx/>
                <a:uFillTx/>
                <a:latin typeface="Maven Pro"/>
                <a:ea typeface="Maven Pro"/>
                <a:cs typeface="Maven Pro"/>
                <a:sym typeface="Maven Pro"/>
              </a:rPr>
              <a:t>GamFin</a:t>
            </a:r>
            <a:endParaRPr kumimoji="0" sz="1500" b="1" i="0" u="none" strike="noStrike" kern="0" cap="none" spc="0" normalizeH="0" baseline="0" noProof="0">
              <a:ln>
                <a:noFill/>
              </a:ln>
              <a:solidFill>
                <a:srgbClr val="EEEEEE"/>
              </a:solidFill>
              <a:effectLst/>
              <a:uLnTx/>
              <a:uFillTx/>
              <a:latin typeface="Maven Pro"/>
              <a:ea typeface="Maven Pro"/>
              <a:cs typeface="Maven Pro"/>
              <a:sym typeface="Maven Pro"/>
            </a:endParaRPr>
          </a:p>
        </p:txBody>
      </p:sp>
    </p:spTree>
    <p:extLst>
      <p:ext uri="{BB962C8B-B14F-4D97-AF65-F5344CB8AC3E}">
        <p14:creationId xmlns:p14="http://schemas.microsoft.com/office/powerpoint/2010/main" val="4272892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3">
          <a:extLst>
            <a:ext uri="{FF2B5EF4-FFF2-40B4-BE49-F238E27FC236}">
              <a16:creationId xmlns:a16="http://schemas.microsoft.com/office/drawing/2014/main" id="{75A8AC85-9016-1B55-CE19-CEEB0A350C08}"/>
            </a:ext>
          </a:extLst>
        </p:cNvPr>
        <p:cNvGrpSpPr/>
        <p:nvPr/>
      </p:nvGrpSpPr>
      <p:grpSpPr>
        <a:xfrm>
          <a:off x="0" y="0"/>
          <a:ext cx="0" cy="0"/>
          <a:chOff x="0" y="0"/>
          <a:chExt cx="0" cy="0"/>
        </a:xfrm>
      </p:grpSpPr>
      <p:sp>
        <p:nvSpPr>
          <p:cNvPr id="116" name="Google Shape;116;p28">
            <a:extLst>
              <a:ext uri="{FF2B5EF4-FFF2-40B4-BE49-F238E27FC236}">
                <a16:creationId xmlns:a16="http://schemas.microsoft.com/office/drawing/2014/main" id="{E005E59E-C9B3-97E3-8D9A-D1E869C272CA}"/>
              </a:ext>
            </a:extLst>
          </p:cNvPr>
          <p:cNvSpPr txBox="1"/>
          <p:nvPr/>
        </p:nvSpPr>
        <p:spPr>
          <a:xfrm>
            <a:off x="314000" y="4528825"/>
            <a:ext cx="4094700" cy="369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63A6"/>
                </a:solidFill>
                <a:effectLst/>
                <a:uLnTx/>
                <a:uFillTx/>
                <a:latin typeface="Open Sans Medium"/>
                <a:ea typeface="Open Sans Medium"/>
                <a:cs typeface="Open Sans Medium"/>
                <a:sym typeface="Open Sans Medium"/>
              </a:rPr>
              <a:t>Financial counseling for problem gambling</a:t>
            </a:r>
            <a:endParaRPr kumimoji="0" sz="1200" b="0" i="0" u="none" strike="noStrike" kern="0" cap="none" spc="0" normalizeH="0" baseline="0" noProof="0">
              <a:ln>
                <a:noFill/>
              </a:ln>
              <a:solidFill>
                <a:srgbClr val="0063A6"/>
              </a:solidFill>
              <a:effectLst/>
              <a:uLnTx/>
              <a:uFillTx/>
              <a:latin typeface="Open Sans Medium"/>
              <a:ea typeface="Open Sans Medium"/>
              <a:cs typeface="Open Sans Medium"/>
              <a:sym typeface="Open Sans Medium"/>
            </a:endParaRPr>
          </a:p>
        </p:txBody>
      </p:sp>
      <p:pic>
        <p:nvPicPr>
          <p:cNvPr id="118" name="Google Shape;118;p28">
            <a:extLst>
              <a:ext uri="{FF2B5EF4-FFF2-40B4-BE49-F238E27FC236}">
                <a16:creationId xmlns:a16="http://schemas.microsoft.com/office/drawing/2014/main" id="{03B23D49-4FE8-FF23-717B-87EDFE54FC69}"/>
              </a:ext>
            </a:extLst>
          </p:cNvPr>
          <p:cNvPicPr preferRelativeResize="0"/>
          <p:nvPr/>
        </p:nvPicPr>
        <p:blipFill>
          <a:blip r:embed="rId3">
            <a:alphaModFix/>
          </a:blip>
          <a:stretch>
            <a:fillRect/>
          </a:stretch>
        </p:blipFill>
        <p:spPr>
          <a:xfrm>
            <a:off x="390975" y="4287800"/>
            <a:ext cx="1416777" cy="294800"/>
          </a:xfrm>
          <a:prstGeom prst="rect">
            <a:avLst/>
          </a:prstGeom>
          <a:noFill/>
          <a:ln>
            <a:noFill/>
          </a:ln>
        </p:spPr>
      </p:pic>
      <p:pic>
        <p:nvPicPr>
          <p:cNvPr id="119" name="Google Shape;119;p28">
            <a:extLst>
              <a:ext uri="{FF2B5EF4-FFF2-40B4-BE49-F238E27FC236}">
                <a16:creationId xmlns:a16="http://schemas.microsoft.com/office/drawing/2014/main" id="{146A210D-60E9-CC3B-1CC1-114F82C49CAE}"/>
              </a:ext>
            </a:extLst>
          </p:cNvPr>
          <p:cNvPicPr preferRelativeResize="0"/>
          <p:nvPr/>
        </p:nvPicPr>
        <p:blipFill>
          <a:blip r:embed="rId4">
            <a:alphaModFix/>
          </a:blip>
          <a:stretch>
            <a:fillRect/>
          </a:stretch>
        </p:blipFill>
        <p:spPr>
          <a:xfrm>
            <a:off x="390973" y="4306450"/>
            <a:ext cx="1237475" cy="257500"/>
          </a:xfrm>
          <a:prstGeom prst="rect">
            <a:avLst/>
          </a:prstGeom>
          <a:noFill/>
          <a:ln>
            <a:noFill/>
          </a:ln>
        </p:spPr>
      </p:pic>
      <p:pic>
        <p:nvPicPr>
          <p:cNvPr id="120" name="Google Shape;120;p28">
            <a:extLst>
              <a:ext uri="{FF2B5EF4-FFF2-40B4-BE49-F238E27FC236}">
                <a16:creationId xmlns:a16="http://schemas.microsoft.com/office/drawing/2014/main" id="{A3B94AF8-8335-8A2F-AFD0-08EBD99918F1}"/>
              </a:ext>
            </a:extLst>
          </p:cNvPr>
          <p:cNvPicPr preferRelativeResize="0"/>
          <p:nvPr/>
        </p:nvPicPr>
        <p:blipFill>
          <a:blip r:embed="rId5">
            <a:alphaModFix/>
          </a:blip>
          <a:stretch>
            <a:fillRect/>
          </a:stretch>
        </p:blipFill>
        <p:spPr>
          <a:xfrm>
            <a:off x="7905563" y="4287801"/>
            <a:ext cx="798875" cy="798875"/>
          </a:xfrm>
          <a:prstGeom prst="rect">
            <a:avLst/>
          </a:prstGeom>
          <a:noFill/>
          <a:ln>
            <a:noFill/>
          </a:ln>
        </p:spPr>
      </p:pic>
      <p:pic>
        <p:nvPicPr>
          <p:cNvPr id="121" name="Google Shape;121;p28">
            <a:extLst>
              <a:ext uri="{FF2B5EF4-FFF2-40B4-BE49-F238E27FC236}">
                <a16:creationId xmlns:a16="http://schemas.microsoft.com/office/drawing/2014/main" id="{413A4D3D-BA57-2053-20D3-0ADA64AE8840}"/>
              </a:ext>
            </a:extLst>
          </p:cNvPr>
          <p:cNvPicPr preferRelativeResize="0"/>
          <p:nvPr/>
        </p:nvPicPr>
        <p:blipFill rotWithShape="1">
          <a:blip r:embed="rId6">
            <a:alphaModFix/>
          </a:blip>
          <a:srcRect l="7701" r="9034"/>
          <a:stretch/>
        </p:blipFill>
        <p:spPr>
          <a:xfrm>
            <a:off x="4863748" y="4082075"/>
            <a:ext cx="1606400" cy="1019275"/>
          </a:xfrm>
          <a:prstGeom prst="rect">
            <a:avLst/>
          </a:prstGeom>
          <a:noFill/>
          <a:ln>
            <a:noFill/>
          </a:ln>
        </p:spPr>
      </p:pic>
      <p:sp>
        <p:nvSpPr>
          <p:cNvPr id="122" name="Google Shape;122;p28">
            <a:extLst>
              <a:ext uri="{FF2B5EF4-FFF2-40B4-BE49-F238E27FC236}">
                <a16:creationId xmlns:a16="http://schemas.microsoft.com/office/drawing/2014/main" id="{B6D15F58-AAA0-90F4-9A5C-2C203EB53FC5}"/>
              </a:ext>
            </a:extLst>
          </p:cNvPr>
          <p:cNvSpPr txBox="1"/>
          <p:nvPr/>
        </p:nvSpPr>
        <p:spPr>
          <a:xfrm>
            <a:off x="7625359" y="4082069"/>
            <a:ext cx="13593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1F1F1F"/>
                </a:solidFill>
                <a:effectLst/>
                <a:uLnTx/>
                <a:uFillTx/>
                <a:latin typeface="Open Sans"/>
                <a:ea typeface="Open Sans"/>
                <a:cs typeface="Open Sans"/>
                <a:sym typeface="Open Sans"/>
              </a:rPr>
              <a:t>Powered by</a:t>
            </a:r>
            <a:endParaRPr kumimoji="0" sz="1000" b="1" i="0" u="none" strike="noStrike" kern="0" cap="none" spc="0" normalizeH="0" baseline="0" noProof="0">
              <a:ln>
                <a:noFill/>
              </a:ln>
              <a:solidFill>
                <a:srgbClr val="1F1F1F"/>
              </a:solidFill>
              <a:effectLst/>
              <a:uLnTx/>
              <a:uFillTx/>
              <a:latin typeface="Open Sans"/>
              <a:ea typeface="Open Sans"/>
              <a:cs typeface="Open Sans"/>
              <a:sym typeface="Open Sans"/>
            </a:endParaRPr>
          </a:p>
        </p:txBody>
      </p:sp>
      <p:pic>
        <p:nvPicPr>
          <p:cNvPr id="7" name="Picture 6">
            <a:extLst>
              <a:ext uri="{FF2B5EF4-FFF2-40B4-BE49-F238E27FC236}">
                <a16:creationId xmlns:a16="http://schemas.microsoft.com/office/drawing/2014/main" id="{78C69E61-9E0B-7860-62D1-D95D701A9F24}"/>
              </a:ext>
            </a:extLst>
          </p:cNvPr>
          <p:cNvPicPr>
            <a:picLocks noChangeAspect="1"/>
          </p:cNvPicPr>
          <p:nvPr/>
        </p:nvPicPr>
        <p:blipFill>
          <a:blip r:embed="rId7"/>
          <a:stretch>
            <a:fillRect/>
          </a:stretch>
        </p:blipFill>
        <p:spPr>
          <a:xfrm>
            <a:off x="153369" y="245375"/>
            <a:ext cx="2844679" cy="3763272"/>
          </a:xfrm>
          <a:prstGeom prst="rect">
            <a:avLst/>
          </a:prstGeom>
        </p:spPr>
      </p:pic>
      <p:pic>
        <p:nvPicPr>
          <p:cNvPr id="9" name="Picture 8">
            <a:extLst>
              <a:ext uri="{FF2B5EF4-FFF2-40B4-BE49-F238E27FC236}">
                <a16:creationId xmlns:a16="http://schemas.microsoft.com/office/drawing/2014/main" id="{25617310-05EA-B1D4-DF70-BCD29D9CA6EF}"/>
              </a:ext>
            </a:extLst>
          </p:cNvPr>
          <p:cNvPicPr>
            <a:picLocks noChangeAspect="1"/>
          </p:cNvPicPr>
          <p:nvPr/>
        </p:nvPicPr>
        <p:blipFill>
          <a:blip r:embed="rId8"/>
          <a:stretch>
            <a:fillRect/>
          </a:stretch>
        </p:blipFill>
        <p:spPr>
          <a:xfrm>
            <a:off x="6145951" y="282089"/>
            <a:ext cx="2824347" cy="3763272"/>
          </a:xfrm>
          <a:prstGeom prst="rect">
            <a:avLst/>
          </a:prstGeom>
        </p:spPr>
      </p:pic>
      <p:pic>
        <p:nvPicPr>
          <p:cNvPr id="11" name="Picture 10">
            <a:extLst>
              <a:ext uri="{FF2B5EF4-FFF2-40B4-BE49-F238E27FC236}">
                <a16:creationId xmlns:a16="http://schemas.microsoft.com/office/drawing/2014/main" id="{5ABB204D-CD72-E28C-1701-D301657411AD}"/>
              </a:ext>
            </a:extLst>
          </p:cNvPr>
          <p:cNvPicPr>
            <a:picLocks noChangeAspect="1"/>
          </p:cNvPicPr>
          <p:nvPr/>
        </p:nvPicPr>
        <p:blipFill>
          <a:blip r:embed="rId9"/>
          <a:stretch>
            <a:fillRect/>
          </a:stretch>
        </p:blipFill>
        <p:spPr>
          <a:xfrm>
            <a:off x="3149572" y="245375"/>
            <a:ext cx="2844855" cy="3763272"/>
          </a:xfrm>
          <a:prstGeom prst="rect">
            <a:avLst/>
          </a:prstGeom>
        </p:spPr>
      </p:pic>
    </p:spTree>
    <p:extLst>
      <p:ext uri="{BB962C8B-B14F-4D97-AF65-F5344CB8AC3E}">
        <p14:creationId xmlns:p14="http://schemas.microsoft.com/office/powerpoint/2010/main" val="1758528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194"/>
        <p:cNvGrpSpPr/>
        <p:nvPr/>
      </p:nvGrpSpPr>
      <p:grpSpPr>
        <a:xfrm>
          <a:off x="0" y="0"/>
          <a:ext cx="0" cy="0"/>
          <a:chOff x="0" y="0"/>
          <a:chExt cx="0" cy="0"/>
        </a:xfrm>
      </p:grpSpPr>
      <p:sp>
        <p:nvSpPr>
          <p:cNvPr id="195" name="Google Shape;195;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b="1" dirty="0">
                <a:solidFill>
                  <a:srgbClr val="FFFFFF"/>
                </a:solidFill>
                <a:latin typeface="Maven Pro"/>
                <a:ea typeface="Maven Pro"/>
                <a:cs typeface="Maven Pro"/>
                <a:sym typeface="Maven Pro"/>
              </a:rPr>
              <a:t>Investing vs. Gambling: The Undeniable Differences</a:t>
            </a:r>
            <a:endParaRPr sz="2400" b="1" dirty="0">
              <a:solidFill>
                <a:srgbClr val="FFFFFF"/>
              </a:solidFill>
              <a:latin typeface="Maven Pro"/>
              <a:ea typeface="Maven Pro"/>
              <a:cs typeface="Maven Pro"/>
              <a:sym typeface="Maven Pro"/>
            </a:endParaRPr>
          </a:p>
        </p:txBody>
      </p:sp>
      <p:sp>
        <p:nvSpPr>
          <p:cNvPr id="196" name="Google Shape;196;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endParaRPr sz="1050">
              <a:solidFill>
                <a:srgbClr val="1F1F1F"/>
              </a:solidFill>
              <a:highlight>
                <a:srgbClr val="FFFFFF"/>
              </a:highlight>
              <a:latin typeface="Maven Pro"/>
              <a:ea typeface="Maven Pro"/>
              <a:cs typeface="Maven Pro"/>
              <a:sym typeface="Maven Pro"/>
            </a:endParaRPr>
          </a:p>
          <a:p>
            <a:pPr marL="0" lvl="0" indent="0" algn="l" rtl="0">
              <a:spcBef>
                <a:spcPts val="0"/>
              </a:spcBef>
              <a:spcAft>
                <a:spcPts val="1200"/>
              </a:spcAft>
              <a:buNone/>
            </a:pPr>
            <a:endParaRPr>
              <a:latin typeface="Maven Pro"/>
              <a:ea typeface="Maven Pro"/>
              <a:cs typeface="Maven Pro"/>
              <a:sym typeface="Maven Pro"/>
            </a:endParaRPr>
          </a:p>
        </p:txBody>
      </p:sp>
      <p:graphicFrame>
        <p:nvGraphicFramePr>
          <p:cNvPr id="197" name="Google Shape;197;p37"/>
          <p:cNvGraphicFramePr/>
          <p:nvPr>
            <p:extLst>
              <p:ext uri="{D42A27DB-BD31-4B8C-83A1-F6EECF244321}">
                <p14:modId xmlns:p14="http://schemas.microsoft.com/office/powerpoint/2010/main" val="3248527156"/>
              </p:ext>
            </p:extLst>
          </p:nvPr>
        </p:nvGraphicFramePr>
        <p:xfrm>
          <a:off x="911650" y="1221700"/>
          <a:ext cx="7239000" cy="3175254"/>
        </p:xfrm>
        <a:graphic>
          <a:graphicData uri="http://schemas.openxmlformats.org/drawingml/2006/table">
            <a:tbl>
              <a:tblPr>
                <a:noFill/>
                <a:tableStyleId>{6B72F7B3-9B0E-4E7A-879B-8EA332D77FC3}</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l" rtl="0">
                        <a:lnSpc>
                          <a:spcPct val="115000"/>
                        </a:lnSpc>
                        <a:spcBef>
                          <a:spcPts val="0"/>
                        </a:spcBef>
                        <a:spcAft>
                          <a:spcPts val="0"/>
                        </a:spcAft>
                        <a:buNone/>
                      </a:pPr>
                      <a:r>
                        <a:rPr lang="en" sz="1700" b="1">
                          <a:solidFill>
                            <a:srgbClr val="0063A6"/>
                          </a:solidFill>
                          <a:latin typeface="Maven Pro"/>
                          <a:ea typeface="Maven Pro"/>
                          <a:cs typeface="Maven Pro"/>
                          <a:sym typeface="Maven Pro"/>
                        </a:rPr>
                        <a:t>Feature</a:t>
                      </a:r>
                      <a:endParaRPr sz="1700" b="1">
                        <a:solidFill>
                          <a:srgbClr val="0063A6"/>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700" b="1">
                          <a:solidFill>
                            <a:srgbClr val="0063A6"/>
                          </a:solidFill>
                          <a:latin typeface="Maven Pro"/>
                          <a:ea typeface="Maven Pro"/>
                          <a:cs typeface="Maven Pro"/>
                          <a:sym typeface="Maven Pro"/>
                        </a:rPr>
                        <a:t>Investing</a:t>
                      </a:r>
                      <a:endParaRPr sz="1700" b="1">
                        <a:solidFill>
                          <a:srgbClr val="0063A6"/>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700" b="1">
                          <a:solidFill>
                            <a:srgbClr val="0063A6"/>
                          </a:solidFill>
                          <a:latin typeface="Maven Pro"/>
                          <a:ea typeface="Maven Pro"/>
                          <a:cs typeface="Maven Pro"/>
                          <a:sym typeface="Maven Pro"/>
                        </a:rPr>
                        <a:t>Gambling</a:t>
                      </a:r>
                      <a:endParaRPr sz="1700" b="1">
                        <a:solidFill>
                          <a:srgbClr val="0063A6"/>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81000">
                <a:tc>
                  <a:txBody>
                    <a:bodyPr/>
                    <a:lstStyle/>
                    <a:p>
                      <a:pPr marL="0" lvl="0" indent="0" algn="l" rtl="0">
                        <a:lnSpc>
                          <a:spcPct val="115000"/>
                        </a:lnSpc>
                        <a:spcBef>
                          <a:spcPts val="0"/>
                        </a:spcBef>
                        <a:spcAft>
                          <a:spcPts val="0"/>
                        </a:spcAft>
                        <a:buNone/>
                      </a:pPr>
                      <a:r>
                        <a:rPr lang="en" sz="1700">
                          <a:solidFill>
                            <a:srgbClr val="FFFFFF"/>
                          </a:solidFill>
                          <a:latin typeface="Maven Pro"/>
                          <a:ea typeface="Maven Pro"/>
                          <a:cs typeface="Maven Pro"/>
                          <a:sym typeface="Maven Pro"/>
                        </a:rPr>
                        <a:t>Expected Value</a:t>
                      </a:r>
                      <a:endParaRPr sz="1700">
                        <a:solidFill>
                          <a:srgbClr val="FFFFFF"/>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589AC8"/>
                    </a:solidFill>
                  </a:tcPr>
                </a:tc>
                <a:tc>
                  <a:txBody>
                    <a:bodyPr/>
                    <a:lstStyle/>
                    <a:p>
                      <a:pPr marL="0" lvl="0" indent="0" algn="l" rtl="0">
                        <a:lnSpc>
                          <a:spcPct val="115000"/>
                        </a:lnSpc>
                        <a:spcBef>
                          <a:spcPts val="0"/>
                        </a:spcBef>
                        <a:spcAft>
                          <a:spcPts val="0"/>
                        </a:spcAft>
                        <a:buNone/>
                      </a:pPr>
                      <a:r>
                        <a:rPr lang="en" sz="1700" dirty="0">
                          <a:solidFill>
                            <a:srgbClr val="FFFFFF"/>
                          </a:solidFill>
                          <a:latin typeface="Maven Pro"/>
                          <a:ea typeface="Maven Pro"/>
                          <a:cs typeface="Maven Pro"/>
                          <a:sym typeface="Maven Pro"/>
                        </a:rPr>
                        <a:t>Generally positive over longterm (the market grows).</a:t>
                      </a:r>
                      <a:endParaRPr sz="1700" dirty="0">
                        <a:solidFill>
                          <a:srgbClr val="FFFFFF"/>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589AC8"/>
                    </a:solidFill>
                  </a:tcPr>
                </a:tc>
                <a:tc>
                  <a:txBody>
                    <a:bodyPr/>
                    <a:lstStyle/>
                    <a:p>
                      <a:pPr marL="0" lvl="0" indent="0" algn="l" rtl="0">
                        <a:lnSpc>
                          <a:spcPct val="115000"/>
                        </a:lnSpc>
                        <a:spcBef>
                          <a:spcPts val="0"/>
                        </a:spcBef>
                        <a:spcAft>
                          <a:spcPts val="0"/>
                        </a:spcAft>
                        <a:buNone/>
                      </a:pPr>
                      <a:r>
                        <a:rPr lang="en" sz="1700">
                          <a:solidFill>
                            <a:srgbClr val="FFFFFF"/>
                          </a:solidFill>
                          <a:latin typeface="Maven Pro"/>
                          <a:ea typeface="Maven Pro"/>
                          <a:cs typeface="Maven Pro"/>
                          <a:sym typeface="Maven Pro"/>
                        </a:rPr>
                        <a:t>Generally negative (the house always wins).</a:t>
                      </a:r>
                      <a:endParaRPr sz="1700">
                        <a:solidFill>
                          <a:srgbClr val="FFFFFF"/>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589AC8"/>
                    </a:solidFill>
                  </a:tcPr>
                </a:tc>
                <a:extLst>
                  <a:ext uri="{0D108BD9-81ED-4DB2-BD59-A6C34878D82A}">
                    <a16:rowId xmlns:a16="http://schemas.microsoft.com/office/drawing/2014/main" val="10001"/>
                  </a:ext>
                </a:extLst>
              </a:tr>
              <a:tr h="381000">
                <a:tc>
                  <a:txBody>
                    <a:bodyPr/>
                    <a:lstStyle/>
                    <a:p>
                      <a:pPr marL="0" lvl="0" indent="0" algn="l" rtl="0">
                        <a:lnSpc>
                          <a:spcPct val="115000"/>
                        </a:lnSpc>
                        <a:spcBef>
                          <a:spcPts val="0"/>
                        </a:spcBef>
                        <a:spcAft>
                          <a:spcPts val="0"/>
                        </a:spcAft>
                        <a:buNone/>
                      </a:pPr>
                      <a:r>
                        <a:rPr lang="en" sz="1700">
                          <a:solidFill>
                            <a:srgbClr val="FFFFFF"/>
                          </a:solidFill>
                          <a:latin typeface="Maven Pro"/>
                          <a:ea typeface="Maven Pro"/>
                          <a:cs typeface="Maven Pro"/>
                          <a:sym typeface="Maven Pro"/>
                        </a:rPr>
                        <a:t>Risk Management</a:t>
                      </a:r>
                      <a:endParaRPr sz="1700">
                        <a:solidFill>
                          <a:srgbClr val="FFFFFF"/>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3072A1"/>
                    </a:solidFill>
                  </a:tcPr>
                </a:tc>
                <a:tc>
                  <a:txBody>
                    <a:bodyPr/>
                    <a:lstStyle/>
                    <a:p>
                      <a:pPr marL="0" lvl="0" indent="0" algn="l" rtl="0">
                        <a:lnSpc>
                          <a:spcPct val="115000"/>
                        </a:lnSpc>
                        <a:spcBef>
                          <a:spcPts val="0"/>
                        </a:spcBef>
                        <a:spcAft>
                          <a:spcPts val="0"/>
                        </a:spcAft>
                        <a:buNone/>
                      </a:pPr>
                      <a:r>
                        <a:rPr lang="en" sz="1700">
                          <a:solidFill>
                            <a:srgbClr val="FFFFFF"/>
                          </a:solidFill>
                          <a:latin typeface="Maven Pro"/>
                          <a:ea typeface="Maven Pro"/>
                          <a:cs typeface="Maven Pro"/>
                          <a:sym typeface="Maven Pro"/>
                        </a:rPr>
                        <a:t>Diversification to minimize loss.</a:t>
                      </a:r>
                      <a:endParaRPr sz="1700">
                        <a:solidFill>
                          <a:srgbClr val="FFFFFF"/>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3072A1"/>
                    </a:solidFill>
                  </a:tcPr>
                </a:tc>
                <a:tc>
                  <a:txBody>
                    <a:bodyPr/>
                    <a:lstStyle/>
                    <a:p>
                      <a:pPr marL="0" lvl="0" indent="0" algn="l" rtl="0">
                        <a:lnSpc>
                          <a:spcPct val="115000"/>
                        </a:lnSpc>
                        <a:spcBef>
                          <a:spcPts val="0"/>
                        </a:spcBef>
                        <a:spcAft>
                          <a:spcPts val="0"/>
                        </a:spcAft>
                        <a:buNone/>
                      </a:pPr>
                      <a:r>
                        <a:rPr lang="en" sz="1700">
                          <a:solidFill>
                            <a:srgbClr val="FFFFFF"/>
                          </a:solidFill>
                          <a:latin typeface="Maven Pro"/>
                          <a:ea typeface="Maven Pro"/>
                          <a:cs typeface="Maven Pro"/>
                          <a:sym typeface="Maven Pro"/>
                        </a:rPr>
                        <a:t>All-or-nothing outcomes.</a:t>
                      </a:r>
                      <a:endParaRPr sz="1700">
                        <a:solidFill>
                          <a:srgbClr val="FFFFFF"/>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3072A1"/>
                    </a:solidFill>
                  </a:tcPr>
                </a:tc>
                <a:extLst>
                  <a:ext uri="{0D108BD9-81ED-4DB2-BD59-A6C34878D82A}">
                    <a16:rowId xmlns:a16="http://schemas.microsoft.com/office/drawing/2014/main" val="10002"/>
                  </a:ext>
                </a:extLst>
              </a:tr>
              <a:tr h="381000">
                <a:tc>
                  <a:txBody>
                    <a:bodyPr/>
                    <a:lstStyle/>
                    <a:p>
                      <a:pPr marL="0" lvl="0" indent="0" algn="l" rtl="0">
                        <a:lnSpc>
                          <a:spcPct val="115000"/>
                        </a:lnSpc>
                        <a:spcBef>
                          <a:spcPts val="0"/>
                        </a:spcBef>
                        <a:spcAft>
                          <a:spcPts val="0"/>
                        </a:spcAft>
                        <a:buNone/>
                      </a:pPr>
                      <a:r>
                        <a:rPr lang="en" sz="1700">
                          <a:solidFill>
                            <a:srgbClr val="FFFFFF"/>
                          </a:solidFill>
                          <a:latin typeface="Maven Pro"/>
                          <a:ea typeface="Maven Pro"/>
                          <a:cs typeface="Maven Pro"/>
                          <a:sym typeface="Maven Pro"/>
                        </a:rPr>
                        <a:t>Time Horizon</a:t>
                      </a:r>
                      <a:endParaRPr sz="1700">
                        <a:solidFill>
                          <a:srgbClr val="FFFFFF"/>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589AC8"/>
                    </a:solidFill>
                  </a:tcPr>
                </a:tc>
                <a:tc>
                  <a:txBody>
                    <a:bodyPr/>
                    <a:lstStyle/>
                    <a:p>
                      <a:pPr marL="0" lvl="0" indent="0" algn="l" rtl="0">
                        <a:lnSpc>
                          <a:spcPct val="115000"/>
                        </a:lnSpc>
                        <a:spcBef>
                          <a:spcPts val="0"/>
                        </a:spcBef>
                        <a:spcAft>
                          <a:spcPts val="0"/>
                        </a:spcAft>
                        <a:buNone/>
                      </a:pPr>
                      <a:r>
                        <a:rPr lang="en" sz="1700">
                          <a:solidFill>
                            <a:srgbClr val="FFFFFF"/>
                          </a:solidFill>
                          <a:latin typeface="Maven Pro"/>
                          <a:ea typeface="Maven Pro"/>
                          <a:cs typeface="Maven Pro"/>
                          <a:sym typeface="Maven Pro"/>
                        </a:rPr>
                        <a:t>Years or decades.</a:t>
                      </a:r>
                      <a:endParaRPr sz="1700">
                        <a:solidFill>
                          <a:srgbClr val="FFFFFF"/>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589AC8"/>
                    </a:solidFill>
                  </a:tcPr>
                </a:tc>
                <a:tc>
                  <a:txBody>
                    <a:bodyPr/>
                    <a:lstStyle/>
                    <a:p>
                      <a:pPr marL="0" lvl="0" indent="0" algn="l" rtl="0">
                        <a:lnSpc>
                          <a:spcPct val="115000"/>
                        </a:lnSpc>
                        <a:spcBef>
                          <a:spcPts val="0"/>
                        </a:spcBef>
                        <a:spcAft>
                          <a:spcPts val="0"/>
                        </a:spcAft>
                        <a:buNone/>
                      </a:pPr>
                      <a:r>
                        <a:rPr lang="en" sz="1700">
                          <a:solidFill>
                            <a:srgbClr val="FFFFFF"/>
                          </a:solidFill>
                          <a:latin typeface="Maven Pro"/>
                          <a:ea typeface="Maven Pro"/>
                          <a:cs typeface="Maven Pro"/>
                          <a:sym typeface="Maven Pro"/>
                        </a:rPr>
                        <a:t>Minutes, hours, or days.</a:t>
                      </a:r>
                      <a:endParaRPr sz="1700">
                        <a:solidFill>
                          <a:srgbClr val="FFFFFF"/>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589AC8"/>
                    </a:solidFill>
                  </a:tcPr>
                </a:tc>
                <a:extLst>
                  <a:ext uri="{0D108BD9-81ED-4DB2-BD59-A6C34878D82A}">
                    <a16:rowId xmlns:a16="http://schemas.microsoft.com/office/drawing/2014/main" val="10003"/>
                  </a:ext>
                </a:extLst>
              </a:tr>
              <a:tr h="381000">
                <a:tc>
                  <a:txBody>
                    <a:bodyPr/>
                    <a:lstStyle/>
                    <a:p>
                      <a:pPr marL="0" lvl="0" indent="0" algn="l" rtl="0">
                        <a:lnSpc>
                          <a:spcPct val="115000"/>
                        </a:lnSpc>
                        <a:spcBef>
                          <a:spcPts val="0"/>
                        </a:spcBef>
                        <a:spcAft>
                          <a:spcPts val="0"/>
                        </a:spcAft>
                        <a:buNone/>
                      </a:pPr>
                      <a:r>
                        <a:rPr lang="en" sz="1700">
                          <a:solidFill>
                            <a:srgbClr val="FFFFFF"/>
                          </a:solidFill>
                          <a:latin typeface="Maven Pro"/>
                          <a:ea typeface="Maven Pro"/>
                          <a:cs typeface="Maven Pro"/>
                          <a:sym typeface="Maven Pro"/>
                        </a:rPr>
                        <a:t>Economic Role</a:t>
                      </a:r>
                      <a:endParaRPr sz="1700">
                        <a:solidFill>
                          <a:srgbClr val="FFFFFF"/>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3072A1"/>
                    </a:solidFill>
                  </a:tcPr>
                </a:tc>
                <a:tc>
                  <a:txBody>
                    <a:bodyPr/>
                    <a:lstStyle/>
                    <a:p>
                      <a:pPr marL="0" lvl="0" indent="0" algn="l" rtl="0">
                        <a:lnSpc>
                          <a:spcPct val="115000"/>
                        </a:lnSpc>
                        <a:spcBef>
                          <a:spcPts val="0"/>
                        </a:spcBef>
                        <a:spcAft>
                          <a:spcPts val="0"/>
                        </a:spcAft>
                        <a:buNone/>
                      </a:pPr>
                      <a:r>
                        <a:rPr lang="en" sz="1700">
                          <a:solidFill>
                            <a:srgbClr val="FFFFFF"/>
                          </a:solidFill>
                          <a:latin typeface="Maven Pro"/>
                          <a:ea typeface="Maven Pro"/>
                          <a:cs typeface="Maven Pro"/>
                          <a:sym typeface="Maven Pro"/>
                        </a:rPr>
                        <a:t>Provides capital to businesses to create value.</a:t>
                      </a:r>
                      <a:endParaRPr sz="1700">
                        <a:solidFill>
                          <a:srgbClr val="FFFFFF"/>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3072A1"/>
                    </a:solidFill>
                  </a:tcPr>
                </a:tc>
                <a:tc>
                  <a:txBody>
                    <a:bodyPr/>
                    <a:lstStyle/>
                    <a:p>
                      <a:pPr marL="0" lvl="0" indent="0" algn="l" rtl="0">
                        <a:lnSpc>
                          <a:spcPct val="115000"/>
                        </a:lnSpc>
                        <a:spcBef>
                          <a:spcPts val="0"/>
                        </a:spcBef>
                        <a:spcAft>
                          <a:spcPts val="0"/>
                        </a:spcAft>
                        <a:buNone/>
                      </a:pPr>
                      <a:r>
                        <a:rPr lang="en" sz="1700" dirty="0">
                          <a:solidFill>
                            <a:srgbClr val="FFFFFF"/>
                          </a:solidFill>
                          <a:latin typeface="Maven Pro"/>
                          <a:ea typeface="Maven Pro"/>
                          <a:cs typeface="Maven Pro"/>
                          <a:sym typeface="Maven Pro"/>
                        </a:rPr>
                        <a:t>Transfers wealth from one person to another.</a:t>
                      </a:r>
                      <a:endParaRPr sz="1700" dirty="0">
                        <a:solidFill>
                          <a:srgbClr val="FFFFFF"/>
                        </a:solidFill>
                        <a:latin typeface="Maven Pro"/>
                        <a:ea typeface="Maven Pro"/>
                        <a:cs typeface="Maven Pro"/>
                        <a:sym typeface="Maven Pro"/>
                      </a:endParaRPr>
                    </a:p>
                  </a:txBody>
                  <a:tcPr marL="28575" marR="28575" marT="19050" marB="19050" anchor="ctr">
                    <a:lnL w="8475" cap="flat" cmpd="sng">
                      <a:solidFill>
                        <a:srgbClr val="0063A6"/>
                      </a:solidFill>
                      <a:prstDash val="solid"/>
                      <a:round/>
                      <a:headEnd type="none" w="sm" len="sm"/>
                      <a:tailEnd type="none" w="sm" len="sm"/>
                    </a:lnL>
                    <a:lnR w="8475" cap="flat" cmpd="sng">
                      <a:solidFill>
                        <a:srgbClr val="0063A6"/>
                      </a:solidFill>
                      <a:prstDash val="solid"/>
                      <a:round/>
                      <a:headEnd type="none" w="sm" len="sm"/>
                      <a:tailEnd type="none" w="sm" len="sm"/>
                    </a:lnR>
                    <a:lnT w="8475" cap="flat" cmpd="sng">
                      <a:solidFill>
                        <a:srgbClr val="0063A6"/>
                      </a:solidFill>
                      <a:prstDash val="solid"/>
                      <a:round/>
                      <a:headEnd type="none" w="sm" len="sm"/>
                      <a:tailEnd type="none" w="sm" len="sm"/>
                    </a:lnT>
                    <a:lnB w="8475" cap="flat" cmpd="sng">
                      <a:solidFill>
                        <a:srgbClr val="0063A6"/>
                      </a:solidFill>
                      <a:prstDash val="solid"/>
                      <a:round/>
                      <a:headEnd type="none" w="sm" len="sm"/>
                      <a:tailEnd type="none" w="sm" len="sm"/>
                    </a:lnB>
                    <a:solidFill>
                      <a:srgbClr val="3072A1"/>
                    </a:solidFill>
                  </a:tcPr>
                </a:tc>
                <a:extLst>
                  <a:ext uri="{0D108BD9-81ED-4DB2-BD59-A6C34878D82A}">
                    <a16:rowId xmlns:a16="http://schemas.microsoft.com/office/drawing/2014/main" val="10004"/>
                  </a:ext>
                </a:extLst>
              </a:tr>
            </a:tbl>
          </a:graphicData>
        </a:graphic>
      </p:graphicFrame>
      <p:cxnSp>
        <p:nvCxnSpPr>
          <p:cNvPr id="198" name="Google Shape;198;p37"/>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199" name="Google Shape;199;p37"/>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EEEEEE"/>
                </a:solidFill>
                <a:latin typeface="Maven Pro"/>
                <a:ea typeface="Maven Pro"/>
                <a:cs typeface="Maven Pro"/>
                <a:sym typeface="Maven Pro"/>
              </a:rPr>
              <a:t>GamFin</a:t>
            </a:r>
            <a:endParaRPr sz="1500" b="1">
              <a:solidFill>
                <a:srgbClr val="EEEEEE"/>
              </a:solidFill>
              <a:latin typeface="Maven Pro"/>
              <a:ea typeface="Maven Pro"/>
              <a:cs typeface="Maven Pro"/>
              <a:sym typeface="Maven Pr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a:extLst>
            <a:ext uri="{FF2B5EF4-FFF2-40B4-BE49-F238E27FC236}">
              <a16:creationId xmlns:a16="http://schemas.microsoft.com/office/drawing/2014/main" id="{0507C7D1-1162-9643-A6BF-481952C76C3E}"/>
            </a:ext>
          </a:extLst>
        </p:cNvPr>
        <p:cNvGrpSpPr/>
        <p:nvPr/>
      </p:nvGrpSpPr>
      <p:grpSpPr>
        <a:xfrm>
          <a:off x="0" y="0"/>
          <a:ext cx="0" cy="0"/>
          <a:chOff x="0" y="0"/>
          <a:chExt cx="0" cy="0"/>
        </a:xfrm>
      </p:grpSpPr>
      <p:sp>
        <p:nvSpPr>
          <p:cNvPr id="116" name="Google Shape;116;p28">
            <a:extLst>
              <a:ext uri="{FF2B5EF4-FFF2-40B4-BE49-F238E27FC236}">
                <a16:creationId xmlns:a16="http://schemas.microsoft.com/office/drawing/2014/main" id="{A254D95F-69F9-EAC7-B506-4727E7B8E7D0}"/>
              </a:ext>
            </a:extLst>
          </p:cNvPr>
          <p:cNvSpPr txBox="1"/>
          <p:nvPr/>
        </p:nvSpPr>
        <p:spPr>
          <a:xfrm>
            <a:off x="314000" y="4528825"/>
            <a:ext cx="4094700" cy="369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63A6"/>
                </a:solidFill>
                <a:effectLst/>
                <a:uLnTx/>
                <a:uFillTx/>
                <a:latin typeface="Open Sans Medium"/>
                <a:ea typeface="Open Sans Medium"/>
                <a:cs typeface="Open Sans Medium"/>
                <a:sym typeface="Open Sans Medium"/>
              </a:rPr>
              <a:t>Financial counseling for problem gambling</a:t>
            </a:r>
            <a:endParaRPr kumimoji="0" sz="1200" b="0" i="0" u="none" strike="noStrike" kern="0" cap="none" spc="0" normalizeH="0" baseline="0" noProof="0">
              <a:ln>
                <a:noFill/>
              </a:ln>
              <a:solidFill>
                <a:srgbClr val="0063A6"/>
              </a:solidFill>
              <a:effectLst/>
              <a:uLnTx/>
              <a:uFillTx/>
              <a:latin typeface="Open Sans Medium"/>
              <a:ea typeface="Open Sans Medium"/>
              <a:cs typeface="Open Sans Medium"/>
              <a:sym typeface="Open Sans Medium"/>
            </a:endParaRPr>
          </a:p>
        </p:txBody>
      </p:sp>
      <p:sp>
        <p:nvSpPr>
          <p:cNvPr id="117" name="Google Shape;117;p28">
            <a:extLst>
              <a:ext uri="{FF2B5EF4-FFF2-40B4-BE49-F238E27FC236}">
                <a16:creationId xmlns:a16="http://schemas.microsoft.com/office/drawing/2014/main" id="{724D7F2B-2EBD-2176-4E1C-2321B7D2A104}"/>
              </a:ext>
            </a:extLst>
          </p:cNvPr>
          <p:cNvSpPr txBox="1"/>
          <p:nvPr/>
        </p:nvSpPr>
        <p:spPr>
          <a:xfrm>
            <a:off x="1929953" y="1463785"/>
            <a:ext cx="5526931" cy="110796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 sz="2000" b="1" i="1" u="none" strike="noStrike" kern="0" cap="none" spc="0" normalizeH="0" baseline="0" noProof="0" dirty="0">
              <a:ln>
                <a:noFill/>
              </a:ln>
              <a:solidFill>
                <a:srgbClr val="FFFFFF"/>
              </a:solidFill>
              <a:effectLst/>
              <a:uLnTx/>
              <a:uFillTx/>
              <a:latin typeface="Inter Medium"/>
              <a:ea typeface="Inter Medium"/>
              <a:cs typeface="Inter"/>
              <a:sym typeface="Inter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4000" b="1" dirty="0">
                <a:solidFill>
                  <a:srgbClr val="FFFFFF"/>
                </a:solidFill>
                <a:latin typeface="Inter Medium"/>
                <a:ea typeface="Inter Medium"/>
                <a:cs typeface="Inter"/>
                <a:sym typeface="Inter Medium"/>
              </a:rPr>
              <a:t>Minors and Gambling</a:t>
            </a:r>
            <a:endParaRPr kumimoji="0" sz="4000" b="1" i="0" u="none" strike="noStrike" kern="0" cap="none" spc="0" normalizeH="0" baseline="0" noProof="0" dirty="0">
              <a:ln>
                <a:noFill/>
              </a:ln>
              <a:solidFill>
                <a:srgbClr val="595959"/>
              </a:solidFill>
              <a:effectLst/>
              <a:uLnTx/>
              <a:uFillTx/>
              <a:latin typeface="Inter"/>
              <a:ea typeface="Inter"/>
              <a:cs typeface="Inter"/>
              <a:sym typeface="Inter"/>
            </a:endParaRPr>
          </a:p>
        </p:txBody>
      </p:sp>
      <p:pic>
        <p:nvPicPr>
          <p:cNvPr id="118" name="Google Shape;118;p28">
            <a:extLst>
              <a:ext uri="{FF2B5EF4-FFF2-40B4-BE49-F238E27FC236}">
                <a16:creationId xmlns:a16="http://schemas.microsoft.com/office/drawing/2014/main" id="{8F431F7E-F94C-598F-C6A6-B8115D8FFBE3}"/>
              </a:ext>
            </a:extLst>
          </p:cNvPr>
          <p:cNvPicPr preferRelativeResize="0"/>
          <p:nvPr/>
        </p:nvPicPr>
        <p:blipFill>
          <a:blip r:embed="rId4">
            <a:alphaModFix/>
          </a:blip>
          <a:stretch>
            <a:fillRect/>
          </a:stretch>
        </p:blipFill>
        <p:spPr>
          <a:xfrm>
            <a:off x="390975" y="4287800"/>
            <a:ext cx="1416777" cy="294800"/>
          </a:xfrm>
          <a:prstGeom prst="rect">
            <a:avLst/>
          </a:prstGeom>
          <a:noFill/>
          <a:ln>
            <a:noFill/>
          </a:ln>
        </p:spPr>
      </p:pic>
      <p:pic>
        <p:nvPicPr>
          <p:cNvPr id="119" name="Google Shape;119;p28">
            <a:extLst>
              <a:ext uri="{FF2B5EF4-FFF2-40B4-BE49-F238E27FC236}">
                <a16:creationId xmlns:a16="http://schemas.microsoft.com/office/drawing/2014/main" id="{6B42F44D-995C-AE52-2D05-3F2E8799240E}"/>
              </a:ext>
            </a:extLst>
          </p:cNvPr>
          <p:cNvPicPr preferRelativeResize="0"/>
          <p:nvPr/>
        </p:nvPicPr>
        <p:blipFill>
          <a:blip r:embed="rId5">
            <a:alphaModFix/>
          </a:blip>
          <a:stretch>
            <a:fillRect/>
          </a:stretch>
        </p:blipFill>
        <p:spPr>
          <a:xfrm>
            <a:off x="390973" y="4306450"/>
            <a:ext cx="1237475" cy="257500"/>
          </a:xfrm>
          <a:prstGeom prst="rect">
            <a:avLst/>
          </a:prstGeom>
          <a:noFill/>
          <a:ln>
            <a:noFill/>
          </a:ln>
        </p:spPr>
      </p:pic>
      <p:pic>
        <p:nvPicPr>
          <p:cNvPr id="120" name="Google Shape;120;p28">
            <a:extLst>
              <a:ext uri="{FF2B5EF4-FFF2-40B4-BE49-F238E27FC236}">
                <a16:creationId xmlns:a16="http://schemas.microsoft.com/office/drawing/2014/main" id="{33E74A8C-3C3A-02BA-4CFD-AC23DD85C596}"/>
              </a:ext>
            </a:extLst>
          </p:cNvPr>
          <p:cNvPicPr preferRelativeResize="0"/>
          <p:nvPr/>
        </p:nvPicPr>
        <p:blipFill>
          <a:blip r:embed="rId6">
            <a:alphaModFix/>
          </a:blip>
          <a:stretch>
            <a:fillRect/>
          </a:stretch>
        </p:blipFill>
        <p:spPr>
          <a:xfrm>
            <a:off x="7905563" y="4287801"/>
            <a:ext cx="798875" cy="798875"/>
          </a:xfrm>
          <a:prstGeom prst="rect">
            <a:avLst/>
          </a:prstGeom>
          <a:noFill/>
          <a:ln>
            <a:noFill/>
          </a:ln>
        </p:spPr>
      </p:pic>
      <p:pic>
        <p:nvPicPr>
          <p:cNvPr id="121" name="Google Shape;121;p28">
            <a:extLst>
              <a:ext uri="{FF2B5EF4-FFF2-40B4-BE49-F238E27FC236}">
                <a16:creationId xmlns:a16="http://schemas.microsoft.com/office/drawing/2014/main" id="{E1830132-B05D-BF5B-50E0-2E0BBFC70209}"/>
              </a:ext>
            </a:extLst>
          </p:cNvPr>
          <p:cNvPicPr preferRelativeResize="0"/>
          <p:nvPr/>
        </p:nvPicPr>
        <p:blipFill rotWithShape="1">
          <a:blip r:embed="rId7">
            <a:alphaModFix/>
          </a:blip>
          <a:srcRect l="7701" r="9034"/>
          <a:stretch/>
        </p:blipFill>
        <p:spPr>
          <a:xfrm>
            <a:off x="4863748" y="4082075"/>
            <a:ext cx="1606400" cy="1019275"/>
          </a:xfrm>
          <a:prstGeom prst="rect">
            <a:avLst/>
          </a:prstGeom>
          <a:noFill/>
          <a:ln>
            <a:noFill/>
          </a:ln>
        </p:spPr>
      </p:pic>
      <p:sp>
        <p:nvSpPr>
          <p:cNvPr id="122" name="Google Shape;122;p28">
            <a:extLst>
              <a:ext uri="{FF2B5EF4-FFF2-40B4-BE49-F238E27FC236}">
                <a16:creationId xmlns:a16="http://schemas.microsoft.com/office/drawing/2014/main" id="{6A47F057-3108-BE31-0773-CBEAD108BB99}"/>
              </a:ext>
            </a:extLst>
          </p:cNvPr>
          <p:cNvSpPr txBox="1"/>
          <p:nvPr/>
        </p:nvSpPr>
        <p:spPr>
          <a:xfrm>
            <a:off x="7625359" y="4082069"/>
            <a:ext cx="13593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1F1F1F"/>
                </a:solidFill>
                <a:effectLst/>
                <a:uLnTx/>
                <a:uFillTx/>
                <a:latin typeface="Open Sans"/>
                <a:ea typeface="Open Sans"/>
                <a:cs typeface="Open Sans"/>
                <a:sym typeface="Open Sans"/>
              </a:rPr>
              <a:t>Powered by</a:t>
            </a:r>
            <a:endParaRPr kumimoji="0" sz="1000" b="1" i="0" u="none" strike="noStrike" kern="0" cap="none" spc="0" normalizeH="0" baseline="0" noProof="0">
              <a:ln>
                <a:noFill/>
              </a:ln>
              <a:solidFill>
                <a:srgbClr val="1F1F1F"/>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457524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212"/>
        <p:cNvGrpSpPr/>
        <p:nvPr/>
      </p:nvGrpSpPr>
      <p:grpSpPr>
        <a:xfrm>
          <a:off x="0" y="0"/>
          <a:ext cx="0" cy="0"/>
          <a:chOff x="0" y="0"/>
          <a:chExt cx="0" cy="0"/>
        </a:xfrm>
      </p:grpSpPr>
      <p:sp>
        <p:nvSpPr>
          <p:cNvPr id="213" name="Google Shape;213;p39"/>
          <p:cNvSpPr txBox="1">
            <a:spLocks noGrp="1"/>
          </p:cNvSpPr>
          <p:nvPr>
            <p:ph type="title"/>
          </p:nvPr>
        </p:nvSpPr>
        <p:spPr>
          <a:xfrm>
            <a:off x="311700" y="459425"/>
            <a:ext cx="8520600" cy="528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050" dirty="0">
                <a:solidFill>
                  <a:srgbClr val="FFFFFF"/>
                </a:solidFill>
                <a:latin typeface="Maven Pro"/>
                <a:ea typeface="Maven Pro"/>
                <a:cs typeface="Maven Pro"/>
                <a:sym typeface="Maven Pro"/>
              </a:rPr>
              <a:t> </a:t>
            </a:r>
            <a:r>
              <a:rPr lang="en" sz="2650" b="1" dirty="0">
                <a:solidFill>
                  <a:srgbClr val="FFFFFF"/>
                </a:solidFill>
                <a:latin typeface="Maven Pro"/>
                <a:ea typeface="Maven Pro"/>
                <a:cs typeface="Maven Pro"/>
                <a:sym typeface="Maven Pro"/>
              </a:rPr>
              <a:t>The New Digital Concern: </a:t>
            </a:r>
            <a:r>
              <a:rPr lang="en" sz="2444" dirty="0">
                <a:solidFill>
                  <a:srgbClr val="FFFFFF"/>
                </a:solidFill>
                <a:latin typeface="Maven Pro"/>
                <a:ea typeface="Maven Pro"/>
                <a:cs typeface="Maven Pro"/>
                <a:sym typeface="Maven Pro"/>
              </a:rPr>
              <a:t>Minors</a:t>
            </a:r>
            <a:endParaRPr sz="2444" dirty="0">
              <a:solidFill>
                <a:srgbClr val="FFFFFF"/>
              </a:solidFill>
              <a:latin typeface="Maven Pro"/>
              <a:ea typeface="Maven Pro"/>
              <a:cs typeface="Maven Pro"/>
              <a:sym typeface="Maven Pro"/>
            </a:endParaRPr>
          </a:p>
        </p:txBody>
      </p:sp>
      <p:sp>
        <p:nvSpPr>
          <p:cNvPr id="214" name="Google Shape;214;p39"/>
          <p:cNvSpPr txBox="1">
            <a:spLocks noGrp="1"/>
          </p:cNvSpPr>
          <p:nvPr>
            <p:ph type="body" idx="1"/>
          </p:nvPr>
        </p:nvSpPr>
        <p:spPr>
          <a:xfrm>
            <a:off x="4624150" y="1539325"/>
            <a:ext cx="4208100" cy="3029400"/>
          </a:xfrm>
          <a:prstGeom prst="rect">
            <a:avLst/>
          </a:prstGeom>
        </p:spPr>
        <p:txBody>
          <a:bodyPr spcFirstLastPara="1" wrap="square" lIns="91425" tIns="91425" rIns="91425" bIns="91425" anchor="t" anchorCtr="0">
            <a:normAutofit/>
          </a:bodyPr>
          <a:lstStyle/>
          <a:p>
            <a:pPr marL="457200" lvl="0" indent="-342900" algn="l" rtl="0">
              <a:spcBef>
                <a:spcPts val="1200"/>
              </a:spcBef>
              <a:spcAft>
                <a:spcPts val="0"/>
              </a:spcAft>
              <a:buClr>
                <a:srgbClr val="FFFFFF"/>
              </a:buClr>
              <a:buSzPts val="1800"/>
              <a:buFont typeface="Roboto"/>
              <a:buChar char="●"/>
            </a:pPr>
            <a:r>
              <a:rPr lang="en" dirty="0">
                <a:solidFill>
                  <a:srgbClr val="FFFFFF"/>
                </a:solidFill>
                <a:latin typeface="Maven Pro"/>
                <a:ea typeface="Maven Pro"/>
                <a:cs typeface="Maven Pro"/>
                <a:sym typeface="Maven Pro"/>
              </a:rPr>
              <a:t>The line between mainstream video </a:t>
            </a:r>
            <a:r>
              <a:rPr lang="en" b="1" dirty="0">
                <a:solidFill>
                  <a:srgbClr val="FFFFFF"/>
                </a:solidFill>
                <a:latin typeface="Maven Pro"/>
                <a:ea typeface="Maven Pro"/>
                <a:cs typeface="Maven Pro"/>
                <a:sym typeface="Maven Pro"/>
              </a:rPr>
              <a:t>gaming</a:t>
            </a:r>
            <a:r>
              <a:rPr lang="en" dirty="0">
                <a:solidFill>
                  <a:srgbClr val="FFFFFF"/>
                </a:solidFill>
                <a:latin typeface="Maven Pro"/>
                <a:ea typeface="Maven Pro"/>
                <a:cs typeface="Maven Pro"/>
                <a:sym typeface="Maven Pro"/>
              </a:rPr>
              <a:t> and </a:t>
            </a:r>
            <a:r>
              <a:rPr lang="en" b="1" dirty="0">
                <a:solidFill>
                  <a:srgbClr val="FFFFFF"/>
                </a:solidFill>
                <a:latin typeface="Maven Pro"/>
                <a:ea typeface="Maven Pro"/>
                <a:cs typeface="Maven Pro"/>
                <a:sym typeface="Maven Pro"/>
              </a:rPr>
              <a:t>gambling</a:t>
            </a:r>
            <a:r>
              <a:rPr lang="en" dirty="0">
                <a:solidFill>
                  <a:srgbClr val="FFFFFF"/>
                </a:solidFill>
                <a:latin typeface="Maven Pro"/>
                <a:ea typeface="Maven Pro"/>
                <a:cs typeface="Maven Pro"/>
                <a:sym typeface="Maven Pro"/>
              </a:rPr>
              <a:t> has become incredibly thin, with technology outpacing regulation.</a:t>
            </a:r>
            <a:endParaRPr dirty="0">
              <a:solidFill>
                <a:srgbClr val="FFFFFF"/>
              </a:solidFill>
              <a:latin typeface="Maven Pro"/>
              <a:ea typeface="Maven Pro"/>
              <a:cs typeface="Maven Pro"/>
              <a:sym typeface="Maven Pro"/>
            </a:endParaRPr>
          </a:p>
          <a:p>
            <a:pPr marL="457200" lvl="0" indent="-342900" algn="l" rtl="0">
              <a:spcBef>
                <a:spcPts val="1000"/>
              </a:spcBef>
              <a:spcAft>
                <a:spcPts val="0"/>
              </a:spcAft>
              <a:buClr>
                <a:srgbClr val="FFFFFF"/>
              </a:buClr>
              <a:buSzPts val="1800"/>
              <a:buFont typeface="Maven Pro"/>
              <a:buChar char="●"/>
            </a:pPr>
            <a:r>
              <a:rPr lang="en" dirty="0">
                <a:solidFill>
                  <a:srgbClr val="FFFFFF"/>
                </a:solidFill>
                <a:latin typeface="Maven Pro"/>
                <a:ea typeface="Maven Pro"/>
                <a:cs typeface="Maven Pro"/>
                <a:sym typeface="Maven Pro"/>
              </a:rPr>
              <a:t>The modern "gambling" experience is digital, not a traditional casino setting.</a:t>
            </a:r>
            <a:endParaRPr dirty="0">
              <a:latin typeface="Maven Pro"/>
              <a:ea typeface="Maven Pro"/>
              <a:cs typeface="Maven Pro"/>
              <a:sym typeface="Maven Pro"/>
            </a:endParaRPr>
          </a:p>
        </p:txBody>
      </p:sp>
      <p:cxnSp>
        <p:nvCxnSpPr>
          <p:cNvPr id="215" name="Google Shape;215;p39"/>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pic>
        <p:nvPicPr>
          <p:cNvPr id="216" name="Google Shape;216;p39" descr="Handsome latin gamer concentrating on a video game (Provided by Getty Images)"/>
          <p:cNvPicPr preferRelativeResize="0"/>
          <p:nvPr/>
        </p:nvPicPr>
        <p:blipFill rotWithShape="1">
          <a:blip r:embed="rId3">
            <a:alphaModFix/>
          </a:blip>
          <a:srcRect r="5731"/>
          <a:stretch/>
        </p:blipFill>
        <p:spPr>
          <a:xfrm>
            <a:off x="432500" y="1539325"/>
            <a:ext cx="4071798" cy="2880976"/>
          </a:xfrm>
          <a:prstGeom prst="rect">
            <a:avLst/>
          </a:prstGeom>
          <a:noFill/>
          <a:ln>
            <a:noFill/>
          </a:ln>
        </p:spPr>
      </p:pic>
      <p:sp>
        <p:nvSpPr>
          <p:cNvPr id="217" name="Google Shape;217;p39"/>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EEEEEE"/>
                </a:solidFill>
                <a:latin typeface="Maven Pro"/>
                <a:ea typeface="Maven Pro"/>
                <a:cs typeface="Maven Pro"/>
                <a:sym typeface="Maven Pro"/>
              </a:rPr>
              <a:t>GamFin</a:t>
            </a:r>
            <a:endParaRPr sz="1500" b="1">
              <a:solidFill>
                <a:srgbClr val="EEEEEE"/>
              </a:solidFill>
              <a:latin typeface="Maven Pro"/>
              <a:ea typeface="Maven Pro"/>
              <a:cs typeface="Maven Pro"/>
              <a:sym typeface="Maven Pr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229"/>
        <p:cNvGrpSpPr/>
        <p:nvPr/>
      </p:nvGrpSpPr>
      <p:grpSpPr>
        <a:xfrm>
          <a:off x="0" y="0"/>
          <a:ext cx="0" cy="0"/>
          <a:chOff x="0" y="0"/>
          <a:chExt cx="0" cy="0"/>
        </a:xfrm>
      </p:grpSpPr>
      <p:sp>
        <p:nvSpPr>
          <p:cNvPr id="230" name="Google Shape;230;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Maven Pro"/>
                <a:ea typeface="Maven Pro"/>
                <a:cs typeface="Maven Pro"/>
                <a:sym typeface="Maven Pro"/>
              </a:rPr>
              <a:t>Complex and Grey Market Access </a:t>
            </a:r>
            <a:endParaRPr sz="2400" b="1">
              <a:solidFill>
                <a:srgbClr val="FFFFFF"/>
              </a:solidFill>
              <a:latin typeface="Maven Pro"/>
              <a:ea typeface="Maven Pro"/>
              <a:cs typeface="Maven Pro"/>
              <a:sym typeface="Maven Pro"/>
            </a:endParaRPr>
          </a:p>
        </p:txBody>
      </p:sp>
      <p:sp>
        <p:nvSpPr>
          <p:cNvPr id="231" name="Google Shape;231;p41"/>
          <p:cNvSpPr txBox="1">
            <a:spLocks noGrp="1"/>
          </p:cNvSpPr>
          <p:nvPr>
            <p:ph type="body" idx="1"/>
          </p:nvPr>
        </p:nvSpPr>
        <p:spPr>
          <a:xfrm>
            <a:off x="311700" y="1152474"/>
            <a:ext cx="8520600" cy="3416400"/>
          </a:xfrm>
          <a:prstGeom prst="rect">
            <a:avLst/>
          </a:prstGeom>
        </p:spPr>
        <p:txBody>
          <a:bodyPr spcFirstLastPara="1" wrap="square" lIns="91425" tIns="91425" rIns="91425" bIns="91425" anchor="t" anchorCtr="0">
            <a:normAutofit/>
          </a:bodyPr>
          <a:lstStyle/>
          <a:p>
            <a:pPr marL="457200" lvl="0" indent="-342900" algn="l" rtl="0">
              <a:spcBef>
                <a:spcPts val="1200"/>
              </a:spcBef>
              <a:spcAft>
                <a:spcPts val="0"/>
              </a:spcAft>
              <a:buClr>
                <a:srgbClr val="FFFFFF"/>
              </a:buClr>
              <a:buSzPts val="1800"/>
              <a:buFont typeface="Roboto"/>
              <a:buChar char="●"/>
            </a:pPr>
            <a:r>
              <a:rPr lang="en" b="1" dirty="0">
                <a:solidFill>
                  <a:srgbClr val="FFFFFF"/>
                </a:solidFill>
                <a:latin typeface="Maven Pro"/>
                <a:ea typeface="Maven Pro"/>
                <a:cs typeface="Maven Pro"/>
                <a:sym typeface="Maven Pro"/>
              </a:rPr>
              <a:t>The Asset:</a:t>
            </a:r>
            <a:r>
              <a:rPr lang="en" dirty="0">
                <a:solidFill>
                  <a:srgbClr val="FFFFFF"/>
                </a:solidFill>
                <a:latin typeface="Maven Pro"/>
                <a:ea typeface="Maven Pro"/>
                <a:cs typeface="Maven Pro"/>
                <a:sym typeface="Maven Pro"/>
              </a:rPr>
              <a:t> Digital items ("skins") in games like </a:t>
            </a:r>
            <a:r>
              <a:rPr lang="en" i="1" dirty="0">
                <a:solidFill>
                  <a:srgbClr val="FFFFFF"/>
                </a:solidFill>
                <a:latin typeface="Maven Pro"/>
                <a:ea typeface="Maven Pro"/>
                <a:cs typeface="Maven Pro"/>
                <a:sym typeface="Maven Pro"/>
              </a:rPr>
              <a:t>Counter-Strike</a:t>
            </a:r>
            <a:r>
              <a:rPr lang="en" dirty="0">
                <a:solidFill>
                  <a:srgbClr val="FFFFFF"/>
                </a:solidFill>
                <a:latin typeface="Maven Pro"/>
                <a:ea typeface="Maven Pro"/>
                <a:cs typeface="Maven Pro"/>
                <a:sym typeface="Maven Pro"/>
              </a:rPr>
              <a:t> have a real-world monetary value via platforms like Steam Community.</a:t>
            </a:r>
          </a:p>
          <a:p>
            <a:pPr marL="114300" indent="0">
              <a:spcBef>
                <a:spcPts val="1200"/>
              </a:spcBef>
              <a:buClr>
                <a:srgbClr val="FFFFFF"/>
              </a:buClr>
              <a:buNone/>
            </a:pPr>
            <a:endParaRPr dirty="0">
              <a:solidFill>
                <a:srgbClr val="FFFFFF"/>
              </a:solidFill>
              <a:latin typeface="Maven Pro"/>
              <a:ea typeface="Maven Pro"/>
              <a:cs typeface="Maven Pro"/>
              <a:sym typeface="Maven Pro"/>
            </a:endParaRPr>
          </a:p>
          <a:p>
            <a:pPr marL="457200" lvl="0" indent="-342900" algn="l" rtl="0">
              <a:spcBef>
                <a:spcPts val="0"/>
              </a:spcBef>
              <a:spcAft>
                <a:spcPts val="0"/>
              </a:spcAft>
              <a:buClr>
                <a:srgbClr val="FFFFFF"/>
              </a:buClr>
              <a:buSzPts val="1800"/>
              <a:buFont typeface="Roboto"/>
              <a:buChar char="●"/>
            </a:pPr>
            <a:r>
              <a:rPr lang="en" b="1" dirty="0">
                <a:solidFill>
                  <a:srgbClr val="FFFFFF"/>
                </a:solidFill>
                <a:latin typeface="Maven Pro"/>
                <a:ea typeface="Maven Pro"/>
                <a:cs typeface="Maven Pro"/>
                <a:sym typeface="Maven Pro"/>
              </a:rPr>
              <a:t>The Process:</a:t>
            </a:r>
            <a:r>
              <a:rPr lang="en" dirty="0">
                <a:solidFill>
                  <a:srgbClr val="FFFFFF"/>
                </a:solidFill>
                <a:latin typeface="Maven Pro"/>
                <a:ea typeface="Maven Pro"/>
                <a:cs typeface="Maven Pro"/>
                <a:sym typeface="Maven Pro"/>
              </a:rPr>
              <a:t> Minors link their game accounts to unregulated, third-party websites to bet these skins on professional matches or roulette-style games.</a:t>
            </a:r>
          </a:p>
          <a:p>
            <a:pPr marL="114300" lvl="0" indent="0" algn="l" rtl="0">
              <a:spcBef>
                <a:spcPts val="0"/>
              </a:spcBef>
              <a:spcAft>
                <a:spcPts val="0"/>
              </a:spcAft>
              <a:buClr>
                <a:srgbClr val="FFFFFF"/>
              </a:buClr>
              <a:buSzPts val="1800"/>
              <a:buNone/>
            </a:pPr>
            <a:endParaRPr dirty="0">
              <a:solidFill>
                <a:srgbClr val="FFFFFF"/>
              </a:solidFill>
              <a:latin typeface="Maven Pro"/>
              <a:ea typeface="Maven Pro"/>
              <a:cs typeface="Maven Pro"/>
              <a:sym typeface="Maven Pro"/>
            </a:endParaRPr>
          </a:p>
          <a:p>
            <a:pPr marL="457200" lvl="0" indent="-342900" algn="l" rtl="0">
              <a:spcBef>
                <a:spcPts val="0"/>
              </a:spcBef>
              <a:spcAft>
                <a:spcPts val="0"/>
              </a:spcAft>
              <a:buClr>
                <a:srgbClr val="FFFFFF"/>
              </a:buClr>
              <a:buSzPts val="1800"/>
              <a:buFont typeface="Roboto"/>
              <a:buChar char="●"/>
            </a:pPr>
            <a:r>
              <a:rPr lang="en" b="1" dirty="0">
                <a:solidFill>
                  <a:srgbClr val="FFFFFF"/>
                </a:solidFill>
                <a:latin typeface="Maven Pro"/>
                <a:ea typeface="Maven Pro"/>
                <a:cs typeface="Maven Pro"/>
                <a:sym typeface="Maven Pro"/>
              </a:rPr>
              <a:t>The Issue:</a:t>
            </a:r>
            <a:r>
              <a:rPr lang="en" dirty="0">
                <a:solidFill>
                  <a:srgbClr val="FFFFFF"/>
                </a:solidFill>
                <a:latin typeface="Maven Pro"/>
                <a:ea typeface="Maven Pro"/>
                <a:cs typeface="Maven Pro"/>
                <a:sym typeface="Maven Pro"/>
              </a:rPr>
              <a:t> These sites operate in "grey markets" outside of standard financial oversight, meaning age verification is frequently bypassed.</a:t>
            </a:r>
            <a:endParaRPr dirty="0">
              <a:solidFill>
                <a:srgbClr val="FFFFFF"/>
              </a:solidFill>
              <a:latin typeface="Maven Pro"/>
              <a:ea typeface="Maven Pro"/>
              <a:cs typeface="Maven Pro"/>
              <a:sym typeface="Maven Pro"/>
            </a:endParaRPr>
          </a:p>
          <a:p>
            <a:pPr marL="0" lvl="0" indent="0" algn="l" rtl="0">
              <a:spcBef>
                <a:spcPts val="1200"/>
              </a:spcBef>
              <a:spcAft>
                <a:spcPts val="1200"/>
              </a:spcAft>
              <a:buNone/>
            </a:pPr>
            <a:endParaRPr dirty="0">
              <a:solidFill>
                <a:srgbClr val="FFFFFF"/>
              </a:solidFill>
              <a:latin typeface="Maven Pro"/>
              <a:ea typeface="Maven Pro"/>
              <a:cs typeface="Maven Pro"/>
              <a:sym typeface="Maven Pro"/>
            </a:endParaRPr>
          </a:p>
        </p:txBody>
      </p:sp>
      <p:cxnSp>
        <p:nvCxnSpPr>
          <p:cNvPr id="232" name="Google Shape;232;p41"/>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233" name="Google Shape;233;p41"/>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EEEEEE"/>
                </a:solidFill>
                <a:latin typeface="Maven Pro"/>
                <a:ea typeface="Maven Pro"/>
                <a:cs typeface="Maven Pro"/>
                <a:sym typeface="Maven Pro"/>
              </a:rPr>
              <a:t>GamFin</a:t>
            </a:r>
            <a:endParaRPr sz="1500" b="1">
              <a:solidFill>
                <a:srgbClr val="EEEEEE"/>
              </a:solidFill>
              <a:latin typeface="Maven Pro"/>
              <a:ea typeface="Maven Pro"/>
              <a:cs typeface="Maven Pro"/>
              <a:sym typeface="Maven Pr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221"/>
        <p:cNvGrpSpPr/>
        <p:nvPr/>
      </p:nvGrpSpPr>
      <p:grpSpPr>
        <a:xfrm>
          <a:off x="0" y="0"/>
          <a:ext cx="0" cy="0"/>
          <a:chOff x="0" y="0"/>
          <a:chExt cx="0" cy="0"/>
        </a:xfrm>
      </p:grpSpPr>
      <p:sp>
        <p:nvSpPr>
          <p:cNvPr id="222" name="Google Shape;222;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b="1" dirty="0">
                <a:solidFill>
                  <a:srgbClr val="FFFFFF"/>
                </a:solidFill>
                <a:latin typeface="Maven Pro"/>
                <a:ea typeface="Maven Pro"/>
                <a:cs typeface="Maven Pro"/>
                <a:sym typeface="Maven Pro"/>
              </a:rPr>
              <a:t>Gambling-Like Examples in Gaming</a:t>
            </a:r>
            <a:endParaRPr b="1" dirty="0">
              <a:solidFill>
                <a:srgbClr val="FFFFFF"/>
              </a:solidFill>
              <a:latin typeface="Maven Pro"/>
              <a:ea typeface="Maven Pro"/>
              <a:cs typeface="Maven Pro"/>
              <a:sym typeface="Maven Pro"/>
            </a:endParaRPr>
          </a:p>
        </p:txBody>
      </p:sp>
      <p:sp>
        <p:nvSpPr>
          <p:cNvPr id="223" name="Google Shape;223;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Clr>
                <a:schemeClr val="dk1"/>
              </a:buClr>
              <a:buSzPct val="60882"/>
              <a:buFont typeface="Arial"/>
              <a:buNone/>
            </a:pPr>
            <a:r>
              <a:rPr lang="en" sz="1806" dirty="0">
                <a:solidFill>
                  <a:srgbClr val="FFFFFF"/>
                </a:solidFill>
                <a:latin typeface="Maven Pro"/>
                <a:ea typeface="Maven Pro"/>
                <a:cs typeface="Maven Pro"/>
                <a:sym typeface="Maven Pro"/>
              </a:rPr>
              <a:t>1. </a:t>
            </a:r>
            <a:r>
              <a:rPr lang="en" dirty="0">
                <a:solidFill>
                  <a:srgbClr val="FFFFFF"/>
                </a:solidFill>
                <a:latin typeface="Maven Pro"/>
                <a:ea typeface="Maven Pro"/>
                <a:cs typeface="Maven Pro"/>
                <a:sym typeface="Maven Pro"/>
              </a:rPr>
              <a:t>The "Loot Box"</a:t>
            </a:r>
            <a:endParaRPr dirty="0">
              <a:solidFill>
                <a:srgbClr val="FFFFFF"/>
              </a:solidFill>
              <a:latin typeface="Maven Pro"/>
              <a:ea typeface="Maven Pro"/>
              <a:cs typeface="Maven Pro"/>
              <a:sym typeface="Maven Pro"/>
            </a:endParaRPr>
          </a:p>
          <a:p>
            <a:pPr marL="457200" lvl="0" indent="-334327" algn="l" rtl="0">
              <a:spcBef>
                <a:spcPts val="1200"/>
              </a:spcBef>
              <a:spcAft>
                <a:spcPts val="0"/>
              </a:spcAft>
              <a:buClr>
                <a:srgbClr val="FFFFFF"/>
              </a:buClr>
              <a:buSzPct val="100000"/>
              <a:buFont typeface="Roboto"/>
              <a:buChar char="●"/>
            </a:pPr>
            <a:r>
              <a:rPr lang="en" b="1" dirty="0">
                <a:solidFill>
                  <a:srgbClr val="FFFFFF"/>
                </a:solidFill>
                <a:latin typeface="Maven Pro"/>
                <a:ea typeface="Maven Pro"/>
                <a:cs typeface="Maven Pro"/>
                <a:sym typeface="Maven Pro"/>
              </a:rPr>
              <a:t>Mechanism:</a:t>
            </a:r>
            <a:r>
              <a:rPr lang="en" dirty="0">
                <a:solidFill>
                  <a:srgbClr val="FFFFFF"/>
                </a:solidFill>
                <a:latin typeface="Maven Pro"/>
                <a:ea typeface="Maven Pro"/>
                <a:cs typeface="Maven Pro"/>
                <a:sym typeface="Maven Pro"/>
              </a:rPr>
              <a:t> Players spend real money on a "digital crate" (loot box/gacha system) with a randomized, variable reward.</a:t>
            </a:r>
            <a:endParaRPr dirty="0">
              <a:solidFill>
                <a:srgbClr val="FFFFFF"/>
              </a:solidFill>
              <a:latin typeface="Maven Pro"/>
              <a:ea typeface="Maven Pro"/>
              <a:cs typeface="Maven Pro"/>
              <a:sym typeface="Maven Pro"/>
            </a:endParaRPr>
          </a:p>
          <a:p>
            <a:pPr marL="457200" lvl="0" indent="-334327" algn="l" rtl="0">
              <a:spcBef>
                <a:spcPts val="0"/>
              </a:spcBef>
              <a:spcAft>
                <a:spcPts val="0"/>
              </a:spcAft>
              <a:buClr>
                <a:srgbClr val="FFFFFF"/>
              </a:buClr>
              <a:buSzPct val="100000"/>
              <a:buFont typeface="Roboto"/>
              <a:buChar char="●"/>
            </a:pPr>
            <a:r>
              <a:rPr lang="en" b="1" dirty="0">
                <a:solidFill>
                  <a:srgbClr val="FFFFFF"/>
                </a:solidFill>
                <a:latin typeface="Maven Pro"/>
                <a:ea typeface="Maven Pro"/>
                <a:cs typeface="Maven Pro"/>
                <a:sym typeface="Maven Pro"/>
              </a:rPr>
              <a:t>The Danger:</a:t>
            </a:r>
            <a:r>
              <a:rPr lang="en" dirty="0">
                <a:solidFill>
                  <a:srgbClr val="FFFFFF"/>
                </a:solidFill>
                <a:latin typeface="Maven Pro"/>
                <a:ea typeface="Maven Pro"/>
                <a:cs typeface="Maven Pro"/>
                <a:sym typeface="Maven Pro"/>
              </a:rPr>
              <a:t> This uses the same </a:t>
            </a:r>
            <a:r>
              <a:rPr lang="en" b="1" dirty="0">
                <a:solidFill>
                  <a:srgbClr val="FFFFFF"/>
                </a:solidFill>
                <a:latin typeface="Maven Pro"/>
                <a:ea typeface="Maven Pro"/>
                <a:cs typeface="Maven Pro"/>
                <a:sym typeface="Maven Pro"/>
              </a:rPr>
              <a:t>variable ratio reinforcement</a:t>
            </a:r>
            <a:r>
              <a:rPr lang="en" dirty="0">
                <a:solidFill>
                  <a:srgbClr val="FFFFFF"/>
                </a:solidFill>
                <a:latin typeface="Maven Pro"/>
                <a:ea typeface="Maven Pro"/>
                <a:cs typeface="Maven Pro"/>
                <a:sym typeface="Maven Pro"/>
              </a:rPr>
              <a:t> (the thrill of the "near miss") found in slot machines to keep players buying.</a:t>
            </a:r>
            <a:endParaRPr dirty="0">
              <a:solidFill>
                <a:srgbClr val="FFFFFF"/>
              </a:solidFill>
              <a:latin typeface="Maven Pro"/>
              <a:ea typeface="Maven Pro"/>
              <a:cs typeface="Maven Pro"/>
              <a:sym typeface="Maven Pro"/>
            </a:endParaRPr>
          </a:p>
          <a:p>
            <a:pPr marL="0" lvl="0" indent="0" algn="l" rtl="0">
              <a:spcBef>
                <a:spcPts val="1200"/>
              </a:spcBef>
              <a:spcAft>
                <a:spcPts val="0"/>
              </a:spcAft>
              <a:buClr>
                <a:schemeClr val="dk1"/>
              </a:buClr>
              <a:buSzPct val="61111"/>
              <a:buFont typeface="Arial"/>
              <a:buNone/>
            </a:pPr>
            <a:r>
              <a:rPr lang="en" dirty="0">
                <a:solidFill>
                  <a:srgbClr val="FFFFFF"/>
                </a:solidFill>
                <a:latin typeface="Maven Pro"/>
                <a:ea typeface="Maven Pro"/>
                <a:cs typeface="Maven Pro"/>
                <a:sym typeface="Maven Pro"/>
              </a:rPr>
              <a:t>2. Social Casino Games</a:t>
            </a:r>
            <a:endParaRPr dirty="0">
              <a:solidFill>
                <a:srgbClr val="FFFFFF"/>
              </a:solidFill>
              <a:latin typeface="Maven Pro"/>
              <a:ea typeface="Maven Pro"/>
              <a:cs typeface="Maven Pro"/>
              <a:sym typeface="Maven Pro"/>
            </a:endParaRPr>
          </a:p>
          <a:p>
            <a:pPr marL="457200" lvl="0" indent="-334327" algn="l" rtl="0">
              <a:spcBef>
                <a:spcPts val="1200"/>
              </a:spcBef>
              <a:spcAft>
                <a:spcPts val="0"/>
              </a:spcAft>
              <a:buClr>
                <a:srgbClr val="FFFFFF"/>
              </a:buClr>
              <a:buSzPct val="100000"/>
              <a:buFont typeface="Roboto"/>
              <a:buChar char="●"/>
            </a:pPr>
            <a:r>
              <a:rPr lang="en" b="1" dirty="0">
                <a:solidFill>
                  <a:srgbClr val="FFFFFF"/>
                </a:solidFill>
                <a:latin typeface="Maven Pro"/>
                <a:ea typeface="Maven Pro"/>
                <a:cs typeface="Maven Pro"/>
                <a:sym typeface="Maven Pro"/>
              </a:rPr>
              <a:t>Mechanism:</a:t>
            </a:r>
            <a:r>
              <a:rPr lang="en" dirty="0">
                <a:solidFill>
                  <a:srgbClr val="FFFFFF"/>
                </a:solidFill>
                <a:latin typeface="Maven Pro"/>
                <a:ea typeface="Maven Pro"/>
                <a:cs typeface="Maven Pro"/>
                <a:sym typeface="Maven Pro"/>
              </a:rPr>
              <a:t> Smartphone apps simulate casino games (slots, blackjack) using virtual currency that can be purchased with real money.</a:t>
            </a:r>
            <a:endParaRPr dirty="0">
              <a:solidFill>
                <a:srgbClr val="FFFFFF"/>
              </a:solidFill>
              <a:latin typeface="Maven Pro"/>
              <a:ea typeface="Maven Pro"/>
              <a:cs typeface="Maven Pro"/>
              <a:sym typeface="Maven Pro"/>
            </a:endParaRPr>
          </a:p>
          <a:p>
            <a:pPr marL="457200" lvl="0" indent="-334327" algn="l" rtl="0">
              <a:spcBef>
                <a:spcPts val="0"/>
              </a:spcBef>
              <a:spcAft>
                <a:spcPts val="0"/>
              </a:spcAft>
              <a:buClr>
                <a:srgbClr val="FFFFFF"/>
              </a:buClr>
              <a:buSzPct val="100000"/>
              <a:buFont typeface="Roboto"/>
              <a:buChar char="●"/>
            </a:pPr>
            <a:r>
              <a:rPr lang="en" b="1" dirty="0">
                <a:solidFill>
                  <a:srgbClr val="FFFFFF"/>
                </a:solidFill>
                <a:latin typeface="Maven Pro"/>
                <a:ea typeface="Maven Pro"/>
                <a:cs typeface="Maven Pro"/>
                <a:sym typeface="Maven Pro"/>
              </a:rPr>
              <a:t>The Danger:</a:t>
            </a:r>
            <a:r>
              <a:rPr lang="en" dirty="0">
                <a:solidFill>
                  <a:srgbClr val="FFFFFF"/>
                </a:solidFill>
                <a:latin typeface="Maven Pro"/>
                <a:ea typeface="Maven Pro"/>
                <a:cs typeface="Maven Pro"/>
                <a:sym typeface="Maven Pro"/>
              </a:rPr>
              <a:t> These apps normalize the sounds, visuals, and mechanics of gambling before a child is old enough to understand the real-world risks and odds.</a:t>
            </a:r>
            <a:endParaRPr dirty="0">
              <a:solidFill>
                <a:srgbClr val="FFFFFF"/>
              </a:solidFill>
              <a:latin typeface="Maven Pro"/>
              <a:ea typeface="Maven Pro"/>
              <a:cs typeface="Maven Pro"/>
              <a:sym typeface="Maven Pro"/>
            </a:endParaRPr>
          </a:p>
        </p:txBody>
      </p:sp>
      <p:cxnSp>
        <p:nvCxnSpPr>
          <p:cNvPr id="224" name="Google Shape;224;p40"/>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225" name="Google Shape;225;p40"/>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EEEEEE"/>
                </a:solidFill>
                <a:latin typeface="Maven Pro"/>
                <a:ea typeface="Maven Pro"/>
                <a:cs typeface="Maven Pro"/>
                <a:sym typeface="Maven Pro"/>
              </a:rPr>
              <a:t>GamFin</a:t>
            </a:r>
            <a:endParaRPr sz="1500" b="1">
              <a:solidFill>
                <a:srgbClr val="EEEEEE"/>
              </a:solidFill>
              <a:latin typeface="Maven Pro"/>
              <a:ea typeface="Maven Pro"/>
              <a:cs typeface="Maven Pro"/>
              <a:sym typeface="Maven Pro"/>
            </a:endParaRPr>
          </a:p>
        </p:txBody>
      </p:sp>
      <p:pic>
        <p:nvPicPr>
          <p:cNvPr id="3" name="Picture 2">
            <a:extLst>
              <a:ext uri="{FF2B5EF4-FFF2-40B4-BE49-F238E27FC236}">
                <a16:creationId xmlns:a16="http://schemas.microsoft.com/office/drawing/2014/main" id="{A69DF5F3-E154-2A8F-6B1F-A8F68CD3F502}"/>
              </a:ext>
            </a:extLst>
          </p:cNvPr>
          <p:cNvPicPr>
            <a:picLocks noChangeAspect="1"/>
          </p:cNvPicPr>
          <p:nvPr/>
        </p:nvPicPr>
        <p:blipFill>
          <a:blip r:embed="rId3"/>
          <a:stretch>
            <a:fillRect/>
          </a:stretch>
        </p:blipFill>
        <p:spPr>
          <a:xfrm>
            <a:off x="7258552" y="163714"/>
            <a:ext cx="1584698" cy="146584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a:extLst>
            <a:ext uri="{FF2B5EF4-FFF2-40B4-BE49-F238E27FC236}">
              <a16:creationId xmlns:a16="http://schemas.microsoft.com/office/drawing/2014/main" id="{C6A4FBDF-8332-AEC8-44C6-5ABEAB604F60}"/>
            </a:ext>
          </a:extLst>
        </p:cNvPr>
        <p:cNvGrpSpPr/>
        <p:nvPr/>
      </p:nvGrpSpPr>
      <p:grpSpPr>
        <a:xfrm>
          <a:off x="0" y="0"/>
          <a:ext cx="0" cy="0"/>
          <a:chOff x="0" y="0"/>
          <a:chExt cx="0" cy="0"/>
        </a:xfrm>
      </p:grpSpPr>
      <p:pic>
        <p:nvPicPr>
          <p:cNvPr id="114" name="Google Shape;114;p28">
            <a:extLst>
              <a:ext uri="{FF2B5EF4-FFF2-40B4-BE49-F238E27FC236}">
                <a16:creationId xmlns:a16="http://schemas.microsoft.com/office/drawing/2014/main" id="{A70C6B15-6BA9-F99B-4946-B64CC894B45E}"/>
              </a:ext>
            </a:extLst>
          </p:cNvPr>
          <p:cNvPicPr preferRelativeResize="0"/>
          <p:nvPr/>
        </p:nvPicPr>
        <p:blipFill>
          <a:blip r:embed="rId4">
            <a:alphaModFix/>
          </a:blip>
          <a:stretch>
            <a:fillRect/>
          </a:stretch>
        </p:blipFill>
        <p:spPr>
          <a:xfrm>
            <a:off x="147300" y="-20949"/>
            <a:ext cx="3931625" cy="2071088"/>
          </a:xfrm>
          <a:prstGeom prst="rect">
            <a:avLst/>
          </a:prstGeom>
          <a:noFill/>
          <a:ln>
            <a:noFill/>
          </a:ln>
        </p:spPr>
      </p:pic>
      <p:sp>
        <p:nvSpPr>
          <p:cNvPr id="115" name="Google Shape;115;p28">
            <a:extLst>
              <a:ext uri="{FF2B5EF4-FFF2-40B4-BE49-F238E27FC236}">
                <a16:creationId xmlns:a16="http://schemas.microsoft.com/office/drawing/2014/main" id="{1A3839F6-A4EE-EE36-CD85-B21A872F7D8C}"/>
              </a:ext>
            </a:extLst>
          </p:cNvPr>
          <p:cNvSpPr txBox="1"/>
          <p:nvPr/>
        </p:nvSpPr>
        <p:spPr>
          <a:xfrm>
            <a:off x="1898371" y="1486405"/>
            <a:ext cx="6691959" cy="1569630"/>
          </a:xfrm>
          <a:prstGeom prst="rect">
            <a:avLst/>
          </a:prstGeom>
          <a:noFill/>
          <a:ln>
            <a:noFill/>
          </a:ln>
        </p:spPr>
        <p:txBody>
          <a:bodyPr spcFirstLastPara="1" wrap="square" lIns="91425" tIns="91425" rIns="91425" bIns="91425" anchor="t" anchorCtr="0">
            <a:spAutoFit/>
          </a:bodyPr>
          <a:lstStyle/>
          <a:p>
            <a:pPr fontAlgn="base">
              <a:lnSpc>
                <a:spcPct val="150000"/>
              </a:lnSpc>
            </a:pPr>
            <a:r>
              <a:rPr lang="en-US" sz="1200" dirty="0">
                <a:solidFill>
                  <a:schemeClr val="bg1"/>
                </a:solidFill>
                <a:latin typeface="Maven Pro" panose="020B0604020202020204" charset="0"/>
              </a:rPr>
              <a:t>Michael Spear is a Certified Financial Planner™ uniquely positioned at the intersection of wealth management and mental health. With two decades of experience in relationship management, strategy, sales and leadership with roles at Charles Schwab and UBS, Michael is now currently pursuing an MS in Clinical Mental Health Counseling and actively completing an inpatient residential practicum with a large Indianapolis hospital.</a:t>
            </a:r>
          </a:p>
        </p:txBody>
      </p:sp>
      <p:sp>
        <p:nvSpPr>
          <p:cNvPr id="116" name="Google Shape;116;p28">
            <a:extLst>
              <a:ext uri="{FF2B5EF4-FFF2-40B4-BE49-F238E27FC236}">
                <a16:creationId xmlns:a16="http://schemas.microsoft.com/office/drawing/2014/main" id="{8D0DDF6E-7FC0-E07A-178E-09499E7AB10C}"/>
              </a:ext>
            </a:extLst>
          </p:cNvPr>
          <p:cNvSpPr txBox="1"/>
          <p:nvPr/>
        </p:nvSpPr>
        <p:spPr>
          <a:xfrm>
            <a:off x="314000" y="4528825"/>
            <a:ext cx="4094700" cy="369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63A6"/>
                </a:solidFill>
                <a:effectLst/>
                <a:uLnTx/>
                <a:uFillTx/>
                <a:latin typeface="Open Sans Medium"/>
                <a:ea typeface="Open Sans Medium"/>
                <a:cs typeface="Open Sans Medium"/>
                <a:sym typeface="Open Sans Medium"/>
              </a:rPr>
              <a:t>Financial counseling for problem gambling</a:t>
            </a:r>
            <a:endParaRPr kumimoji="0" sz="1200" b="0" i="0" u="none" strike="noStrike" kern="0" cap="none" spc="0" normalizeH="0" baseline="0" noProof="0">
              <a:ln>
                <a:noFill/>
              </a:ln>
              <a:solidFill>
                <a:srgbClr val="0063A6"/>
              </a:solidFill>
              <a:effectLst/>
              <a:uLnTx/>
              <a:uFillTx/>
              <a:latin typeface="Open Sans Medium"/>
              <a:ea typeface="Open Sans Medium"/>
              <a:cs typeface="Open Sans Medium"/>
              <a:sym typeface="Open Sans Medium"/>
            </a:endParaRPr>
          </a:p>
        </p:txBody>
      </p:sp>
      <p:sp>
        <p:nvSpPr>
          <p:cNvPr id="117" name="Google Shape;117;p28">
            <a:extLst>
              <a:ext uri="{FF2B5EF4-FFF2-40B4-BE49-F238E27FC236}">
                <a16:creationId xmlns:a16="http://schemas.microsoft.com/office/drawing/2014/main" id="{B9F50CE5-499E-C8A1-B1E2-EAC253C301A8}"/>
              </a:ext>
            </a:extLst>
          </p:cNvPr>
          <p:cNvSpPr txBox="1"/>
          <p:nvPr/>
        </p:nvSpPr>
        <p:spPr>
          <a:xfrm>
            <a:off x="331025" y="2635178"/>
            <a:ext cx="2125304" cy="830966"/>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 sz="2000" b="1" i="1" u="none" strike="noStrike" kern="0" cap="none" spc="0" normalizeH="0" baseline="0" noProof="0" dirty="0">
              <a:ln>
                <a:noFill/>
              </a:ln>
              <a:solidFill>
                <a:srgbClr val="FFFFFF"/>
              </a:solidFill>
              <a:effectLst/>
              <a:uLnTx/>
              <a:uFillTx/>
              <a:latin typeface="Inter Medium"/>
              <a:ea typeface="Inter Medium"/>
              <a:cs typeface="Inter"/>
              <a:sym typeface="Inter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1" u="none" strike="noStrike" kern="0" cap="none" spc="0" normalizeH="0" baseline="0" noProof="0" dirty="0">
                <a:ln>
                  <a:noFill/>
                </a:ln>
                <a:solidFill>
                  <a:srgbClr val="FFFFFF"/>
                </a:solidFill>
                <a:effectLst/>
                <a:uLnTx/>
                <a:uFillTx/>
                <a:latin typeface="Maven Pro" panose="020B0604020202020204" charset="0"/>
                <a:ea typeface="Inter Medium"/>
                <a:cs typeface="Inter"/>
                <a:sym typeface="Inter Medium"/>
              </a:rPr>
              <a:t>Michael Spear, CFP®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1" u="none" strike="noStrike" kern="0" cap="none" spc="0" normalizeH="0" baseline="0" noProof="0" dirty="0">
                <a:ln>
                  <a:noFill/>
                </a:ln>
                <a:solidFill>
                  <a:srgbClr val="FFFFFF"/>
                </a:solidFill>
                <a:effectLst/>
                <a:uLnTx/>
                <a:uFillTx/>
                <a:latin typeface="Maven Pro" panose="020B0604020202020204" charset="0"/>
                <a:ea typeface="Inter Medium"/>
                <a:cs typeface="Inter"/>
                <a:sym typeface="Inter Medium"/>
              </a:rPr>
              <a:t>GamFin Financial Counselor</a:t>
            </a:r>
            <a:endParaRPr kumimoji="0" sz="1100" b="1" i="1" u="none" strike="noStrike" kern="0" cap="none" spc="0" normalizeH="0" baseline="0" noProof="0" dirty="0">
              <a:ln>
                <a:noFill/>
              </a:ln>
              <a:solidFill>
                <a:srgbClr val="595959"/>
              </a:solidFill>
              <a:effectLst/>
              <a:uLnTx/>
              <a:uFillTx/>
              <a:latin typeface="Maven Pro" panose="020B0604020202020204" charset="0"/>
              <a:ea typeface="Inter"/>
              <a:cs typeface="Inter"/>
              <a:sym typeface="Inter"/>
            </a:endParaRPr>
          </a:p>
        </p:txBody>
      </p:sp>
      <p:pic>
        <p:nvPicPr>
          <p:cNvPr id="118" name="Google Shape;118;p28">
            <a:extLst>
              <a:ext uri="{FF2B5EF4-FFF2-40B4-BE49-F238E27FC236}">
                <a16:creationId xmlns:a16="http://schemas.microsoft.com/office/drawing/2014/main" id="{56BF5C1E-2FF1-DE6D-7AAB-F9086A519140}"/>
              </a:ext>
            </a:extLst>
          </p:cNvPr>
          <p:cNvPicPr preferRelativeResize="0"/>
          <p:nvPr/>
        </p:nvPicPr>
        <p:blipFill>
          <a:blip r:embed="rId5">
            <a:alphaModFix/>
          </a:blip>
          <a:stretch>
            <a:fillRect/>
          </a:stretch>
        </p:blipFill>
        <p:spPr>
          <a:xfrm>
            <a:off x="390975" y="4287800"/>
            <a:ext cx="1416777" cy="294800"/>
          </a:xfrm>
          <a:prstGeom prst="rect">
            <a:avLst/>
          </a:prstGeom>
          <a:noFill/>
          <a:ln>
            <a:noFill/>
          </a:ln>
        </p:spPr>
      </p:pic>
      <p:pic>
        <p:nvPicPr>
          <p:cNvPr id="119" name="Google Shape;119;p28">
            <a:extLst>
              <a:ext uri="{FF2B5EF4-FFF2-40B4-BE49-F238E27FC236}">
                <a16:creationId xmlns:a16="http://schemas.microsoft.com/office/drawing/2014/main" id="{B3CCC8F8-9412-FE85-3626-9D8F70EE387C}"/>
              </a:ext>
            </a:extLst>
          </p:cNvPr>
          <p:cNvPicPr preferRelativeResize="0"/>
          <p:nvPr/>
        </p:nvPicPr>
        <p:blipFill>
          <a:blip r:embed="rId6">
            <a:alphaModFix/>
          </a:blip>
          <a:stretch>
            <a:fillRect/>
          </a:stretch>
        </p:blipFill>
        <p:spPr>
          <a:xfrm>
            <a:off x="390973" y="4306450"/>
            <a:ext cx="1237475" cy="257500"/>
          </a:xfrm>
          <a:prstGeom prst="rect">
            <a:avLst/>
          </a:prstGeom>
          <a:noFill/>
          <a:ln>
            <a:noFill/>
          </a:ln>
        </p:spPr>
      </p:pic>
      <p:pic>
        <p:nvPicPr>
          <p:cNvPr id="120" name="Google Shape;120;p28">
            <a:extLst>
              <a:ext uri="{FF2B5EF4-FFF2-40B4-BE49-F238E27FC236}">
                <a16:creationId xmlns:a16="http://schemas.microsoft.com/office/drawing/2014/main" id="{7F3F7BE5-EDF9-95DB-EA8C-5C4CC950EA62}"/>
              </a:ext>
            </a:extLst>
          </p:cNvPr>
          <p:cNvPicPr preferRelativeResize="0"/>
          <p:nvPr/>
        </p:nvPicPr>
        <p:blipFill>
          <a:blip r:embed="rId7">
            <a:alphaModFix/>
          </a:blip>
          <a:stretch>
            <a:fillRect/>
          </a:stretch>
        </p:blipFill>
        <p:spPr>
          <a:xfrm>
            <a:off x="7905563" y="4287801"/>
            <a:ext cx="798875" cy="798875"/>
          </a:xfrm>
          <a:prstGeom prst="rect">
            <a:avLst/>
          </a:prstGeom>
          <a:noFill/>
          <a:ln>
            <a:noFill/>
          </a:ln>
        </p:spPr>
      </p:pic>
      <p:pic>
        <p:nvPicPr>
          <p:cNvPr id="121" name="Google Shape;121;p28">
            <a:extLst>
              <a:ext uri="{FF2B5EF4-FFF2-40B4-BE49-F238E27FC236}">
                <a16:creationId xmlns:a16="http://schemas.microsoft.com/office/drawing/2014/main" id="{544F1CEE-C58C-F93C-26A3-1D0051A2A842}"/>
              </a:ext>
            </a:extLst>
          </p:cNvPr>
          <p:cNvPicPr preferRelativeResize="0"/>
          <p:nvPr/>
        </p:nvPicPr>
        <p:blipFill rotWithShape="1">
          <a:blip r:embed="rId8">
            <a:alphaModFix/>
          </a:blip>
          <a:srcRect l="7701" r="9034"/>
          <a:stretch/>
        </p:blipFill>
        <p:spPr>
          <a:xfrm>
            <a:off x="4863748" y="4082075"/>
            <a:ext cx="1606400" cy="1019275"/>
          </a:xfrm>
          <a:prstGeom prst="rect">
            <a:avLst/>
          </a:prstGeom>
          <a:noFill/>
          <a:ln>
            <a:noFill/>
          </a:ln>
        </p:spPr>
      </p:pic>
      <p:sp>
        <p:nvSpPr>
          <p:cNvPr id="122" name="Google Shape;122;p28">
            <a:extLst>
              <a:ext uri="{FF2B5EF4-FFF2-40B4-BE49-F238E27FC236}">
                <a16:creationId xmlns:a16="http://schemas.microsoft.com/office/drawing/2014/main" id="{0EF6546C-7418-DAE2-6B07-E92DC3D19EA7}"/>
              </a:ext>
            </a:extLst>
          </p:cNvPr>
          <p:cNvSpPr txBox="1"/>
          <p:nvPr/>
        </p:nvSpPr>
        <p:spPr>
          <a:xfrm>
            <a:off x="7625359" y="4082069"/>
            <a:ext cx="13593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1F1F1F"/>
                </a:solidFill>
                <a:effectLst/>
                <a:uLnTx/>
                <a:uFillTx/>
                <a:latin typeface="Open Sans"/>
                <a:ea typeface="Open Sans"/>
                <a:cs typeface="Open Sans"/>
                <a:sym typeface="Open Sans"/>
              </a:rPr>
              <a:t>Powered by</a:t>
            </a:r>
            <a:endParaRPr kumimoji="0" sz="1000" b="1" i="0" u="none" strike="noStrike" kern="0" cap="none" spc="0" normalizeH="0" baseline="0" noProof="0">
              <a:ln>
                <a:noFill/>
              </a:ln>
              <a:solidFill>
                <a:srgbClr val="1F1F1F"/>
              </a:solidFill>
              <a:effectLst/>
              <a:uLnTx/>
              <a:uFillTx/>
              <a:latin typeface="Open Sans"/>
              <a:ea typeface="Open Sans"/>
              <a:cs typeface="Open Sans"/>
              <a:sym typeface="Open Sans"/>
            </a:endParaRPr>
          </a:p>
        </p:txBody>
      </p:sp>
      <p:pic>
        <p:nvPicPr>
          <p:cNvPr id="3" name="Picture 2">
            <a:extLst>
              <a:ext uri="{FF2B5EF4-FFF2-40B4-BE49-F238E27FC236}">
                <a16:creationId xmlns:a16="http://schemas.microsoft.com/office/drawing/2014/main" id="{58B29219-26F9-7180-3CD5-2C843D94A4DC}"/>
              </a:ext>
            </a:extLst>
          </p:cNvPr>
          <p:cNvPicPr>
            <a:picLocks noChangeAspect="1"/>
          </p:cNvPicPr>
          <p:nvPr/>
        </p:nvPicPr>
        <p:blipFill>
          <a:blip r:embed="rId9"/>
          <a:stretch>
            <a:fillRect/>
          </a:stretch>
        </p:blipFill>
        <p:spPr>
          <a:xfrm>
            <a:off x="450651" y="1583681"/>
            <a:ext cx="1297423" cy="1297423"/>
          </a:xfrm>
          <a:prstGeom prst="rect">
            <a:avLst/>
          </a:prstGeom>
        </p:spPr>
      </p:pic>
    </p:spTree>
    <p:extLst>
      <p:ext uri="{BB962C8B-B14F-4D97-AF65-F5344CB8AC3E}">
        <p14:creationId xmlns:p14="http://schemas.microsoft.com/office/powerpoint/2010/main" val="2210843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229">
          <a:extLst>
            <a:ext uri="{FF2B5EF4-FFF2-40B4-BE49-F238E27FC236}">
              <a16:creationId xmlns:a16="http://schemas.microsoft.com/office/drawing/2014/main" id="{447B1C7D-6083-830D-8F29-6996A983ED8D}"/>
            </a:ext>
          </a:extLst>
        </p:cNvPr>
        <p:cNvGrpSpPr/>
        <p:nvPr/>
      </p:nvGrpSpPr>
      <p:grpSpPr>
        <a:xfrm>
          <a:off x="0" y="0"/>
          <a:ext cx="0" cy="0"/>
          <a:chOff x="0" y="0"/>
          <a:chExt cx="0" cy="0"/>
        </a:xfrm>
      </p:grpSpPr>
      <p:sp>
        <p:nvSpPr>
          <p:cNvPr id="230" name="Google Shape;230;p41">
            <a:extLst>
              <a:ext uri="{FF2B5EF4-FFF2-40B4-BE49-F238E27FC236}">
                <a16:creationId xmlns:a16="http://schemas.microsoft.com/office/drawing/2014/main" id="{C4C18E1D-0809-9CC8-4B4A-8E128392CC1A}"/>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lvl="0"/>
            <a:r>
              <a:rPr lang="en" sz="2400" b="1" dirty="0">
                <a:solidFill>
                  <a:srgbClr val="FFFFFF"/>
                </a:solidFill>
                <a:latin typeface="Maven Pro"/>
                <a:ea typeface="Maven Pro"/>
                <a:cs typeface="Maven Pro"/>
                <a:sym typeface="Maven Pro"/>
              </a:rPr>
              <a:t>Gambling-Like Examples in Gaming: Game Skins</a:t>
            </a:r>
            <a:endParaRPr sz="2400" b="1" dirty="0">
              <a:solidFill>
                <a:srgbClr val="FFFFFF"/>
              </a:solidFill>
              <a:latin typeface="Maven Pro"/>
              <a:ea typeface="Maven Pro"/>
              <a:cs typeface="Maven Pro"/>
              <a:sym typeface="Maven Pro"/>
            </a:endParaRPr>
          </a:p>
        </p:txBody>
      </p:sp>
      <p:cxnSp>
        <p:nvCxnSpPr>
          <p:cNvPr id="232" name="Google Shape;232;p41">
            <a:extLst>
              <a:ext uri="{FF2B5EF4-FFF2-40B4-BE49-F238E27FC236}">
                <a16:creationId xmlns:a16="http://schemas.microsoft.com/office/drawing/2014/main" id="{8B479F1E-162B-95BD-0D37-BDB8B5C0BDFD}"/>
              </a:ext>
            </a:extLst>
          </p:cNvPr>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233" name="Google Shape;233;p41">
            <a:extLst>
              <a:ext uri="{FF2B5EF4-FFF2-40B4-BE49-F238E27FC236}">
                <a16:creationId xmlns:a16="http://schemas.microsoft.com/office/drawing/2014/main" id="{0AC0E1CA-7753-2DCE-3288-E060952E0727}"/>
              </a:ext>
            </a:extLst>
          </p:cNvPr>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EEEEEE"/>
                </a:solidFill>
                <a:effectLst/>
                <a:uLnTx/>
                <a:uFillTx/>
                <a:latin typeface="Maven Pro"/>
                <a:ea typeface="Maven Pro"/>
                <a:cs typeface="Maven Pro"/>
                <a:sym typeface="Maven Pro"/>
              </a:rPr>
              <a:t>GamFin</a:t>
            </a:r>
            <a:endParaRPr kumimoji="0" sz="1500" b="1" i="0" u="none" strike="noStrike" kern="0" cap="none" spc="0" normalizeH="0" baseline="0" noProof="0">
              <a:ln>
                <a:noFill/>
              </a:ln>
              <a:solidFill>
                <a:srgbClr val="EEEEEE"/>
              </a:solidFill>
              <a:effectLst/>
              <a:uLnTx/>
              <a:uFillTx/>
              <a:latin typeface="Maven Pro"/>
              <a:ea typeface="Maven Pro"/>
              <a:cs typeface="Maven Pro"/>
              <a:sym typeface="Maven Pro"/>
            </a:endParaRPr>
          </a:p>
        </p:txBody>
      </p:sp>
      <p:pic>
        <p:nvPicPr>
          <p:cNvPr id="5" name="Picture 4">
            <a:extLst>
              <a:ext uri="{FF2B5EF4-FFF2-40B4-BE49-F238E27FC236}">
                <a16:creationId xmlns:a16="http://schemas.microsoft.com/office/drawing/2014/main" id="{681C5EFC-2324-246C-2F25-D1B1AA4A271F}"/>
              </a:ext>
            </a:extLst>
          </p:cNvPr>
          <p:cNvPicPr>
            <a:picLocks noChangeAspect="1"/>
          </p:cNvPicPr>
          <p:nvPr/>
        </p:nvPicPr>
        <p:blipFill>
          <a:blip r:embed="rId3"/>
          <a:stretch>
            <a:fillRect/>
          </a:stretch>
        </p:blipFill>
        <p:spPr>
          <a:xfrm>
            <a:off x="322650" y="1334851"/>
            <a:ext cx="5493356" cy="2790924"/>
          </a:xfrm>
          <a:prstGeom prst="rect">
            <a:avLst/>
          </a:prstGeom>
        </p:spPr>
      </p:pic>
      <p:sp>
        <p:nvSpPr>
          <p:cNvPr id="7" name="TextBox 6">
            <a:extLst>
              <a:ext uri="{FF2B5EF4-FFF2-40B4-BE49-F238E27FC236}">
                <a16:creationId xmlns:a16="http://schemas.microsoft.com/office/drawing/2014/main" id="{D0442E6B-BC4F-B69B-C17C-004786823324}"/>
              </a:ext>
            </a:extLst>
          </p:cNvPr>
          <p:cNvSpPr txBox="1"/>
          <p:nvPr/>
        </p:nvSpPr>
        <p:spPr>
          <a:xfrm>
            <a:off x="6051597" y="2377801"/>
            <a:ext cx="2545976" cy="1077218"/>
          </a:xfrm>
          <a:prstGeom prst="rect">
            <a:avLst/>
          </a:prstGeom>
          <a:noFill/>
        </p:spPr>
        <p:txBody>
          <a:bodyPr wrap="square">
            <a:spAutoFit/>
          </a:bodyPr>
          <a:lstStyle/>
          <a:p>
            <a:pPr algn="ctr"/>
            <a:r>
              <a:rPr lang="en-US" sz="1600" b="1" i="0" dirty="0">
                <a:solidFill>
                  <a:schemeClr val="bg1"/>
                </a:solidFill>
                <a:effectLst/>
                <a:latin typeface="Maven Pro" panose="020B0604020202020204" charset="0"/>
              </a:rPr>
              <a:t>The AK-47 Case Hardened skin #661 from Counter Strike 2</a:t>
            </a:r>
          </a:p>
          <a:p>
            <a:endParaRPr lang="en-US" sz="1600" dirty="0">
              <a:solidFill>
                <a:schemeClr val="bg1"/>
              </a:solidFill>
              <a:latin typeface="Maven Pro" panose="020B0604020202020204" charset="0"/>
            </a:endParaRPr>
          </a:p>
        </p:txBody>
      </p:sp>
    </p:spTree>
    <p:extLst>
      <p:ext uri="{BB962C8B-B14F-4D97-AF65-F5344CB8AC3E}">
        <p14:creationId xmlns:p14="http://schemas.microsoft.com/office/powerpoint/2010/main" val="299232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221">
          <a:extLst>
            <a:ext uri="{FF2B5EF4-FFF2-40B4-BE49-F238E27FC236}">
              <a16:creationId xmlns:a16="http://schemas.microsoft.com/office/drawing/2014/main" id="{E41A97F9-6797-4E4C-1F67-E872AB917F48}"/>
            </a:ext>
          </a:extLst>
        </p:cNvPr>
        <p:cNvGrpSpPr/>
        <p:nvPr/>
      </p:nvGrpSpPr>
      <p:grpSpPr>
        <a:xfrm>
          <a:off x="0" y="0"/>
          <a:ext cx="0" cy="0"/>
          <a:chOff x="0" y="0"/>
          <a:chExt cx="0" cy="0"/>
        </a:xfrm>
      </p:grpSpPr>
      <p:sp>
        <p:nvSpPr>
          <p:cNvPr id="222" name="Google Shape;222;p40">
            <a:extLst>
              <a:ext uri="{FF2B5EF4-FFF2-40B4-BE49-F238E27FC236}">
                <a16:creationId xmlns:a16="http://schemas.microsoft.com/office/drawing/2014/main" id="{B74AB5CD-D4FA-977D-F3E8-8A0BDEBE76D4}"/>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b="1" dirty="0">
                <a:solidFill>
                  <a:srgbClr val="FFFFFF"/>
                </a:solidFill>
                <a:latin typeface="Maven Pro"/>
                <a:ea typeface="Maven Pro"/>
                <a:cs typeface="Maven Pro"/>
                <a:sym typeface="Maven Pro"/>
              </a:rPr>
              <a:t>Examples</a:t>
            </a:r>
            <a:endParaRPr b="1" dirty="0">
              <a:solidFill>
                <a:srgbClr val="FFFFFF"/>
              </a:solidFill>
              <a:latin typeface="Maven Pro"/>
              <a:ea typeface="Maven Pro"/>
              <a:cs typeface="Maven Pro"/>
              <a:sym typeface="Maven Pro"/>
            </a:endParaRPr>
          </a:p>
        </p:txBody>
      </p:sp>
      <p:cxnSp>
        <p:nvCxnSpPr>
          <p:cNvPr id="224" name="Google Shape;224;p40">
            <a:extLst>
              <a:ext uri="{FF2B5EF4-FFF2-40B4-BE49-F238E27FC236}">
                <a16:creationId xmlns:a16="http://schemas.microsoft.com/office/drawing/2014/main" id="{F4D89D26-4F09-3BA1-FD1A-08E9F49384FC}"/>
              </a:ext>
            </a:extLst>
          </p:cNvPr>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225" name="Google Shape;225;p40">
            <a:extLst>
              <a:ext uri="{FF2B5EF4-FFF2-40B4-BE49-F238E27FC236}">
                <a16:creationId xmlns:a16="http://schemas.microsoft.com/office/drawing/2014/main" id="{D727E9BD-3C6E-AD0F-664B-86D86D1C2F45}"/>
              </a:ext>
            </a:extLst>
          </p:cNvPr>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EEEEEE"/>
                </a:solidFill>
                <a:effectLst/>
                <a:uLnTx/>
                <a:uFillTx/>
                <a:latin typeface="Maven Pro"/>
                <a:ea typeface="Maven Pro"/>
                <a:cs typeface="Maven Pro"/>
                <a:sym typeface="Maven Pro"/>
              </a:rPr>
              <a:t>GamFin</a:t>
            </a:r>
            <a:endParaRPr kumimoji="0" sz="1500" b="1" i="0" u="none" strike="noStrike" kern="0" cap="none" spc="0" normalizeH="0" baseline="0" noProof="0">
              <a:ln>
                <a:noFill/>
              </a:ln>
              <a:solidFill>
                <a:srgbClr val="EEEEEE"/>
              </a:solidFill>
              <a:effectLst/>
              <a:uLnTx/>
              <a:uFillTx/>
              <a:latin typeface="Maven Pro"/>
              <a:ea typeface="Maven Pro"/>
              <a:cs typeface="Maven Pro"/>
              <a:sym typeface="Maven Pro"/>
            </a:endParaRPr>
          </a:p>
        </p:txBody>
      </p:sp>
      <p:pic>
        <p:nvPicPr>
          <p:cNvPr id="5" name="Picture 4">
            <a:extLst>
              <a:ext uri="{FF2B5EF4-FFF2-40B4-BE49-F238E27FC236}">
                <a16:creationId xmlns:a16="http://schemas.microsoft.com/office/drawing/2014/main" id="{26232A66-E4A7-329F-A34E-2E245B1ACEF5}"/>
              </a:ext>
            </a:extLst>
          </p:cNvPr>
          <p:cNvPicPr>
            <a:picLocks noChangeAspect="1"/>
          </p:cNvPicPr>
          <p:nvPr/>
        </p:nvPicPr>
        <p:blipFill>
          <a:blip r:embed="rId3"/>
          <a:stretch>
            <a:fillRect/>
          </a:stretch>
        </p:blipFill>
        <p:spPr>
          <a:xfrm>
            <a:off x="152400" y="1193638"/>
            <a:ext cx="8812306" cy="1947322"/>
          </a:xfrm>
          <a:prstGeom prst="rect">
            <a:avLst/>
          </a:prstGeom>
        </p:spPr>
      </p:pic>
    </p:spTree>
    <p:extLst>
      <p:ext uri="{BB962C8B-B14F-4D97-AF65-F5344CB8AC3E}">
        <p14:creationId xmlns:p14="http://schemas.microsoft.com/office/powerpoint/2010/main" val="1915408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237"/>
        <p:cNvGrpSpPr/>
        <p:nvPr/>
      </p:nvGrpSpPr>
      <p:grpSpPr>
        <a:xfrm>
          <a:off x="0" y="0"/>
          <a:ext cx="0" cy="0"/>
          <a:chOff x="0" y="0"/>
          <a:chExt cx="0" cy="0"/>
        </a:xfrm>
      </p:grpSpPr>
      <p:sp>
        <p:nvSpPr>
          <p:cNvPr id="238" name="Google Shape;238;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050" b="1">
                <a:solidFill>
                  <a:srgbClr val="FFFFFF"/>
                </a:solidFill>
                <a:latin typeface="Maven Pro"/>
                <a:ea typeface="Maven Pro"/>
                <a:cs typeface="Maven Pro"/>
                <a:sym typeface="Maven Pro"/>
              </a:rPr>
              <a:t> </a:t>
            </a:r>
            <a:r>
              <a:rPr lang="en" sz="2400" b="1">
                <a:solidFill>
                  <a:srgbClr val="FFFFFF"/>
                </a:solidFill>
                <a:latin typeface="Maven Pro"/>
                <a:ea typeface="Maven Pro"/>
                <a:cs typeface="Maven Pro"/>
                <a:sym typeface="Maven Pro"/>
              </a:rPr>
              <a:t>Bypassing Age Verification</a:t>
            </a:r>
            <a:endParaRPr sz="2400" b="1">
              <a:solidFill>
                <a:srgbClr val="FFFFFF"/>
              </a:solidFill>
              <a:latin typeface="Maven Pro"/>
              <a:ea typeface="Maven Pro"/>
              <a:cs typeface="Maven Pro"/>
              <a:sym typeface="Maven Pro"/>
            </a:endParaRPr>
          </a:p>
        </p:txBody>
      </p:sp>
      <p:sp>
        <p:nvSpPr>
          <p:cNvPr id="239" name="Google Shape;239;p42"/>
          <p:cNvSpPr txBox="1">
            <a:spLocks noGrp="1"/>
          </p:cNvSpPr>
          <p:nvPr>
            <p:ph type="body" idx="1"/>
          </p:nvPr>
        </p:nvSpPr>
        <p:spPr>
          <a:xfrm>
            <a:off x="311700" y="1152475"/>
            <a:ext cx="5980500" cy="3416400"/>
          </a:xfrm>
          <a:prstGeom prst="rect">
            <a:avLst/>
          </a:prstGeom>
        </p:spPr>
        <p:txBody>
          <a:bodyPr spcFirstLastPara="1" wrap="square" lIns="91425" tIns="91425" rIns="91425" bIns="91425" anchor="t" anchorCtr="0">
            <a:normAutofit/>
          </a:bodyPr>
          <a:lstStyle/>
          <a:p>
            <a:pPr marL="457200" lvl="0" indent="-342900" algn="l" rtl="0">
              <a:spcBef>
                <a:spcPts val="1800"/>
              </a:spcBef>
              <a:spcAft>
                <a:spcPts val="0"/>
              </a:spcAft>
              <a:buClr>
                <a:srgbClr val="FFFFFF"/>
              </a:buClr>
              <a:buSzPts val="1800"/>
              <a:buFont typeface="Maven Pro"/>
              <a:buChar char="●"/>
            </a:pPr>
            <a:r>
              <a:rPr lang="en" sz="1800" b="1" dirty="0">
                <a:solidFill>
                  <a:srgbClr val="FFFFFF"/>
                </a:solidFill>
                <a:latin typeface="Maven Pro"/>
                <a:ea typeface="Maven Pro"/>
                <a:cs typeface="Maven Pro"/>
                <a:sym typeface="Maven Pro"/>
              </a:rPr>
              <a:t>Identity Borrowing:</a:t>
            </a:r>
            <a:r>
              <a:rPr lang="en" sz="1800" dirty="0">
                <a:solidFill>
                  <a:srgbClr val="FFFFFF"/>
                </a:solidFill>
                <a:latin typeface="Maven Pro"/>
                <a:ea typeface="Maven Pro"/>
                <a:cs typeface="Maven Pro"/>
                <a:sym typeface="Maven Pro"/>
              </a:rPr>
              <a:t> Using a parent’s ID or social security number to create an account.</a:t>
            </a:r>
            <a:endParaRPr sz="1800" dirty="0">
              <a:solidFill>
                <a:srgbClr val="FFFFFF"/>
              </a:solidFill>
              <a:latin typeface="Maven Pro"/>
              <a:ea typeface="Maven Pro"/>
              <a:cs typeface="Maven Pro"/>
              <a:sym typeface="Maven Pro"/>
            </a:endParaRPr>
          </a:p>
          <a:p>
            <a:pPr marL="457200" lvl="0" indent="-342900" algn="l" rtl="0">
              <a:spcBef>
                <a:spcPts val="0"/>
              </a:spcBef>
              <a:spcAft>
                <a:spcPts val="0"/>
              </a:spcAft>
              <a:buClr>
                <a:srgbClr val="FFFFFF"/>
              </a:buClr>
              <a:buSzPts val="1800"/>
              <a:buFont typeface="Maven Pro"/>
              <a:buChar char="●"/>
            </a:pPr>
            <a:r>
              <a:rPr lang="en" sz="1800" b="1" dirty="0">
                <a:solidFill>
                  <a:srgbClr val="FFFFFF"/>
                </a:solidFill>
                <a:latin typeface="Maven Pro"/>
                <a:ea typeface="Maven Pro"/>
                <a:cs typeface="Maven Pro"/>
                <a:sym typeface="Maven Pro"/>
              </a:rPr>
              <a:t>Crypto Casinos:</a:t>
            </a:r>
            <a:r>
              <a:rPr lang="en" sz="1800" dirty="0">
                <a:solidFill>
                  <a:srgbClr val="FFFFFF"/>
                </a:solidFill>
                <a:latin typeface="Maven Pro"/>
                <a:ea typeface="Maven Pro"/>
                <a:cs typeface="Maven Pro"/>
                <a:sym typeface="Maven Pro"/>
              </a:rPr>
              <a:t> Offshore gambling sites that accept cryptocurrency often </a:t>
            </a:r>
            <a:r>
              <a:rPr lang="en" dirty="0">
                <a:solidFill>
                  <a:srgbClr val="FFFFFF"/>
                </a:solidFill>
                <a:latin typeface="Maven Pro"/>
                <a:ea typeface="Maven Pro"/>
                <a:cs typeface="Maven Pro"/>
                <a:sym typeface="Maven Pro"/>
              </a:rPr>
              <a:t>lack</a:t>
            </a:r>
            <a:r>
              <a:rPr lang="en" sz="1800" dirty="0">
                <a:solidFill>
                  <a:srgbClr val="FFFFFF"/>
                </a:solidFill>
                <a:latin typeface="Maven Pro"/>
                <a:ea typeface="Maven Pro"/>
                <a:cs typeface="Maven Pro"/>
                <a:sym typeface="Maven Pro"/>
              </a:rPr>
              <a:t> "Know Your Customer" (KYC) requirements.</a:t>
            </a:r>
          </a:p>
          <a:p>
            <a:pPr marL="457200" lvl="0" indent="-342900" algn="l" rtl="0">
              <a:spcBef>
                <a:spcPts val="0"/>
              </a:spcBef>
              <a:spcAft>
                <a:spcPts val="0"/>
              </a:spcAft>
              <a:buClr>
                <a:srgbClr val="FFFFFF"/>
              </a:buClr>
              <a:buSzPts val="1800"/>
              <a:buFont typeface="Maven Pro"/>
              <a:buChar char="●"/>
            </a:pPr>
            <a:r>
              <a:rPr lang="en" b="1" dirty="0">
                <a:solidFill>
                  <a:srgbClr val="FFFFFF"/>
                </a:solidFill>
                <a:latin typeface="Maven Pro"/>
                <a:ea typeface="Maven Pro"/>
                <a:cs typeface="Maven Pro"/>
                <a:sym typeface="Maven Pro"/>
              </a:rPr>
              <a:t>No Verification Casinos: </a:t>
            </a:r>
            <a:r>
              <a:rPr lang="en" dirty="0">
                <a:solidFill>
                  <a:srgbClr val="FFFFFF"/>
                </a:solidFill>
                <a:latin typeface="Maven Pro"/>
                <a:ea typeface="Maven Pro"/>
                <a:cs typeface="Maven Pro"/>
                <a:sym typeface="Maven Pro"/>
              </a:rPr>
              <a:t>Ex: Ignition</a:t>
            </a:r>
            <a:endParaRPr sz="1800" b="1" dirty="0">
              <a:solidFill>
                <a:srgbClr val="FFFFFF"/>
              </a:solidFill>
              <a:latin typeface="Maven Pro"/>
              <a:ea typeface="Maven Pro"/>
              <a:cs typeface="Maven Pro"/>
              <a:sym typeface="Maven Pro"/>
            </a:endParaRPr>
          </a:p>
          <a:p>
            <a:pPr marL="457200" lvl="0" indent="-342900" algn="l" rtl="0">
              <a:spcBef>
                <a:spcPts val="0"/>
              </a:spcBef>
              <a:spcAft>
                <a:spcPts val="0"/>
              </a:spcAft>
              <a:buClr>
                <a:srgbClr val="FFFFFF"/>
              </a:buClr>
              <a:buSzPts val="1800"/>
              <a:buFont typeface="Maven Pro"/>
              <a:buChar char="●"/>
            </a:pPr>
            <a:r>
              <a:rPr lang="en" sz="1800" b="1" dirty="0">
                <a:solidFill>
                  <a:srgbClr val="FFFFFF"/>
                </a:solidFill>
                <a:latin typeface="Maven Pro"/>
                <a:ea typeface="Maven Pro"/>
                <a:cs typeface="Maven Pro"/>
                <a:sym typeface="Maven Pro"/>
              </a:rPr>
              <a:t>VPNs (Virtual Private Networks):</a:t>
            </a:r>
            <a:r>
              <a:rPr lang="en" sz="1800" dirty="0">
                <a:solidFill>
                  <a:srgbClr val="FFFFFF"/>
                </a:solidFill>
                <a:latin typeface="Maven Pro"/>
                <a:ea typeface="Maven Pro"/>
                <a:cs typeface="Maven Pro"/>
                <a:sym typeface="Maven Pro"/>
              </a:rPr>
              <a:t> Used to access sites that are restricted in their geographic region.</a:t>
            </a:r>
            <a:endParaRPr dirty="0">
              <a:solidFill>
                <a:srgbClr val="FFFFFF"/>
              </a:solidFill>
              <a:latin typeface="Maven Pro"/>
              <a:ea typeface="Maven Pro"/>
              <a:cs typeface="Maven Pro"/>
              <a:sym typeface="Maven Pro"/>
            </a:endParaRPr>
          </a:p>
        </p:txBody>
      </p:sp>
      <p:cxnSp>
        <p:nvCxnSpPr>
          <p:cNvPr id="240" name="Google Shape;240;p42"/>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pic>
        <p:nvPicPr>
          <p:cNvPr id="241" name="Google Shape;241;p42" descr="Young man looking at social media before sleeping (Provided by Getty Images)"/>
          <p:cNvPicPr preferRelativeResize="0"/>
          <p:nvPr/>
        </p:nvPicPr>
        <p:blipFill rotWithShape="1">
          <a:blip r:embed="rId3">
            <a:alphaModFix/>
          </a:blip>
          <a:srcRect l="40755" r="11144"/>
          <a:stretch/>
        </p:blipFill>
        <p:spPr>
          <a:xfrm>
            <a:off x="6551725" y="1282700"/>
            <a:ext cx="2280576" cy="3162351"/>
          </a:xfrm>
          <a:prstGeom prst="rect">
            <a:avLst/>
          </a:prstGeom>
          <a:noFill/>
          <a:ln>
            <a:noFill/>
          </a:ln>
        </p:spPr>
      </p:pic>
      <p:sp>
        <p:nvSpPr>
          <p:cNvPr id="242" name="Google Shape;242;p42"/>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EEEEEE"/>
                </a:solidFill>
                <a:latin typeface="Maven Pro"/>
                <a:ea typeface="Maven Pro"/>
                <a:cs typeface="Maven Pro"/>
                <a:sym typeface="Maven Pro"/>
              </a:rPr>
              <a:t>GamFin</a:t>
            </a:r>
            <a:endParaRPr sz="1500" b="1">
              <a:solidFill>
                <a:srgbClr val="EEEEEE"/>
              </a:solidFill>
              <a:latin typeface="Maven Pro"/>
              <a:ea typeface="Maven Pro"/>
              <a:cs typeface="Maven Pro"/>
              <a:sym typeface="Maven Pr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279"/>
        <p:cNvGrpSpPr/>
        <p:nvPr/>
      </p:nvGrpSpPr>
      <p:grpSpPr>
        <a:xfrm>
          <a:off x="0" y="0"/>
          <a:ext cx="0" cy="0"/>
          <a:chOff x="0" y="0"/>
          <a:chExt cx="0" cy="0"/>
        </a:xfrm>
      </p:grpSpPr>
      <p:sp>
        <p:nvSpPr>
          <p:cNvPr id="280" name="Google Shape;280;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b="1" dirty="0">
                <a:solidFill>
                  <a:srgbClr val="FFFFFF"/>
                </a:solidFill>
                <a:latin typeface="Maven Pro"/>
                <a:ea typeface="Maven Pro"/>
                <a:cs typeface="Maven Pro"/>
                <a:sym typeface="Maven Pro"/>
              </a:rPr>
              <a:t>Funding Sources</a:t>
            </a:r>
            <a:endParaRPr sz="2400" b="1" dirty="0">
              <a:solidFill>
                <a:srgbClr val="FFFFFF"/>
              </a:solidFill>
              <a:latin typeface="Maven Pro"/>
              <a:ea typeface="Maven Pro"/>
              <a:cs typeface="Maven Pro"/>
              <a:sym typeface="Maven Pro"/>
            </a:endParaRPr>
          </a:p>
        </p:txBody>
      </p:sp>
      <p:sp>
        <p:nvSpPr>
          <p:cNvPr id="281" name="Google Shape;281;p47"/>
          <p:cNvSpPr txBox="1">
            <a:spLocks noGrp="1"/>
          </p:cNvSpPr>
          <p:nvPr>
            <p:ph type="body" idx="1"/>
          </p:nvPr>
        </p:nvSpPr>
        <p:spPr>
          <a:xfrm>
            <a:off x="311700" y="1128575"/>
            <a:ext cx="8646900" cy="3440400"/>
          </a:xfrm>
          <a:prstGeom prst="rect">
            <a:avLst/>
          </a:prstGeom>
        </p:spPr>
        <p:txBody>
          <a:bodyPr spcFirstLastPara="1" wrap="square" lIns="91425" tIns="91425" rIns="91425" bIns="91425" anchor="t" anchorCtr="0">
            <a:normAutofit fontScale="32500" lnSpcReduction="20000"/>
          </a:bodyPr>
          <a:lstStyle/>
          <a:p>
            <a:pPr marL="0" lvl="0" indent="0" algn="l" rtl="0">
              <a:spcBef>
                <a:spcPts val="600"/>
              </a:spcBef>
              <a:spcAft>
                <a:spcPts val="0"/>
              </a:spcAft>
              <a:buNone/>
            </a:pPr>
            <a:r>
              <a:rPr lang="en" sz="3060" b="1">
                <a:solidFill>
                  <a:srgbClr val="FFFFFF"/>
                </a:solidFill>
                <a:latin typeface="Maven Pro"/>
                <a:ea typeface="Maven Pro"/>
                <a:cs typeface="Maven Pro"/>
                <a:sym typeface="Maven Pro"/>
              </a:rPr>
              <a:t> </a:t>
            </a:r>
            <a:r>
              <a:rPr lang="en" sz="5715" b="1">
                <a:solidFill>
                  <a:srgbClr val="FFFFFF"/>
                </a:solidFill>
                <a:latin typeface="Maven Pro"/>
                <a:ea typeface="Maven Pro"/>
                <a:cs typeface="Maven Pro"/>
                <a:sym typeface="Maven Pro"/>
              </a:rPr>
              <a:t>Identity Misuse &amp; Family Accounts:</a:t>
            </a:r>
            <a:endParaRPr sz="5715" b="1">
              <a:solidFill>
                <a:srgbClr val="FFFFFF"/>
              </a:solidFill>
              <a:latin typeface="Maven Pro"/>
              <a:ea typeface="Maven Pro"/>
              <a:cs typeface="Maven Pro"/>
              <a:sym typeface="Maven Pro"/>
            </a:endParaRPr>
          </a:p>
          <a:p>
            <a:pPr marL="457200" lvl="0" indent="-346551" algn="l" rtl="0">
              <a:spcBef>
                <a:spcPts val="1200"/>
              </a:spcBef>
              <a:spcAft>
                <a:spcPts val="0"/>
              </a:spcAft>
              <a:buClr>
                <a:srgbClr val="FFFFFF"/>
              </a:buClr>
              <a:buSzPct val="100000"/>
              <a:buFont typeface="Maven Pro"/>
              <a:buChar char="●"/>
            </a:pPr>
            <a:r>
              <a:rPr lang="en" sz="5715" b="1">
                <a:solidFill>
                  <a:srgbClr val="FFFFFF"/>
                </a:solidFill>
                <a:latin typeface="Maven Pro"/>
                <a:ea typeface="Maven Pro"/>
                <a:cs typeface="Maven Pro"/>
                <a:sym typeface="Maven Pro"/>
              </a:rPr>
              <a:t>Linked Credit Cards:</a:t>
            </a:r>
            <a:r>
              <a:rPr lang="en" sz="5715">
                <a:solidFill>
                  <a:srgbClr val="FFFFFF"/>
                </a:solidFill>
                <a:latin typeface="Maven Pro"/>
                <a:ea typeface="Maven Pro"/>
                <a:cs typeface="Maven Pro"/>
                <a:sym typeface="Maven Pro"/>
              </a:rPr>
              <a:t> Using a parent’s card saved on a shared device (iPad, PlayStation) to buy "gems" or "points" with one click.</a:t>
            </a:r>
            <a:endParaRPr sz="5715">
              <a:solidFill>
                <a:srgbClr val="FFFFFF"/>
              </a:solidFill>
              <a:latin typeface="Maven Pro"/>
              <a:ea typeface="Maven Pro"/>
              <a:cs typeface="Maven Pro"/>
              <a:sym typeface="Maven Pro"/>
            </a:endParaRPr>
          </a:p>
          <a:p>
            <a:pPr marL="457200" lvl="0" indent="-346551" algn="l" rtl="0">
              <a:spcBef>
                <a:spcPts val="0"/>
              </a:spcBef>
              <a:spcAft>
                <a:spcPts val="0"/>
              </a:spcAft>
              <a:buClr>
                <a:srgbClr val="FFFFFF"/>
              </a:buClr>
              <a:buSzPct val="100000"/>
              <a:buFont typeface="Maven Pro"/>
              <a:buChar char="●"/>
            </a:pPr>
            <a:r>
              <a:rPr lang="en" sz="5715" b="1">
                <a:solidFill>
                  <a:srgbClr val="FFFFFF"/>
                </a:solidFill>
                <a:latin typeface="Maven Pro"/>
                <a:ea typeface="Maven Pro"/>
                <a:cs typeface="Maven Pro"/>
                <a:sym typeface="Maven Pro"/>
              </a:rPr>
              <a:t>Identity Theft:</a:t>
            </a:r>
            <a:r>
              <a:rPr lang="en" sz="5715">
                <a:solidFill>
                  <a:srgbClr val="FFFFFF"/>
                </a:solidFill>
                <a:latin typeface="Maven Pro"/>
                <a:ea typeface="Maven Pro"/>
                <a:cs typeface="Maven Pro"/>
                <a:sym typeface="Maven Pro"/>
              </a:rPr>
              <a:t> Teens using a parent’s ID/Social Security Number to open a "verified" sportsbook account.</a:t>
            </a:r>
            <a:endParaRPr sz="5715">
              <a:solidFill>
                <a:srgbClr val="FFFFFF"/>
              </a:solidFill>
              <a:latin typeface="Maven Pro"/>
              <a:ea typeface="Maven Pro"/>
              <a:cs typeface="Maven Pro"/>
              <a:sym typeface="Maven Pro"/>
            </a:endParaRPr>
          </a:p>
          <a:p>
            <a:pPr marL="0" lvl="0" indent="0" algn="l" rtl="0">
              <a:spcBef>
                <a:spcPts val="1200"/>
              </a:spcBef>
              <a:spcAft>
                <a:spcPts val="0"/>
              </a:spcAft>
              <a:buNone/>
            </a:pPr>
            <a:r>
              <a:rPr lang="en" sz="5715" b="1">
                <a:solidFill>
                  <a:srgbClr val="FFFFFF"/>
                </a:solidFill>
                <a:latin typeface="Maven Pro"/>
                <a:ea typeface="Maven Pro"/>
                <a:cs typeface="Maven Pro"/>
                <a:sym typeface="Maven Pro"/>
              </a:rPr>
              <a:t>Cryptocurrency (The Ultimate Workaround):</a:t>
            </a:r>
            <a:endParaRPr sz="5715" b="1">
              <a:solidFill>
                <a:srgbClr val="FFFFFF"/>
              </a:solidFill>
              <a:latin typeface="Maven Pro"/>
              <a:ea typeface="Maven Pro"/>
              <a:cs typeface="Maven Pro"/>
              <a:sym typeface="Maven Pro"/>
            </a:endParaRPr>
          </a:p>
          <a:p>
            <a:pPr marL="457200" lvl="0" indent="-346551" algn="l" rtl="0">
              <a:spcBef>
                <a:spcPts val="1200"/>
              </a:spcBef>
              <a:spcAft>
                <a:spcPts val="0"/>
              </a:spcAft>
              <a:buClr>
                <a:srgbClr val="FFFFFF"/>
              </a:buClr>
              <a:buSzPct val="100000"/>
              <a:buFont typeface="Maven Pro"/>
              <a:buChar char="●"/>
            </a:pPr>
            <a:r>
              <a:rPr lang="en" sz="5715">
                <a:solidFill>
                  <a:srgbClr val="FFFFFF"/>
                </a:solidFill>
                <a:latin typeface="Maven Pro"/>
                <a:ea typeface="Maven Pro"/>
                <a:cs typeface="Maven Pro"/>
                <a:sym typeface="Maven Pro"/>
              </a:rPr>
              <a:t>Decentralized wallets do not require ID verification.</a:t>
            </a:r>
            <a:endParaRPr sz="5715">
              <a:solidFill>
                <a:srgbClr val="FFFFFF"/>
              </a:solidFill>
              <a:latin typeface="Maven Pro"/>
              <a:ea typeface="Maven Pro"/>
              <a:cs typeface="Maven Pro"/>
              <a:sym typeface="Maven Pro"/>
            </a:endParaRPr>
          </a:p>
          <a:p>
            <a:pPr marL="457200" lvl="0" indent="-346551" algn="l" rtl="0">
              <a:spcBef>
                <a:spcPts val="0"/>
              </a:spcBef>
              <a:spcAft>
                <a:spcPts val="0"/>
              </a:spcAft>
              <a:buClr>
                <a:srgbClr val="FFFFFF"/>
              </a:buClr>
              <a:buSzPct val="100000"/>
              <a:buFont typeface="Maven Pro"/>
              <a:buChar char="●"/>
            </a:pPr>
            <a:r>
              <a:rPr lang="en" sz="5715">
                <a:solidFill>
                  <a:srgbClr val="FFFFFF"/>
                </a:solidFill>
                <a:latin typeface="Maven Pro"/>
                <a:ea typeface="Maven Pro"/>
                <a:cs typeface="Maven Pro"/>
                <a:sym typeface="Maven Pro"/>
              </a:rPr>
              <a:t>Crypto is bought from a friend or ATM and sent directly to offshore casinos that do not require identification.</a:t>
            </a:r>
            <a:endParaRPr sz="5715">
              <a:latin typeface="Maven Pro"/>
              <a:ea typeface="Maven Pro"/>
              <a:cs typeface="Maven Pro"/>
              <a:sym typeface="Maven Pro"/>
            </a:endParaRPr>
          </a:p>
        </p:txBody>
      </p:sp>
      <p:cxnSp>
        <p:nvCxnSpPr>
          <p:cNvPr id="282" name="Google Shape;282;p47"/>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283" name="Google Shape;283;p47"/>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EEEEEE"/>
                </a:solidFill>
                <a:latin typeface="Maven Pro"/>
                <a:ea typeface="Maven Pro"/>
                <a:cs typeface="Maven Pro"/>
                <a:sym typeface="Maven Pro"/>
              </a:rPr>
              <a:t>GamFin</a:t>
            </a:r>
            <a:endParaRPr sz="1500" b="1">
              <a:solidFill>
                <a:srgbClr val="EEEEEE"/>
              </a:solidFill>
              <a:latin typeface="Maven Pro"/>
              <a:ea typeface="Maven Pro"/>
              <a:cs typeface="Maven Pro"/>
              <a:sym typeface="Maven Pr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263"/>
        <p:cNvGrpSpPr/>
        <p:nvPr/>
      </p:nvGrpSpPr>
      <p:grpSpPr>
        <a:xfrm>
          <a:off x="0" y="0"/>
          <a:ext cx="0" cy="0"/>
          <a:chOff x="0" y="0"/>
          <a:chExt cx="0" cy="0"/>
        </a:xfrm>
      </p:grpSpPr>
      <p:sp>
        <p:nvSpPr>
          <p:cNvPr id="264" name="Google Shape;264;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b="1" dirty="0">
                <a:solidFill>
                  <a:srgbClr val="FFFFFF"/>
                </a:solidFill>
                <a:latin typeface="Maven Pro"/>
                <a:ea typeface="Maven Pro"/>
                <a:cs typeface="Maven Pro"/>
                <a:sym typeface="Maven Pro"/>
              </a:rPr>
              <a:t>Putting it together: A Pipeline</a:t>
            </a:r>
            <a:endParaRPr sz="2300" b="1" dirty="0">
              <a:solidFill>
                <a:srgbClr val="FFFFFF"/>
              </a:solidFill>
              <a:latin typeface="Maven Pro"/>
              <a:ea typeface="Maven Pro"/>
              <a:cs typeface="Maven Pro"/>
              <a:sym typeface="Maven Pro"/>
            </a:endParaRPr>
          </a:p>
        </p:txBody>
      </p:sp>
      <p:sp>
        <p:nvSpPr>
          <p:cNvPr id="265" name="Google Shape;265;p45"/>
          <p:cNvSpPr txBox="1">
            <a:spLocks noGrp="1"/>
          </p:cNvSpPr>
          <p:nvPr>
            <p:ph type="body" idx="1"/>
          </p:nvPr>
        </p:nvSpPr>
        <p:spPr>
          <a:xfrm>
            <a:off x="311700" y="1152474"/>
            <a:ext cx="8520600" cy="3679501"/>
          </a:xfrm>
          <a:prstGeom prst="rect">
            <a:avLst/>
          </a:prstGeom>
        </p:spPr>
        <p:txBody>
          <a:bodyPr spcFirstLastPara="1" wrap="square" lIns="91425" tIns="91425" rIns="91425" bIns="91425" anchor="t" anchorCtr="0">
            <a:noAutofit/>
          </a:bodyPr>
          <a:lstStyle/>
          <a:p>
            <a:pPr marL="114300" indent="0">
              <a:buClr>
                <a:srgbClr val="FFFFFF"/>
              </a:buClr>
              <a:buNone/>
            </a:pPr>
            <a:r>
              <a:rPr lang="en" dirty="0">
                <a:solidFill>
                  <a:srgbClr val="FFFFFF"/>
                </a:solidFill>
                <a:latin typeface="Maven Pro"/>
                <a:ea typeface="Maven Pro"/>
                <a:cs typeface="Maven Pro"/>
                <a:sym typeface="Maven Pro"/>
              </a:rPr>
              <a:t>The 2026 digital economy enables minors to move "liquid capital" without traditional bank accounts via peer-to-peer apps and digital assets.</a:t>
            </a:r>
          </a:p>
          <a:p>
            <a:pPr marL="914400" lvl="1" indent="-342900" algn="l" rtl="0">
              <a:spcBef>
                <a:spcPts val="0"/>
              </a:spcBef>
              <a:spcAft>
                <a:spcPts val="0"/>
              </a:spcAft>
              <a:buClr>
                <a:srgbClr val="FFFFFF"/>
              </a:buClr>
              <a:buSzPts val="1800"/>
              <a:buFont typeface="Roboto"/>
              <a:buChar char="●"/>
            </a:pPr>
            <a:endParaRPr sz="1800" dirty="0">
              <a:solidFill>
                <a:srgbClr val="FFFFFF"/>
              </a:solidFill>
              <a:latin typeface="Maven Pro"/>
              <a:ea typeface="Maven Pro"/>
              <a:cs typeface="Maven Pro"/>
              <a:sym typeface="Maven Pro"/>
            </a:endParaRPr>
          </a:p>
          <a:p>
            <a:pPr marL="114300" indent="0" algn="ctr">
              <a:buClr>
                <a:srgbClr val="FFFFFF"/>
              </a:buClr>
              <a:buNone/>
            </a:pPr>
            <a:r>
              <a:rPr lang="en" sz="1600" dirty="0">
                <a:solidFill>
                  <a:srgbClr val="FFFFFF"/>
                </a:solidFill>
                <a:latin typeface="Maven Pro"/>
                <a:ea typeface="Maven Pro"/>
                <a:cs typeface="Maven Pro"/>
                <a:sym typeface="Maven Pro"/>
              </a:rPr>
              <a:t>Rec</a:t>
            </a:r>
            <a:r>
              <a:rPr lang="en-US" sz="1600" dirty="0" err="1">
                <a:solidFill>
                  <a:srgbClr val="FFFFFF"/>
                </a:solidFill>
                <a:latin typeface="Maven Pro"/>
                <a:ea typeface="Maven Pro"/>
                <a:cs typeface="Maven Pro"/>
                <a:sym typeface="Maven Pro"/>
              </a:rPr>
              <a:t>ei</a:t>
            </a:r>
            <a:r>
              <a:rPr lang="en" sz="1600" dirty="0">
                <a:solidFill>
                  <a:srgbClr val="FFFFFF"/>
                </a:solidFill>
                <a:latin typeface="Maven Pro"/>
                <a:ea typeface="Maven Pro"/>
                <a:cs typeface="Maven Pro"/>
                <a:sym typeface="Maven Pro"/>
              </a:rPr>
              <a:t>ve a gift card (“gateway") it is bought with cash and then untraceable.</a:t>
            </a:r>
          </a:p>
          <a:p>
            <a:pPr marL="114300" indent="0" algn="ctr">
              <a:buClr>
                <a:srgbClr val="FFFFFF"/>
              </a:buClr>
              <a:buNone/>
            </a:pPr>
            <a:endParaRPr lang="en" sz="1600" dirty="0">
              <a:solidFill>
                <a:srgbClr val="FFFFFF"/>
              </a:solidFill>
              <a:latin typeface="Maven Pro"/>
              <a:ea typeface="Maven Pro"/>
              <a:cs typeface="Maven Pro"/>
              <a:sym typeface="Maven Pro"/>
            </a:endParaRPr>
          </a:p>
          <a:p>
            <a:pPr marL="114300" indent="0" algn="ctr">
              <a:buClr>
                <a:srgbClr val="FFFFFF"/>
              </a:buClr>
              <a:buNone/>
            </a:pPr>
            <a:r>
              <a:rPr lang="en" sz="1600" dirty="0">
                <a:solidFill>
                  <a:srgbClr val="FFFFFF"/>
                </a:solidFill>
                <a:latin typeface="Maven Pro"/>
                <a:ea typeface="Maven Pro"/>
                <a:cs typeface="Maven Pro"/>
                <a:sym typeface="Maven Pro"/>
              </a:rPr>
              <a:t>Purchase a Loot Box and win a skin.</a:t>
            </a:r>
          </a:p>
          <a:p>
            <a:pPr algn="ctr">
              <a:buClr>
                <a:srgbClr val="FFFFFF"/>
              </a:buClr>
              <a:buAutoNum type="arabicPeriod"/>
            </a:pPr>
            <a:endParaRPr lang="en" sz="1600" dirty="0">
              <a:solidFill>
                <a:srgbClr val="FFFFFF"/>
              </a:solidFill>
              <a:latin typeface="Maven Pro"/>
              <a:ea typeface="Maven Pro"/>
              <a:cs typeface="Maven Pro"/>
              <a:sym typeface="Maven Pro"/>
            </a:endParaRPr>
          </a:p>
          <a:p>
            <a:pPr marL="114300" indent="0" algn="ctr">
              <a:buClr>
                <a:srgbClr val="FFFFFF"/>
              </a:buClr>
              <a:buNone/>
            </a:pPr>
            <a:r>
              <a:rPr lang="en" sz="1600" dirty="0">
                <a:solidFill>
                  <a:srgbClr val="FFFFFF"/>
                </a:solidFill>
                <a:latin typeface="Maven Pro"/>
                <a:ea typeface="Maven Pro"/>
                <a:cs typeface="Maven Pro"/>
                <a:sym typeface="Maven Pro"/>
              </a:rPr>
              <a:t>Transfer the skin to a marketplace (ex: Skinflow) and liquidate into cash or cypto.</a:t>
            </a:r>
          </a:p>
          <a:p>
            <a:pPr algn="ctr">
              <a:buClr>
                <a:srgbClr val="FFFFFF"/>
              </a:buClr>
              <a:buAutoNum type="arabicPeriod"/>
            </a:pPr>
            <a:endParaRPr lang="en" sz="1600" dirty="0">
              <a:solidFill>
                <a:srgbClr val="FFFFFF"/>
              </a:solidFill>
              <a:latin typeface="Maven Pro"/>
              <a:ea typeface="Maven Pro"/>
              <a:cs typeface="Maven Pro"/>
              <a:sym typeface="Maven Pro"/>
            </a:endParaRPr>
          </a:p>
          <a:p>
            <a:pPr marL="114300" indent="0" algn="ctr">
              <a:buClr>
                <a:srgbClr val="FFFFFF"/>
              </a:buClr>
              <a:buNone/>
            </a:pPr>
            <a:r>
              <a:rPr lang="en" sz="1600" dirty="0">
                <a:solidFill>
                  <a:srgbClr val="FFFFFF"/>
                </a:solidFill>
                <a:latin typeface="Maven Pro"/>
                <a:ea typeface="Maven Pro"/>
                <a:cs typeface="Maven Pro"/>
                <a:sym typeface="Maven Pro"/>
              </a:rPr>
              <a:t>Withdrawal cash/crypto via non-custodial crypto wallets (ex: Coin Wallet).</a:t>
            </a:r>
          </a:p>
          <a:p>
            <a:pPr marL="114300" indent="0" algn="ctr">
              <a:buClr>
                <a:srgbClr val="FFFFFF"/>
              </a:buClr>
              <a:buNone/>
            </a:pPr>
            <a:endParaRPr lang="en" sz="1600" dirty="0">
              <a:solidFill>
                <a:srgbClr val="FFFFFF"/>
              </a:solidFill>
              <a:latin typeface="Maven Pro"/>
              <a:ea typeface="Maven Pro"/>
              <a:cs typeface="Maven Pro"/>
              <a:sym typeface="Maven Pro"/>
            </a:endParaRPr>
          </a:p>
          <a:p>
            <a:pPr marL="114300" indent="0" algn="ctr">
              <a:buClr>
                <a:srgbClr val="FFFFFF"/>
              </a:buClr>
              <a:buNone/>
            </a:pPr>
            <a:r>
              <a:rPr lang="en" sz="1600" dirty="0">
                <a:solidFill>
                  <a:srgbClr val="FFFFFF"/>
                </a:solidFill>
                <a:latin typeface="Maven Pro"/>
                <a:ea typeface="Maven Pro"/>
                <a:cs typeface="Maven Pro"/>
                <a:sym typeface="Maven Pro"/>
              </a:rPr>
              <a:t>Deposit into a no-verification casino.</a:t>
            </a:r>
          </a:p>
          <a:p>
            <a:pPr>
              <a:buClr>
                <a:srgbClr val="FFFFFF"/>
              </a:buClr>
              <a:buAutoNum type="arabicPeriod"/>
            </a:pPr>
            <a:endParaRPr sz="1600" dirty="0">
              <a:solidFill>
                <a:srgbClr val="FFFFFF"/>
              </a:solidFill>
              <a:latin typeface="Maven Pro"/>
              <a:ea typeface="Maven Pro"/>
              <a:cs typeface="Maven Pro"/>
              <a:sym typeface="Maven Pro"/>
            </a:endParaRPr>
          </a:p>
          <a:p>
            <a:pPr marL="0" lvl="0" indent="0" algn="l" rtl="0">
              <a:spcBef>
                <a:spcPts val="2400"/>
              </a:spcBef>
              <a:spcAft>
                <a:spcPts val="1200"/>
              </a:spcAft>
              <a:buNone/>
            </a:pPr>
            <a:endParaRPr dirty="0">
              <a:solidFill>
                <a:srgbClr val="FFFFFF"/>
              </a:solidFill>
              <a:latin typeface="Maven Pro"/>
              <a:ea typeface="Maven Pro"/>
              <a:cs typeface="Maven Pro"/>
              <a:sym typeface="Maven Pro"/>
            </a:endParaRPr>
          </a:p>
        </p:txBody>
      </p:sp>
      <p:cxnSp>
        <p:nvCxnSpPr>
          <p:cNvPr id="266" name="Google Shape;266;p45"/>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267" name="Google Shape;267;p45"/>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EEEEEE"/>
                </a:solidFill>
                <a:latin typeface="Maven Pro"/>
                <a:ea typeface="Maven Pro"/>
                <a:cs typeface="Maven Pro"/>
                <a:sym typeface="Maven Pro"/>
              </a:rPr>
              <a:t>GamFin</a:t>
            </a:r>
            <a:endParaRPr sz="1500" b="1">
              <a:solidFill>
                <a:srgbClr val="EEEEEE"/>
              </a:solidFill>
              <a:latin typeface="Maven Pro"/>
              <a:ea typeface="Maven Pro"/>
              <a:cs typeface="Maven Pro"/>
              <a:sym typeface="Maven Pro"/>
            </a:endParaRPr>
          </a:p>
        </p:txBody>
      </p:sp>
      <p:sp>
        <p:nvSpPr>
          <p:cNvPr id="2" name="Arrow: Down 1">
            <a:extLst>
              <a:ext uri="{FF2B5EF4-FFF2-40B4-BE49-F238E27FC236}">
                <a16:creationId xmlns:a16="http://schemas.microsoft.com/office/drawing/2014/main" id="{7FF073F1-AE3C-CBBC-FB2F-63F2B9F6E610}"/>
              </a:ext>
            </a:extLst>
          </p:cNvPr>
          <p:cNvSpPr/>
          <p:nvPr/>
        </p:nvSpPr>
        <p:spPr>
          <a:xfrm>
            <a:off x="4235822" y="2440781"/>
            <a:ext cx="367553" cy="34065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9E293769-3294-6B94-DC57-75E7EDEEEC0F}"/>
              </a:ext>
            </a:extLst>
          </p:cNvPr>
          <p:cNvSpPr/>
          <p:nvPr/>
        </p:nvSpPr>
        <p:spPr>
          <a:xfrm>
            <a:off x="4235823" y="3045067"/>
            <a:ext cx="367553" cy="34065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A3437DAF-3CF0-F335-FC1A-1F9222FC6A35}"/>
              </a:ext>
            </a:extLst>
          </p:cNvPr>
          <p:cNvSpPr/>
          <p:nvPr/>
        </p:nvSpPr>
        <p:spPr>
          <a:xfrm>
            <a:off x="4235823" y="3589904"/>
            <a:ext cx="367553" cy="34065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CF20497A-26F2-1B16-CA70-96A70EDDD44E}"/>
              </a:ext>
            </a:extLst>
          </p:cNvPr>
          <p:cNvSpPr/>
          <p:nvPr/>
        </p:nvSpPr>
        <p:spPr>
          <a:xfrm>
            <a:off x="4235822" y="4125775"/>
            <a:ext cx="367553" cy="34065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255"/>
        <p:cNvGrpSpPr/>
        <p:nvPr/>
      </p:nvGrpSpPr>
      <p:grpSpPr>
        <a:xfrm>
          <a:off x="0" y="0"/>
          <a:ext cx="0" cy="0"/>
          <a:chOff x="0" y="0"/>
          <a:chExt cx="0" cy="0"/>
        </a:xfrm>
      </p:grpSpPr>
      <p:sp>
        <p:nvSpPr>
          <p:cNvPr id="256" name="Google Shape;256;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b="1" dirty="0">
                <a:solidFill>
                  <a:srgbClr val="FFFFFF"/>
                </a:solidFill>
                <a:latin typeface="Maven Pro"/>
                <a:ea typeface="Maven Pro"/>
                <a:cs typeface="Maven Pro"/>
                <a:sym typeface="Maven Pro"/>
              </a:rPr>
              <a:t>Practical Parental Steps</a:t>
            </a:r>
            <a:endParaRPr sz="2400" b="1" dirty="0">
              <a:solidFill>
                <a:srgbClr val="FFFFFF"/>
              </a:solidFill>
              <a:latin typeface="Maven Pro"/>
              <a:ea typeface="Maven Pro"/>
              <a:cs typeface="Maven Pro"/>
              <a:sym typeface="Maven Pro"/>
            </a:endParaRPr>
          </a:p>
        </p:txBody>
      </p:sp>
      <p:sp>
        <p:nvSpPr>
          <p:cNvPr id="257" name="Google Shape;257;p44"/>
          <p:cNvSpPr txBox="1">
            <a:spLocks noGrp="1"/>
          </p:cNvSpPr>
          <p:nvPr>
            <p:ph type="body" idx="1"/>
          </p:nvPr>
        </p:nvSpPr>
        <p:spPr>
          <a:xfrm>
            <a:off x="322650" y="928078"/>
            <a:ext cx="8520600" cy="3416400"/>
          </a:xfrm>
          <a:prstGeom prst="rect">
            <a:avLst/>
          </a:prstGeom>
        </p:spPr>
        <p:txBody>
          <a:bodyPr spcFirstLastPara="1" wrap="square" lIns="91425" tIns="91425" rIns="91425" bIns="91425" anchor="t" anchorCtr="0">
            <a:noAutofit/>
          </a:bodyPr>
          <a:lstStyle/>
          <a:p>
            <a:pPr lvl="0">
              <a:spcBef>
                <a:spcPts val="1200"/>
              </a:spcBef>
              <a:spcAft>
                <a:spcPts val="600"/>
              </a:spcAft>
              <a:buClr>
                <a:srgbClr val="FFFFFF"/>
              </a:buClr>
              <a:buFont typeface="Roboto"/>
              <a:buChar char="●"/>
            </a:pPr>
            <a:r>
              <a:rPr lang="en-US" b="1" dirty="0">
                <a:solidFill>
                  <a:srgbClr val="FFFFFF"/>
                </a:solidFill>
                <a:latin typeface="Maven Pro"/>
                <a:ea typeface="Maven Pro"/>
                <a:cs typeface="Maven Pro"/>
                <a:sym typeface="Maven Pro"/>
              </a:rPr>
              <a:t>Adaptation of Traditional Financial Literacy:</a:t>
            </a:r>
            <a:r>
              <a:rPr lang="en-US" dirty="0">
                <a:solidFill>
                  <a:srgbClr val="FFFFFF"/>
                </a:solidFill>
                <a:latin typeface="Maven Pro"/>
                <a:ea typeface="Maven Pro"/>
                <a:cs typeface="Maven Pro"/>
                <a:sym typeface="Maven Pro"/>
              </a:rPr>
              <a:t> It focuses on long-term strategy and compound interest, but fails to address the acute, gamified and addictive nature of speculative entertainment.</a:t>
            </a:r>
          </a:p>
          <a:p>
            <a:pPr lvl="0">
              <a:spcBef>
                <a:spcPts val="1200"/>
              </a:spcBef>
              <a:spcAft>
                <a:spcPts val="600"/>
              </a:spcAft>
              <a:buClr>
                <a:srgbClr val="FFFFFF"/>
              </a:buClr>
              <a:buFont typeface="Roboto"/>
              <a:buChar char="●"/>
            </a:pPr>
            <a:r>
              <a:rPr lang="en-US" b="1" dirty="0">
                <a:solidFill>
                  <a:srgbClr val="FFFFFF"/>
                </a:solidFill>
                <a:latin typeface="Maven Pro"/>
                <a:ea typeface="Maven Pro"/>
                <a:cs typeface="Maven Pro"/>
                <a:sym typeface="Maven Pro"/>
              </a:rPr>
              <a:t>Guardrails Focus:</a:t>
            </a:r>
            <a:r>
              <a:rPr lang="en-US" dirty="0">
                <a:solidFill>
                  <a:srgbClr val="FFFFFF"/>
                </a:solidFill>
                <a:latin typeface="Maven Pro"/>
                <a:ea typeface="Maven Pro"/>
                <a:cs typeface="Maven Pro"/>
                <a:sym typeface="Maven Pro"/>
              </a:rPr>
              <a:t> A practical intervention for problematic gambling that controls access and manages flow. Spending caps on specific gaming platforms (e.g., PlayStation, Xbox, Steam) to limit the purchase of virtual currencies and loot boxes.</a:t>
            </a:r>
          </a:p>
          <a:p>
            <a:pPr marL="114300" lvl="0" indent="0">
              <a:spcBef>
                <a:spcPts val="1200"/>
              </a:spcBef>
              <a:spcAft>
                <a:spcPts val="600"/>
              </a:spcAft>
              <a:buClr>
                <a:srgbClr val="FFFFFF"/>
              </a:buClr>
              <a:buNone/>
            </a:pPr>
            <a:endParaRPr lang="en-US" sz="800" dirty="0">
              <a:solidFill>
                <a:srgbClr val="FFFFFF"/>
              </a:solidFill>
              <a:latin typeface="Maven Pro"/>
              <a:ea typeface="Maven Pro"/>
              <a:cs typeface="Maven Pro"/>
              <a:sym typeface="Maven Pro"/>
            </a:endParaRPr>
          </a:p>
          <a:p>
            <a:pPr marL="457200" lvl="0" indent="-295275" algn="l" rtl="0">
              <a:spcBef>
                <a:spcPts val="0"/>
              </a:spcBef>
              <a:spcAft>
                <a:spcPts val="600"/>
              </a:spcAft>
              <a:buClr>
                <a:srgbClr val="FFFFFF"/>
              </a:buClr>
              <a:buSzPts val="1050"/>
              <a:buFont typeface="Roboto"/>
              <a:buChar char="●"/>
            </a:pPr>
            <a:r>
              <a:rPr lang="en" b="1" dirty="0">
                <a:solidFill>
                  <a:srgbClr val="FFFFFF"/>
                </a:solidFill>
                <a:latin typeface="Maven Pro"/>
                <a:ea typeface="Maven Pro"/>
                <a:cs typeface="Maven Pro"/>
                <a:sym typeface="Maven Pro"/>
              </a:rPr>
              <a:t>Use tools</a:t>
            </a:r>
            <a:r>
              <a:rPr lang="en" dirty="0">
                <a:solidFill>
                  <a:srgbClr val="FFFFFF"/>
                </a:solidFill>
                <a:latin typeface="Maven Pro"/>
                <a:ea typeface="Maven Pro"/>
                <a:cs typeface="Maven Pro"/>
                <a:sym typeface="Maven Pro"/>
              </a:rPr>
              <a:t> like LifeLock, Aura, Monarch Money, etc. to create alerts</a:t>
            </a:r>
            <a:endParaRPr dirty="0">
              <a:solidFill>
                <a:srgbClr val="FFFFFF"/>
              </a:solidFill>
              <a:latin typeface="Maven Pro"/>
              <a:ea typeface="Maven Pro"/>
              <a:cs typeface="Maven Pro"/>
              <a:sym typeface="Maven Pro"/>
            </a:endParaRPr>
          </a:p>
          <a:p>
            <a:pPr marL="0" lvl="0" indent="0" algn="l" rtl="0">
              <a:spcBef>
                <a:spcPts val="1200"/>
              </a:spcBef>
              <a:spcAft>
                <a:spcPts val="1200"/>
              </a:spcAft>
              <a:buNone/>
            </a:pPr>
            <a:endParaRPr dirty="0">
              <a:solidFill>
                <a:srgbClr val="FFFFFF"/>
              </a:solidFill>
              <a:latin typeface="Maven Pro"/>
              <a:ea typeface="Maven Pro"/>
              <a:cs typeface="Maven Pro"/>
              <a:sym typeface="Maven Pro"/>
            </a:endParaRPr>
          </a:p>
        </p:txBody>
      </p:sp>
      <p:cxnSp>
        <p:nvCxnSpPr>
          <p:cNvPr id="258" name="Google Shape;258;p44"/>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259" name="Google Shape;259;p44"/>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EEEEEE"/>
                </a:solidFill>
                <a:latin typeface="Maven Pro"/>
                <a:ea typeface="Maven Pro"/>
                <a:cs typeface="Maven Pro"/>
                <a:sym typeface="Maven Pro"/>
              </a:rPr>
              <a:t>GamFin</a:t>
            </a:r>
            <a:endParaRPr sz="1500" b="1">
              <a:solidFill>
                <a:srgbClr val="EEEEEE"/>
              </a:solidFill>
              <a:latin typeface="Maven Pro"/>
              <a:ea typeface="Maven Pro"/>
              <a:cs typeface="Maven Pro"/>
              <a:sym typeface="Maven Pr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287"/>
        <p:cNvGrpSpPr/>
        <p:nvPr/>
      </p:nvGrpSpPr>
      <p:grpSpPr>
        <a:xfrm>
          <a:off x="0" y="0"/>
          <a:ext cx="0" cy="0"/>
          <a:chOff x="0" y="0"/>
          <a:chExt cx="0" cy="0"/>
        </a:xfrm>
      </p:grpSpPr>
      <p:sp>
        <p:nvSpPr>
          <p:cNvPr id="288" name="Google Shape;288;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b="1">
                <a:solidFill>
                  <a:srgbClr val="FFFFFF"/>
                </a:solidFill>
                <a:latin typeface="Maven Pro"/>
                <a:ea typeface="Maven Pro"/>
                <a:cs typeface="Maven Pro"/>
                <a:sym typeface="Maven Pro"/>
              </a:rPr>
              <a:t>Red Flags for Parents</a:t>
            </a:r>
            <a:endParaRPr sz="2400" b="1">
              <a:solidFill>
                <a:srgbClr val="FFFFFF"/>
              </a:solidFill>
              <a:latin typeface="Maven Pro"/>
              <a:ea typeface="Maven Pro"/>
              <a:cs typeface="Maven Pro"/>
              <a:sym typeface="Maven Pro"/>
            </a:endParaRPr>
          </a:p>
        </p:txBody>
      </p:sp>
      <p:sp>
        <p:nvSpPr>
          <p:cNvPr id="289" name="Google Shape;289;p48"/>
          <p:cNvSpPr txBox="1">
            <a:spLocks noGrp="1"/>
          </p:cNvSpPr>
          <p:nvPr>
            <p:ph type="body" idx="1"/>
          </p:nvPr>
        </p:nvSpPr>
        <p:spPr>
          <a:xfrm>
            <a:off x="3290550" y="1128575"/>
            <a:ext cx="5530800" cy="3440400"/>
          </a:xfrm>
          <a:prstGeom prst="rect">
            <a:avLst/>
          </a:prstGeom>
        </p:spPr>
        <p:txBody>
          <a:bodyPr spcFirstLastPara="1" wrap="square" lIns="91425" tIns="91425" rIns="91425" bIns="91425" anchor="t" anchorCtr="0">
            <a:normAutofit fontScale="32500" lnSpcReduction="20000"/>
          </a:bodyPr>
          <a:lstStyle/>
          <a:p>
            <a:pPr marL="0" lvl="0" indent="0" algn="l" rtl="0">
              <a:spcBef>
                <a:spcPts val="600"/>
              </a:spcBef>
              <a:spcAft>
                <a:spcPts val="0"/>
              </a:spcAft>
              <a:buNone/>
            </a:pPr>
            <a:r>
              <a:rPr lang="en" sz="5715" b="1" dirty="0">
                <a:solidFill>
                  <a:srgbClr val="FFFFFF"/>
                </a:solidFill>
                <a:latin typeface="Maven Pro"/>
                <a:ea typeface="Maven Pro"/>
                <a:cs typeface="Maven Pro"/>
                <a:sym typeface="Maven Pro"/>
              </a:rPr>
              <a:t>Watch For:</a:t>
            </a:r>
            <a:endParaRPr sz="5715" b="1" dirty="0">
              <a:solidFill>
                <a:srgbClr val="FFFFFF"/>
              </a:solidFill>
              <a:latin typeface="Maven Pro"/>
              <a:ea typeface="Maven Pro"/>
              <a:cs typeface="Maven Pro"/>
              <a:sym typeface="Maven Pro"/>
            </a:endParaRPr>
          </a:p>
          <a:p>
            <a:pPr marL="457200" lvl="0" indent="-346551" algn="l" rtl="0">
              <a:spcBef>
                <a:spcPts val="1200"/>
              </a:spcBef>
              <a:spcAft>
                <a:spcPts val="0"/>
              </a:spcAft>
              <a:buClr>
                <a:srgbClr val="FFFFFF"/>
              </a:buClr>
              <a:buSzPct val="100000"/>
              <a:buFont typeface="Maven Pro"/>
              <a:buChar char="●"/>
            </a:pPr>
            <a:r>
              <a:rPr lang="en" sz="5715" dirty="0">
                <a:solidFill>
                  <a:srgbClr val="FFFFFF"/>
                </a:solidFill>
                <a:latin typeface="Maven Pro"/>
                <a:ea typeface="Maven Pro"/>
                <a:cs typeface="Maven Pro"/>
                <a:sym typeface="Maven Pro"/>
              </a:rPr>
              <a:t>Frequent, unexplained small ($5–$20) transfers on Venmo or Cash App to the same person.</a:t>
            </a:r>
            <a:endParaRPr sz="5715" dirty="0">
              <a:solidFill>
                <a:srgbClr val="FFFFFF"/>
              </a:solidFill>
              <a:latin typeface="Maven Pro"/>
              <a:ea typeface="Maven Pro"/>
              <a:cs typeface="Maven Pro"/>
              <a:sym typeface="Maven Pro"/>
            </a:endParaRPr>
          </a:p>
          <a:p>
            <a:pPr marL="457200" lvl="0" indent="-346551" algn="l" rtl="0">
              <a:spcBef>
                <a:spcPts val="0"/>
              </a:spcBef>
              <a:spcAft>
                <a:spcPts val="0"/>
              </a:spcAft>
              <a:buClr>
                <a:srgbClr val="FFFFFF"/>
              </a:buClr>
              <a:buSzPct val="100000"/>
              <a:buFont typeface="Maven Pro"/>
              <a:buChar char="●"/>
            </a:pPr>
            <a:r>
              <a:rPr lang="en" sz="5715" dirty="0">
                <a:solidFill>
                  <a:srgbClr val="FFFFFF"/>
                </a:solidFill>
                <a:latin typeface="Maven Pro"/>
                <a:ea typeface="Maven Pro"/>
                <a:cs typeface="Maven Pro"/>
                <a:sym typeface="Maven Pro"/>
              </a:rPr>
              <a:t>Finding discarded "Visa Prepaid" or "Steam" gift cards.</a:t>
            </a:r>
            <a:endParaRPr sz="5715" dirty="0">
              <a:solidFill>
                <a:srgbClr val="FFFFFF"/>
              </a:solidFill>
              <a:latin typeface="Maven Pro"/>
              <a:ea typeface="Maven Pro"/>
              <a:cs typeface="Maven Pro"/>
              <a:sym typeface="Maven Pro"/>
            </a:endParaRPr>
          </a:p>
          <a:p>
            <a:pPr marL="457200" lvl="0" indent="-346551" algn="l" rtl="0">
              <a:spcBef>
                <a:spcPts val="0"/>
              </a:spcBef>
              <a:spcAft>
                <a:spcPts val="0"/>
              </a:spcAft>
              <a:buClr>
                <a:srgbClr val="FFFFFF"/>
              </a:buClr>
              <a:buSzPct val="100000"/>
              <a:buFont typeface="Maven Pro"/>
              <a:buChar char="●"/>
            </a:pPr>
            <a:r>
              <a:rPr lang="en" sz="5715" dirty="0">
                <a:solidFill>
                  <a:srgbClr val="FFFFFF"/>
                </a:solidFill>
                <a:latin typeface="Maven Pro"/>
                <a:ea typeface="Maven Pro"/>
                <a:cs typeface="Maven Pro"/>
                <a:sym typeface="Maven Pro"/>
              </a:rPr>
              <a:t>High interest in the </a:t>
            </a:r>
            <a:r>
              <a:rPr lang="en" sz="5715" b="1" dirty="0">
                <a:solidFill>
                  <a:srgbClr val="FFFFFF"/>
                </a:solidFill>
                <a:latin typeface="Maven Pro"/>
                <a:ea typeface="Maven Pro"/>
                <a:cs typeface="Maven Pro"/>
                <a:sym typeface="Maven Pro"/>
              </a:rPr>
              <a:t>value</a:t>
            </a:r>
            <a:r>
              <a:rPr lang="en" sz="5715" dirty="0">
                <a:solidFill>
                  <a:srgbClr val="FFFFFF"/>
                </a:solidFill>
                <a:latin typeface="Maven Pro"/>
                <a:ea typeface="Maven Pro"/>
                <a:cs typeface="Maven Pro"/>
                <a:sym typeface="Maven Pro"/>
              </a:rPr>
              <a:t> of in-game items ("skins") over playing the game itself.</a:t>
            </a:r>
            <a:endParaRPr sz="5715" dirty="0">
              <a:solidFill>
                <a:srgbClr val="FFFFFF"/>
              </a:solidFill>
              <a:latin typeface="Maven Pro"/>
              <a:ea typeface="Maven Pro"/>
              <a:cs typeface="Maven Pro"/>
              <a:sym typeface="Maven Pro"/>
            </a:endParaRPr>
          </a:p>
          <a:p>
            <a:pPr marL="457200" lvl="0" indent="-346551" algn="l" rtl="0">
              <a:spcBef>
                <a:spcPts val="0"/>
              </a:spcBef>
              <a:spcAft>
                <a:spcPts val="0"/>
              </a:spcAft>
              <a:buClr>
                <a:srgbClr val="FFFFFF"/>
              </a:buClr>
              <a:buSzPct val="100000"/>
              <a:buFont typeface="Maven Pro"/>
              <a:buChar char="●"/>
            </a:pPr>
            <a:r>
              <a:rPr lang="en" sz="5715" dirty="0">
                <a:solidFill>
                  <a:srgbClr val="FFFFFF"/>
                </a:solidFill>
                <a:latin typeface="Maven Pro"/>
                <a:ea typeface="Maven Pro"/>
                <a:cs typeface="Maven Pro"/>
                <a:sym typeface="Maven Pro"/>
              </a:rPr>
              <a:t>Unusual PayPal activity, as it is often a "middleman" for grey-market gambling sites.</a:t>
            </a:r>
            <a:endParaRPr sz="5715" dirty="0">
              <a:latin typeface="Maven Pro"/>
              <a:ea typeface="Maven Pro"/>
              <a:cs typeface="Maven Pro"/>
              <a:sym typeface="Maven Pro"/>
            </a:endParaRPr>
          </a:p>
        </p:txBody>
      </p:sp>
      <p:cxnSp>
        <p:nvCxnSpPr>
          <p:cNvPr id="290" name="Google Shape;290;p48"/>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pic>
        <p:nvPicPr>
          <p:cNvPr id="291" name="Google Shape;291;p48"/>
          <p:cNvPicPr preferRelativeResize="0"/>
          <p:nvPr/>
        </p:nvPicPr>
        <p:blipFill>
          <a:blip r:embed="rId3">
            <a:alphaModFix/>
          </a:blip>
          <a:stretch>
            <a:fillRect/>
          </a:stretch>
        </p:blipFill>
        <p:spPr>
          <a:xfrm>
            <a:off x="401975" y="1350425"/>
            <a:ext cx="2996700" cy="2996700"/>
          </a:xfrm>
          <a:prstGeom prst="rect">
            <a:avLst/>
          </a:prstGeom>
          <a:noFill/>
          <a:ln>
            <a:noFill/>
          </a:ln>
        </p:spPr>
      </p:pic>
      <p:sp>
        <p:nvSpPr>
          <p:cNvPr id="292" name="Google Shape;292;p48"/>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EEEEEE"/>
                </a:solidFill>
                <a:latin typeface="Maven Pro"/>
                <a:ea typeface="Maven Pro"/>
                <a:cs typeface="Maven Pro"/>
                <a:sym typeface="Maven Pro"/>
              </a:rPr>
              <a:t>GamFin</a:t>
            </a:r>
            <a:endParaRPr sz="1500" b="1">
              <a:solidFill>
                <a:srgbClr val="EEEEEE"/>
              </a:solidFill>
              <a:latin typeface="Maven Pro"/>
              <a:ea typeface="Maven Pro"/>
              <a:cs typeface="Maven Pro"/>
              <a:sym typeface="Maven Pr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287">
          <a:extLst>
            <a:ext uri="{FF2B5EF4-FFF2-40B4-BE49-F238E27FC236}">
              <a16:creationId xmlns:a16="http://schemas.microsoft.com/office/drawing/2014/main" id="{F0BFDEBA-8622-41A4-16AE-FD2A1B952267}"/>
            </a:ext>
          </a:extLst>
        </p:cNvPr>
        <p:cNvGrpSpPr/>
        <p:nvPr/>
      </p:nvGrpSpPr>
      <p:grpSpPr>
        <a:xfrm>
          <a:off x="0" y="0"/>
          <a:ext cx="0" cy="0"/>
          <a:chOff x="0" y="0"/>
          <a:chExt cx="0" cy="0"/>
        </a:xfrm>
      </p:grpSpPr>
      <p:sp>
        <p:nvSpPr>
          <p:cNvPr id="288" name="Google Shape;288;p48">
            <a:extLst>
              <a:ext uri="{FF2B5EF4-FFF2-40B4-BE49-F238E27FC236}">
                <a16:creationId xmlns:a16="http://schemas.microsoft.com/office/drawing/2014/main" id="{B2B6C9EB-5F1F-4E4D-74EC-7BEFF28E31AB}"/>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b="1" dirty="0">
                <a:solidFill>
                  <a:srgbClr val="FFFFFF"/>
                </a:solidFill>
                <a:latin typeface="Maven Pro"/>
                <a:ea typeface="Maven Pro"/>
                <a:cs typeface="Maven Pro"/>
                <a:sym typeface="Maven Pro"/>
              </a:rPr>
              <a:t>Closing</a:t>
            </a:r>
            <a:endParaRPr sz="2400" b="1" dirty="0">
              <a:solidFill>
                <a:srgbClr val="FFFFFF"/>
              </a:solidFill>
              <a:latin typeface="Maven Pro"/>
              <a:ea typeface="Maven Pro"/>
              <a:cs typeface="Maven Pro"/>
              <a:sym typeface="Maven Pro"/>
            </a:endParaRPr>
          </a:p>
        </p:txBody>
      </p:sp>
      <p:sp>
        <p:nvSpPr>
          <p:cNvPr id="289" name="Google Shape;289;p48">
            <a:extLst>
              <a:ext uri="{FF2B5EF4-FFF2-40B4-BE49-F238E27FC236}">
                <a16:creationId xmlns:a16="http://schemas.microsoft.com/office/drawing/2014/main" id="{66270DB7-D13B-76F5-1602-414EEDE03AE9}"/>
              </a:ext>
            </a:extLst>
          </p:cNvPr>
          <p:cNvSpPr txBox="1">
            <a:spLocks noGrp="1"/>
          </p:cNvSpPr>
          <p:nvPr>
            <p:ph type="body" idx="1"/>
          </p:nvPr>
        </p:nvSpPr>
        <p:spPr>
          <a:xfrm>
            <a:off x="322650" y="1128575"/>
            <a:ext cx="8498700" cy="3440400"/>
          </a:xfrm>
          <a:prstGeom prst="rect">
            <a:avLst/>
          </a:prstGeom>
        </p:spPr>
        <p:txBody>
          <a:bodyPr spcFirstLastPara="1" wrap="square" lIns="91425" tIns="91425" rIns="91425" bIns="91425" anchor="t" anchorCtr="0">
            <a:normAutofit/>
          </a:bodyPr>
          <a:lstStyle/>
          <a:p>
            <a:pPr marL="0" lvl="0" indent="0" algn="l" rtl="0">
              <a:spcBef>
                <a:spcPts val="600"/>
              </a:spcBef>
              <a:spcAft>
                <a:spcPts val="0"/>
              </a:spcAft>
              <a:buNone/>
            </a:pPr>
            <a:r>
              <a:rPr lang="en" sz="2800" dirty="0">
                <a:solidFill>
                  <a:srgbClr val="FFFFFF"/>
                </a:solidFill>
                <a:latin typeface="Maven Pro"/>
                <a:ea typeface="Maven Pro"/>
                <a:cs typeface="Maven Pro"/>
                <a:sym typeface="Maven Pro"/>
              </a:rPr>
              <a:t>What are your takeaways?</a:t>
            </a:r>
          </a:p>
          <a:p>
            <a:pPr marL="0" lvl="0" indent="0" algn="l" rtl="0">
              <a:spcBef>
                <a:spcPts val="600"/>
              </a:spcBef>
              <a:spcAft>
                <a:spcPts val="0"/>
              </a:spcAft>
              <a:buNone/>
            </a:pPr>
            <a:endParaRPr lang="en" sz="2800" dirty="0">
              <a:solidFill>
                <a:srgbClr val="FFFFFF"/>
              </a:solidFill>
              <a:latin typeface="Maven Pro"/>
              <a:ea typeface="Maven Pro"/>
              <a:cs typeface="Maven Pro"/>
              <a:sym typeface="Maven Pro"/>
            </a:endParaRPr>
          </a:p>
          <a:p>
            <a:pPr marL="0" lvl="0" indent="0" algn="l" rtl="0">
              <a:spcBef>
                <a:spcPts val="600"/>
              </a:spcBef>
              <a:spcAft>
                <a:spcPts val="0"/>
              </a:spcAft>
              <a:buNone/>
            </a:pPr>
            <a:r>
              <a:rPr lang="en" sz="2800" dirty="0">
                <a:solidFill>
                  <a:srgbClr val="FFFFFF"/>
                </a:solidFill>
                <a:latin typeface="Maven Pro"/>
                <a:ea typeface="Maven Pro"/>
                <a:cs typeface="Maven Pro"/>
                <a:sym typeface="Maven Pro"/>
              </a:rPr>
              <a:t>What is a new clinical question you might want to add to an assessment? </a:t>
            </a:r>
            <a:endParaRPr sz="2800" dirty="0">
              <a:solidFill>
                <a:srgbClr val="FFFFFF"/>
              </a:solidFill>
              <a:latin typeface="Maven Pro"/>
              <a:ea typeface="Maven Pro"/>
              <a:cs typeface="Maven Pro"/>
              <a:sym typeface="Maven Pro"/>
            </a:endParaRPr>
          </a:p>
        </p:txBody>
      </p:sp>
      <p:cxnSp>
        <p:nvCxnSpPr>
          <p:cNvPr id="290" name="Google Shape;290;p48">
            <a:extLst>
              <a:ext uri="{FF2B5EF4-FFF2-40B4-BE49-F238E27FC236}">
                <a16:creationId xmlns:a16="http://schemas.microsoft.com/office/drawing/2014/main" id="{F96EC86E-C1DC-3E8F-1ACC-ACF59299EB33}"/>
              </a:ext>
            </a:extLst>
          </p:cNvPr>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292" name="Google Shape;292;p48">
            <a:extLst>
              <a:ext uri="{FF2B5EF4-FFF2-40B4-BE49-F238E27FC236}">
                <a16:creationId xmlns:a16="http://schemas.microsoft.com/office/drawing/2014/main" id="{CA835B49-16EC-B063-150D-351145B9B6AE}"/>
              </a:ext>
            </a:extLst>
          </p:cNvPr>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EEEEEE"/>
                </a:solidFill>
                <a:effectLst/>
                <a:uLnTx/>
                <a:uFillTx/>
                <a:latin typeface="Maven Pro"/>
                <a:ea typeface="Maven Pro"/>
                <a:cs typeface="Maven Pro"/>
                <a:sym typeface="Maven Pro"/>
              </a:rPr>
              <a:t>GamFin</a:t>
            </a:r>
            <a:endParaRPr kumimoji="0" sz="1500" b="1" i="0" u="none" strike="noStrike" kern="0" cap="none" spc="0" normalizeH="0" baseline="0" noProof="0">
              <a:ln>
                <a:noFill/>
              </a:ln>
              <a:solidFill>
                <a:srgbClr val="EEEEEE"/>
              </a:solidFill>
              <a:effectLst/>
              <a:uLnTx/>
              <a:uFillTx/>
              <a:latin typeface="Maven Pro"/>
              <a:ea typeface="Maven Pro"/>
              <a:cs typeface="Maven Pro"/>
              <a:sym typeface="Maven Pro"/>
            </a:endParaRPr>
          </a:p>
        </p:txBody>
      </p:sp>
    </p:spTree>
    <p:extLst>
      <p:ext uri="{BB962C8B-B14F-4D97-AF65-F5344CB8AC3E}">
        <p14:creationId xmlns:p14="http://schemas.microsoft.com/office/powerpoint/2010/main" val="1943835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a:extLst>
            <a:ext uri="{FF2B5EF4-FFF2-40B4-BE49-F238E27FC236}">
              <a16:creationId xmlns:a16="http://schemas.microsoft.com/office/drawing/2014/main" id="{B0296E80-A95B-EC53-3EF6-6E70616E67A6}"/>
            </a:ext>
          </a:extLst>
        </p:cNvPr>
        <p:cNvGrpSpPr/>
        <p:nvPr/>
      </p:nvGrpSpPr>
      <p:grpSpPr>
        <a:xfrm>
          <a:off x="0" y="0"/>
          <a:ext cx="0" cy="0"/>
          <a:chOff x="0" y="0"/>
          <a:chExt cx="0" cy="0"/>
        </a:xfrm>
      </p:grpSpPr>
      <p:pic>
        <p:nvPicPr>
          <p:cNvPr id="114" name="Google Shape;114;p28">
            <a:extLst>
              <a:ext uri="{FF2B5EF4-FFF2-40B4-BE49-F238E27FC236}">
                <a16:creationId xmlns:a16="http://schemas.microsoft.com/office/drawing/2014/main" id="{42F71964-7A72-8E75-A78F-40900368E354}"/>
              </a:ext>
            </a:extLst>
          </p:cNvPr>
          <p:cNvPicPr preferRelativeResize="0"/>
          <p:nvPr/>
        </p:nvPicPr>
        <p:blipFill>
          <a:blip r:embed="rId4">
            <a:alphaModFix/>
          </a:blip>
          <a:stretch>
            <a:fillRect/>
          </a:stretch>
        </p:blipFill>
        <p:spPr>
          <a:xfrm>
            <a:off x="147300" y="-20950"/>
            <a:ext cx="3931625" cy="2215149"/>
          </a:xfrm>
          <a:prstGeom prst="rect">
            <a:avLst/>
          </a:prstGeom>
          <a:noFill/>
          <a:ln>
            <a:noFill/>
          </a:ln>
        </p:spPr>
      </p:pic>
      <p:sp>
        <p:nvSpPr>
          <p:cNvPr id="116" name="Google Shape;116;p28">
            <a:extLst>
              <a:ext uri="{FF2B5EF4-FFF2-40B4-BE49-F238E27FC236}">
                <a16:creationId xmlns:a16="http://schemas.microsoft.com/office/drawing/2014/main" id="{766B1BE0-ACAA-2DBC-EA86-F0839081A890}"/>
              </a:ext>
            </a:extLst>
          </p:cNvPr>
          <p:cNvSpPr txBox="1"/>
          <p:nvPr/>
        </p:nvSpPr>
        <p:spPr>
          <a:xfrm>
            <a:off x="314000" y="4528825"/>
            <a:ext cx="4094700" cy="369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63A6"/>
                </a:solidFill>
                <a:effectLst/>
                <a:uLnTx/>
                <a:uFillTx/>
                <a:latin typeface="Open Sans Medium"/>
                <a:ea typeface="Open Sans Medium"/>
                <a:cs typeface="Open Sans Medium"/>
                <a:sym typeface="Open Sans Medium"/>
              </a:rPr>
              <a:t>Financial counseling for problem gambling</a:t>
            </a:r>
            <a:endParaRPr kumimoji="0" sz="1200" b="0" i="0" u="none" strike="noStrike" kern="0" cap="none" spc="0" normalizeH="0" baseline="0" noProof="0">
              <a:ln>
                <a:noFill/>
              </a:ln>
              <a:solidFill>
                <a:srgbClr val="0063A6"/>
              </a:solidFill>
              <a:effectLst/>
              <a:uLnTx/>
              <a:uFillTx/>
              <a:latin typeface="Open Sans Medium"/>
              <a:ea typeface="Open Sans Medium"/>
              <a:cs typeface="Open Sans Medium"/>
              <a:sym typeface="Open Sans Medium"/>
            </a:endParaRPr>
          </a:p>
        </p:txBody>
      </p:sp>
      <p:pic>
        <p:nvPicPr>
          <p:cNvPr id="118" name="Google Shape;118;p28">
            <a:extLst>
              <a:ext uri="{FF2B5EF4-FFF2-40B4-BE49-F238E27FC236}">
                <a16:creationId xmlns:a16="http://schemas.microsoft.com/office/drawing/2014/main" id="{B0BBE594-1415-C4C9-8A9E-B6F742799815}"/>
              </a:ext>
            </a:extLst>
          </p:cNvPr>
          <p:cNvPicPr preferRelativeResize="0"/>
          <p:nvPr/>
        </p:nvPicPr>
        <p:blipFill>
          <a:blip r:embed="rId5">
            <a:alphaModFix/>
          </a:blip>
          <a:stretch>
            <a:fillRect/>
          </a:stretch>
        </p:blipFill>
        <p:spPr>
          <a:xfrm>
            <a:off x="390975" y="4287800"/>
            <a:ext cx="1416777" cy="294800"/>
          </a:xfrm>
          <a:prstGeom prst="rect">
            <a:avLst/>
          </a:prstGeom>
          <a:noFill/>
          <a:ln>
            <a:noFill/>
          </a:ln>
        </p:spPr>
      </p:pic>
      <p:pic>
        <p:nvPicPr>
          <p:cNvPr id="119" name="Google Shape;119;p28">
            <a:extLst>
              <a:ext uri="{FF2B5EF4-FFF2-40B4-BE49-F238E27FC236}">
                <a16:creationId xmlns:a16="http://schemas.microsoft.com/office/drawing/2014/main" id="{B00CA99F-8B87-3F79-1779-783618F69704}"/>
              </a:ext>
            </a:extLst>
          </p:cNvPr>
          <p:cNvPicPr preferRelativeResize="0"/>
          <p:nvPr/>
        </p:nvPicPr>
        <p:blipFill>
          <a:blip r:embed="rId6">
            <a:alphaModFix/>
          </a:blip>
          <a:stretch>
            <a:fillRect/>
          </a:stretch>
        </p:blipFill>
        <p:spPr>
          <a:xfrm>
            <a:off x="390973" y="4306450"/>
            <a:ext cx="1237475" cy="257500"/>
          </a:xfrm>
          <a:prstGeom prst="rect">
            <a:avLst/>
          </a:prstGeom>
          <a:noFill/>
          <a:ln>
            <a:noFill/>
          </a:ln>
        </p:spPr>
      </p:pic>
      <p:pic>
        <p:nvPicPr>
          <p:cNvPr id="120" name="Google Shape;120;p28">
            <a:extLst>
              <a:ext uri="{FF2B5EF4-FFF2-40B4-BE49-F238E27FC236}">
                <a16:creationId xmlns:a16="http://schemas.microsoft.com/office/drawing/2014/main" id="{F2F63116-CF1F-A031-217B-B6634C4F1FAA}"/>
              </a:ext>
            </a:extLst>
          </p:cNvPr>
          <p:cNvPicPr preferRelativeResize="0"/>
          <p:nvPr/>
        </p:nvPicPr>
        <p:blipFill>
          <a:blip r:embed="rId7">
            <a:alphaModFix/>
          </a:blip>
          <a:stretch>
            <a:fillRect/>
          </a:stretch>
        </p:blipFill>
        <p:spPr>
          <a:xfrm>
            <a:off x="7905563" y="4287801"/>
            <a:ext cx="798875" cy="798875"/>
          </a:xfrm>
          <a:prstGeom prst="rect">
            <a:avLst/>
          </a:prstGeom>
          <a:noFill/>
          <a:ln>
            <a:noFill/>
          </a:ln>
        </p:spPr>
      </p:pic>
      <p:pic>
        <p:nvPicPr>
          <p:cNvPr id="121" name="Google Shape;121;p28">
            <a:extLst>
              <a:ext uri="{FF2B5EF4-FFF2-40B4-BE49-F238E27FC236}">
                <a16:creationId xmlns:a16="http://schemas.microsoft.com/office/drawing/2014/main" id="{ABD1E268-6791-8503-7081-989BA138C1EC}"/>
              </a:ext>
            </a:extLst>
          </p:cNvPr>
          <p:cNvPicPr preferRelativeResize="0"/>
          <p:nvPr/>
        </p:nvPicPr>
        <p:blipFill rotWithShape="1">
          <a:blip r:embed="rId8">
            <a:alphaModFix/>
          </a:blip>
          <a:srcRect l="7701" r="9034"/>
          <a:stretch/>
        </p:blipFill>
        <p:spPr>
          <a:xfrm>
            <a:off x="4863748" y="4082075"/>
            <a:ext cx="1606400" cy="1019275"/>
          </a:xfrm>
          <a:prstGeom prst="rect">
            <a:avLst/>
          </a:prstGeom>
          <a:noFill/>
          <a:ln>
            <a:noFill/>
          </a:ln>
        </p:spPr>
      </p:pic>
      <p:sp>
        <p:nvSpPr>
          <p:cNvPr id="122" name="Google Shape;122;p28">
            <a:extLst>
              <a:ext uri="{FF2B5EF4-FFF2-40B4-BE49-F238E27FC236}">
                <a16:creationId xmlns:a16="http://schemas.microsoft.com/office/drawing/2014/main" id="{8C9F6D8F-65B5-535E-7786-D9DF1F91EEE7}"/>
              </a:ext>
            </a:extLst>
          </p:cNvPr>
          <p:cNvSpPr txBox="1"/>
          <p:nvPr/>
        </p:nvSpPr>
        <p:spPr>
          <a:xfrm>
            <a:off x="7625359" y="4082069"/>
            <a:ext cx="13593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1F1F1F"/>
                </a:solidFill>
                <a:effectLst/>
                <a:uLnTx/>
                <a:uFillTx/>
                <a:latin typeface="Open Sans"/>
                <a:ea typeface="Open Sans"/>
                <a:cs typeface="Open Sans"/>
                <a:sym typeface="Open Sans"/>
              </a:rPr>
              <a:t>Powered by</a:t>
            </a:r>
            <a:endParaRPr kumimoji="0" sz="1000" b="1" i="0" u="none" strike="noStrike" kern="0" cap="none" spc="0" normalizeH="0" baseline="0" noProof="0">
              <a:ln>
                <a:noFill/>
              </a:ln>
              <a:solidFill>
                <a:srgbClr val="1F1F1F"/>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2549817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19198-CE8A-DB0E-04C9-5F7EF7F0ABE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1E55E5B-20CF-4C14-DF3C-41A2268BD653}"/>
              </a:ext>
            </a:extLst>
          </p:cNvPr>
          <p:cNvPicPr>
            <a:picLocks noChangeAspect="1"/>
          </p:cNvPicPr>
          <p:nvPr/>
        </p:nvPicPr>
        <p:blipFill>
          <a:blip r:embed="rId2"/>
          <a:srcRect b="1662"/>
          <a:stretch>
            <a:fillRect/>
          </a:stretch>
        </p:blipFill>
        <p:spPr>
          <a:xfrm>
            <a:off x="260020" y="4070554"/>
            <a:ext cx="3954044" cy="919316"/>
          </a:xfrm>
          <a:prstGeom prst="rect">
            <a:avLst/>
          </a:prstGeom>
        </p:spPr>
      </p:pic>
      <p:pic>
        <p:nvPicPr>
          <p:cNvPr id="5" name="Picture 4">
            <a:extLst>
              <a:ext uri="{FF2B5EF4-FFF2-40B4-BE49-F238E27FC236}">
                <a16:creationId xmlns:a16="http://schemas.microsoft.com/office/drawing/2014/main" id="{F949F6C8-A9F5-2EDD-6591-228A82576E0E}"/>
              </a:ext>
            </a:extLst>
          </p:cNvPr>
          <p:cNvPicPr>
            <a:picLocks noChangeAspect="1"/>
          </p:cNvPicPr>
          <p:nvPr/>
        </p:nvPicPr>
        <p:blipFill>
          <a:blip r:embed="rId3"/>
          <a:stretch>
            <a:fillRect/>
          </a:stretch>
        </p:blipFill>
        <p:spPr>
          <a:xfrm>
            <a:off x="4525080" y="4039695"/>
            <a:ext cx="4318980" cy="950175"/>
          </a:xfrm>
          <a:prstGeom prst="rect">
            <a:avLst/>
          </a:prstGeom>
        </p:spPr>
      </p:pic>
      <p:sp>
        <p:nvSpPr>
          <p:cNvPr id="11" name="TextBox 10">
            <a:extLst>
              <a:ext uri="{FF2B5EF4-FFF2-40B4-BE49-F238E27FC236}">
                <a16:creationId xmlns:a16="http://schemas.microsoft.com/office/drawing/2014/main" id="{83C0DDAF-0DCC-821C-B1DD-4383EF7AB53E}"/>
              </a:ext>
            </a:extLst>
          </p:cNvPr>
          <p:cNvSpPr txBox="1"/>
          <p:nvPr/>
        </p:nvSpPr>
        <p:spPr>
          <a:xfrm>
            <a:off x="484022" y="1656310"/>
            <a:ext cx="5813540" cy="2308324"/>
          </a:xfrm>
          <a:prstGeom prst="rect">
            <a:avLst/>
          </a:prstGeom>
          <a:noFill/>
        </p:spPr>
        <p:txBody>
          <a:bodyPr wrap="square" rtlCol="0">
            <a:spAutoFit/>
          </a:bodyPr>
          <a:lstStyle/>
          <a:p>
            <a:r>
              <a:rPr lang="en-US" sz="1800" dirty="0"/>
              <a:t>Thank you to Northwest ATTC for co-sponsoring this session.</a:t>
            </a:r>
          </a:p>
          <a:p>
            <a:endParaRPr lang="en-US" sz="1800" dirty="0"/>
          </a:p>
          <a:p>
            <a:r>
              <a:rPr lang="en-US" sz="1800" dirty="0"/>
              <a:t>Please scan the QR code below to access the GRPA survey. Please complete this evaluation for the sponsors, in addition to the conference evaluation either on the colored printed sheets at your table or via the app. </a:t>
            </a:r>
          </a:p>
        </p:txBody>
      </p:sp>
      <p:sp>
        <p:nvSpPr>
          <p:cNvPr id="15" name="TextBox 14">
            <a:extLst>
              <a:ext uri="{FF2B5EF4-FFF2-40B4-BE49-F238E27FC236}">
                <a16:creationId xmlns:a16="http://schemas.microsoft.com/office/drawing/2014/main" id="{C0384474-58CE-42B5-54F8-445A2234296A}"/>
              </a:ext>
            </a:extLst>
          </p:cNvPr>
          <p:cNvSpPr txBox="1"/>
          <p:nvPr/>
        </p:nvSpPr>
        <p:spPr>
          <a:xfrm>
            <a:off x="393517" y="264740"/>
            <a:ext cx="8356964" cy="1050800"/>
          </a:xfrm>
          <a:prstGeom prst="rect">
            <a:avLst/>
          </a:prstGeom>
          <a:noFill/>
        </p:spPr>
        <p:txBody>
          <a:bodyPr wrap="square" rtlCol="0">
            <a:spAutoFit/>
          </a:bodyPr>
          <a:lstStyle/>
          <a:p>
            <a:pPr algn="ctr"/>
            <a:r>
              <a:rPr lang="en-US" sz="2100" b="1">
                <a:latin typeface="Book Antiqua" panose="02040602050305030304" pitchFamily="18" charset="0"/>
              </a:rPr>
              <a:t>Beyond Budgets – Modern Gambling, Gray Areas, and Guardrails from a Financial Perspective</a:t>
            </a:r>
            <a:endParaRPr lang="en-US" sz="2100">
              <a:latin typeface="Book Antiqua" panose="02040602050305030304" pitchFamily="18" charset="0"/>
            </a:endParaRPr>
          </a:p>
          <a:p>
            <a:pPr algn="ctr">
              <a:lnSpc>
                <a:spcPct val="150000"/>
              </a:lnSpc>
            </a:pPr>
            <a:r>
              <a:rPr lang="en-US" sz="1500">
                <a:latin typeface="Book Antiqua" panose="02040602050305030304" pitchFamily="18" charset="0"/>
                <a:cs typeface="Aparajita" panose="020B0502040204020203" pitchFamily="18" charset="0"/>
              </a:rPr>
              <a:t>Wednesday 10:15am – 11:45am</a:t>
            </a:r>
            <a:endParaRPr lang="en-US" sz="1050">
              <a:latin typeface="Book Antiqua" panose="02040602050305030304" pitchFamily="18" charset="0"/>
              <a:cs typeface="Aparajita" panose="020B0502040204020203" pitchFamily="18" charset="0"/>
            </a:endParaRPr>
          </a:p>
        </p:txBody>
      </p:sp>
      <p:cxnSp>
        <p:nvCxnSpPr>
          <p:cNvPr id="19" name="Straight Connector 18">
            <a:extLst>
              <a:ext uri="{FF2B5EF4-FFF2-40B4-BE49-F238E27FC236}">
                <a16:creationId xmlns:a16="http://schemas.microsoft.com/office/drawing/2014/main" id="{51709D9E-3FFA-87B6-2946-1B89E1CFE816}"/>
              </a:ext>
            </a:extLst>
          </p:cNvPr>
          <p:cNvCxnSpPr>
            <a:cxnSpLocks/>
          </p:cNvCxnSpPr>
          <p:nvPr/>
        </p:nvCxnSpPr>
        <p:spPr>
          <a:xfrm>
            <a:off x="484022" y="1323658"/>
            <a:ext cx="8175955" cy="0"/>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2" name="Picture 1" descr="Post-Event QR Code">
            <a:extLst>
              <a:ext uri="{FF2B5EF4-FFF2-40B4-BE49-F238E27FC236}">
                <a16:creationId xmlns:a16="http://schemas.microsoft.com/office/drawing/2014/main" id="{8426914C-091A-A1E4-1151-004DDE68A9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3261" y="1849463"/>
            <a:ext cx="2040109" cy="2040109"/>
          </a:xfrm>
          <a:prstGeom prst="rect">
            <a:avLst/>
          </a:prstGeom>
          <a:noFill/>
          <a:ln>
            <a:noFill/>
          </a:ln>
        </p:spPr>
      </p:pic>
    </p:spTree>
    <p:extLst>
      <p:ext uri="{BB962C8B-B14F-4D97-AF65-F5344CB8AC3E}">
        <p14:creationId xmlns:p14="http://schemas.microsoft.com/office/powerpoint/2010/main" val="1389556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126"/>
        <p:cNvGrpSpPr/>
        <p:nvPr/>
      </p:nvGrpSpPr>
      <p:grpSpPr>
        <a:xfrm>
          <a:off x="0" y="0"/>
          <a:ext cx="0" cy="0"/>
          <a:chOff x="0" y="0"/>
          <a:chExt cx="0" cy="0"/>
        </a:xfrm>
      </p:grpSpPr>
      <p:sp>
        <p:nvSpPr>
          <p:cNvPr id="127" name="Google Shape;127;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rgbClr val="FFFFFF"/>
                </a:solidFill>
                <a:latin typeface="Maven Pro"/>
                <a:ea typeface="Maven Pro"/>
                <a:cs typeface="Maven Pro"/>
                <a:sym typeface="Maven Pro"/>
              </a:rPr>
              <a:t>Session Objectives</a:t>
            </a:r>
            <a:endParaRPr sz="2420" b="1" dirty="0">
              <a:solidFill>
                <a:srgbClr val="FFFFFF"/>
              </a:solidFill>
              <a:latin typeface="Maven Pro"/>
              <a:ea typeface="Maven Pro"/>
              <a:cs typeface="Maven Pro"/>
              <a:sym typeface="Maven Pro"/>
            </a:endParaRPr>
          </a:p>
        </p:txBody>
      </p:sp>
      <p:sp>
        <p:nvSpPr>
          <p:cNvPr id="128" name="Google Shape;128;p29"/>
          <p:cNvSpPr txBox="1">
            <a:spLocks noGrp="1"/>
          </p:cNvSpPr>
          <p:nvPr>
            <p:ph type="body" idx="1"/>
          </p:nvPr>
        </p:nvSpPr>
        <p:spPr>
          <a:xfrm>
            <a:off x="311700" y="1152475"/>
            <a:ext cx="4339200" cy="3416400"/>
          </a:xfrm>
          <a:prstGeom prst="rect">
            <a:avLst/>
          </a:prstGeom>
        </p:spPr>
        <p:txBody>
          <a:bodyPr spcFirstLastPara="1" wrap="square" lIns="91425" tIns="91425" rIns="91425" bIns="91425" anchor="t" anchorCtr="0">
            <a:normAutofit/>
          </a:bodyPr>
          <a:lstStyle/>
          <a:p>
            <a:pPr marL="457200" lvl="0" indent="-342900" algn="l" rtl="0">
              <a:lnSpc>
                <a:spcPct val="100000"/>
              </a:lnSpc>
              <a:spcBef>
                <a:spcPts val="1000"/>
              </a:spcBef>
              <a:spcAft>
                <a:spcPts val="0"/>
              </a:spcAft>
              <a:buClr>
                <a:srgbClr val="FFFFFF"/>
              </a:buClr>
              <a:buSzPts val="1800"/>
              <a:buFont typeface="Roboto"/>
              <a:buChar char="●"/>
            </a:pPr>
            <a:r>
              <a:rPr lang="en" b="1" dirty="0">
                <a:solidFill>
                  <a:srgbClr val="FFFFFF"/>
                </a:solidFill>
                <a:latin typeface="Maven Pro"/>
                <a:ea typeface="Maven Pro"/>
                <a:cs typeface="Maven Pro"/>
                <a:sym typeface="Maven Pro"/>
              </a:rPr>
              <a:t>Map of Today’s Landscape:</a:t>
            </a:r>
            <a:r>
              <a:rPr lang="en" dirty="0">
                <a:solidFill>
                  <a:srgbClr val="FFFFFF"/>
                </a:solidFill>
                <a:latin typeface="Maven Pro"/>
                <a:ea typeface="Maven Pro"/>
                <a:cs typeface="Maven Pro"/>
                <a:sym typeface="Maven Pro"/>
              </a:rPr>
              <a:t> Understanding modern forms of high-speed speculation.</a:t>
            </a:r>
            <a:endParaRPr dirty="0">
              <a:solidFill>
                <a:srgbClr val="FFFFFF"/>
              </a:solidFill>
              <a:latin typeface="Maven Pro"/>
              <a:ea typeface="Maven Pro"/>
              <a:cs typeface="Maven Pro"/>
              <a:sym typeface="Maven Pro"/>
            </a:endParaRPr>
          </a:p>
          <a:p>
            <a:pPr marL="457200" lvl="0" indent="-342900" algn="l" rtl="0">
              <a:lnSpc>
                <a:spcPct val="100000"/>
              </a:lnSpc>
              <a:spcBef>
                <a:spcPts val="1200"/>
              </a:spcBef>
              <a:spcAft>
                <a:spcPts val="0"/>
              </a:spcAft>
              <a:buClr>
                <a:srgbClr val="FFFFFF"/>
              </a:buClr>
              <a:buSzPts val="1800"/>
              <a:buFont typeface="Roboto"/>
              <a:buChar char="●"/>
            </a:pPr>
            <a:r>
              <a:rPr lang="en" b="1" dirty="0">
                <a:solidFill>
                  <a:srgbClr val="FFFFFF"/>
                </a:solidFill>
                <a:latin typeface="Maven Pro"/>
                <a:ea typeface="Maven Pro"/>
                <a:cs typeface="Maven Pro"/>
                <a:sym typeface="Maven Pro"/>
              </a:rPr>
              <a:t>Investing vs Gambling:</a:t>
            </a:r>
            <a:r>
              <a:rPr lang="en" dirty="0">
                <a:solidFill>
                  <a:srgbClr val="FFFFFF"/>
                </a:solidFill>
                <a:latin typeface="Maven Pro"/>
                <a:ea typeface="Maven Pro"/>
                <a:cs typeface="Maven Pro"/>
                <a:sym typeface="Maven Pro"/>
              </a:rPr>
              <a:t> How the lines are being blurred and contrasting with healthy financial literacy. </a:t>
            </a:r>
          </a:p>
          <a:p>
            <a:pPr marL="457200" lvl="0" indent="-342900" algn="l" rtl="0">
              <a:lnSpc>
                <a:spcPct val="100000"/>
              </a:lnSpc>
              <a:spcBef>
                <a:spcPts val="1200"/>
              </a:spcBef>
              <a:spcAft>
                <a:spcPts val="0"/>
              </a:spcAft>
              <a:buClr>
                <a:srgbClr val="FFFFFF"/>
              </a:buClr>
              <a:buSzPts val="1800"/>
              <a:buFont typeface="Roboto"/>
              <a:buChar char="●"/>
            </a:pPr>
            <a:r>
              <a:rPr lang="en" b="1" dirty="0">
                <a:solidFill>
                  <a:srgbClr val="FFFFFF"/>
                </a:solidFill>
                <a:latin typeface="Maven Pro"/>
                <a:ea typeface="Maven Pro"/>
                <a:cs typeface="Maven Pro"/>
                <a:sym typeface="Maven Pro"/>
              </a:rPr>
              <a:t>How our Children are impacted:</a:t>
            </a:r>
            <a:r>
              <a:rPr lang="en" dirty="0">
                <a:solidFill>
                  <a:srgbClr val="FFFFFF"/>
                </a:solidFill>
                <a:latin typeface="Maven Pro"/>
                <a:ea typeface="Maven Pro"/>
                <a:cs typeface="Maven Pro"/>
                <a:sym typeface="Maven Pro"/>
              </a:rPr>
              <a:t> How young children are able to gamble and guardrails.</a:t>
            </a:r>
            <a:endParaRPr dirty="0">
              <a:solidFill>
                <a:srgbClr val="FFFFFF"/>
              </a:solidFill>
              <a:latin typeface="Maven Pro"/>
              <a:ea typeface="Maven Pro"/>
              <a:cs typeface="Maven Pro"/>
              <a:sym typeface="Maven Pro"/>
            </a:endParaRPr>
          </a:p>
        </p:txBody>
      </p:sp>
      <p:pic>
        <p:nvPicPr>
          <p:cNvPr id="129" name="Google Shape;129;p29" descr="Orange Online Casino Keyboard Button, Gambling Addiction Concept (Provided by Getty Images)"/>
          <p:cNvPicPr preferRelativeResize="0"/>
          <p:nvPr/>
        </p:nvPicPr>
        <p:blipFill>
          <a:blip r:embed="rId3">
            <a:alphaModFix/>
          </a:blip>
          <a:stretch>
            <a:fillRect/>
          </a:stretch>
        </p:blipFill>
        <p:spPr>
          <a:xfrm>
            <a:off x="4884047" y="1478663"/>
            <a:ext cx="3937300" cy="2624226"/>
          </a:xfrm>
          <a:prstGeom prst="rect">
            <a:avLst/>
          </a:prstGeom>
          <a:noFill/>
          <a:ln>
            <a:noFill/>
          </a:ln>
        </p:spPr>
      </p:pic>
      <p:cxnSp>
        <p:nvCxnSpPr>
          <p:cNvPr id="130" name="Google Shape;130;p29"/>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131" name="Google Shape;131;p29"/>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EEEEEE"/>
                </a:solidFill>
                <a:latin typeface="Maven Pro"/>
                <a:ea typeface="Maven Pro"/>
                <a:cs typeface="Maven Pro"/>
                <a:sym typeface="Maven Pro"/>
              </a:rPr>
              <a:t>GamFin</a:t>
            </a:r>
            <a:endParaRPr sz="1500" b="1">
              <a:solidFill>
                <a:srgbClr val="EEEEEE"/>
              </a:solidFill>
              <a:latin typeface="Maven Pro"/>
              <a:ea typeface="Maven Pro"/>
              <a:cs typeface="Maven Pro"/>
              <a:sym typeface="Maven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a:extLst>
            <a:ext uri="{FF2B5EF4-FFF2-40B4-BE49-F238E27FC236}">
              <a16:creationId xmlns:a16="http://schemas.microsoft.com/office/drawing/2014/main" id="{CEF66520-4187-436F-9AD4-2B5C6BB9FD84}"/>
            </a:ext>
          </a:extLst>
        </p:cNvPr>
        <p:cNvGrpSpPr/>
        <p:nvPr/>
      </p:nvGrpSpPr>
      <p:grpSpPr>
        <a:xfrm>
          <a:off x="0" y="0"/>
          <a:ext cx="0" cy="0"/>
          <a:chOff x="0" y="0"/>
          <a:chExt cx="0" cy="0"/>
        </a:xfrm>
      </p:grpSpPr>
      <p:sp>
        <p:nvSpPr>
          <p:cNvPr id="116" name="Google Shape;116;p28">
            <a:extLst>
              <a:ext uri="{FF2B5EF4-FFF2-40B4-BE49-F238E27FC236}">
                <a16:creationId xmlns:a16="http://schemas.microsoft.com/office/drawing/2014/main" id="{EC940FDF-5CEF-AAAA-98A9-2667932EDBFD}"/>
              </a:ext>
            </a:extLst>
          </p:cNvPr>
          <p:cNvSpPr txBox="1"/>
          <p:nvPr/>
        </p:nvSpPr>
        <p:spPr>
          <a:xfrm>
            <a:off x="314000" y="4528825"/>
            <a:ext cx="4094700" cy="369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63A6"/>
                </a:solidFill>
                <a:effectLst/>
                <a:uLnTx/>
                <a:uFillTx/>
                <a:latin typeface="Open Sans Medium"/>
                <a:ea typeface="Open Sans Medium"/>
                <a:cs typeface="Open Sans Medium"/>
                <a:sym typeface="Open Sans Medium"/>
              </a:rPr>
              <a:t>Financial counseling for problem gambling</a:t>
            </a:r>
            <a:endParaRPr kumimoji="0" sz="1200" b="0" i="0" u="none" strike="noStrike" kern="0" cap="none" spc="0" normalizeH="0" baseline="0" noProof="0">
              <a:ln>
                <a:noFill/>
              </a:ln>
              <a:solidFill>
                <a:srgbClr val="0063A6"/>
              </a:solidFill>
              <a:effectLst/>
              <a:uLnTx/>
              <a:uFillTx/>
              <a:latin typeface="Open Sans Medium"/>
              <a:ea typeface="Open Sans Medium"/>
              <a:cs typeface="Open Sans Medium"/>
              <a:sym typeface="Open Sans Medium"/>
            </a:endParaRPr>
          </a:p>
        </p:txBody>
      </p:sp>
      <p:sp>
        <p:nvSpPr>
          <p:cNvPr id="117" name="Google Shape;117;p28">
            <a:extLst>
              <a:ext uri="{FF2B5EF4-FFF2-40B4-BE49-F238E27FC236}">
                <a16:creationId xmlns:a16="http://schemas.microsoft.com/office/drawing/2014/main" id="{222B5FD5-5974-F022-F3A9-08BCABAA2D2D}"/>
              </a:ext>
            </a:extLst>
          </p:cNvPr>
          <p:cNvSpPr txBox="1"/>
          <p:nvPr/>
        </p:nvSpPr>
        <p:spPr>
          <a:xfrm>
            <a:off x="1273332" y="1108209"/>
            <a:ext cx="6597336" cy="110796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 sz="2000" b="1" i="1" u="none" strike="noStrike" kern="0" cap="none" spc="0" normalizeH="0" baseline="0" noProof="0" dirty="0">
              <a:ln>
                <a:noFill/>
              </a:ln>
              <a:solidFill>
                <a:srgbClr val="FFFFFF"/>
              </a:solidFill>
              <a:effectLst/>
              <a:uLnTx/>
              <a:uFillTx/>
              <a:latin typeface="Inter Medium"/>
              <a:ea typeface="Inter Medium"/>
              <a:cs typeface="Inter"/>
              <a:sym typeface="Inter Medium"/>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000" b="1" u="none" strike="noStrike" kern="0" cap="none" spc="0" normalizeH="0" baseline="0" noProof="0" dirty="0">
                <a:ln>
                  <a:noFill/>
                </a:ln>
                <a:solidFill>
                  <a:srgbClr val="FFFFFF"/>
                </a:solidFill>
                <a:effectLst/>
                <a:uLnTx/>
                <a:uFillTx/>
                <a:latin typeface="Inter Medium"/>
                <a:ea typeface="Inter Medium"/>
                <a:cs typeface="Inter"/>
                <a:sym typeface="Inter Medium"/>
              </a:rPr>
              <a:t>Cognitive Considerations</a:t>
            </a:r>
            <a:endParaRPr kumimoji="0" sz="4000" b="1" u="none" strike="noStrike" kern="0" cap="none" spc="0" normalizeH="0" baseline="0" noProof="0" dirty="0">
              <a:ln>
                <a:noFill/>
              </a:ln>
              <a:solidFill>
                <a:srgbClr val="595959"/>
              </a:solidFill>
              <a:effectLst/>
              <a:uLnTx/>
              <a:uFillTx/>
              <a:latin typeface="Inter"/>
              <a:ea typeface="Inter"/>
              <a:cs typeface="Inter"/>
              <a:sym typeface="Inter"/>
            </a:endParaRPr>
          </a:p>
        </p:txBody>
      </p:sp>
      <p:pic>
        <p:nvPicPr>
          <p:cNvPr id="118" name="Google Shape;118;p28">
            <a:extLst>
              <a:ext uri="{FF2B5EF4-FFF2-40B4-BE49-F238E27FC236}">
                <a16:creationId xmlns:a16="http://schemas.microsoft.com/office/drawing/2014/main" id="{B654B6EC-EBCF-0302-5D82-E8B976DD1599}"/>
              </a:ext>
            </a:extLst>
          </p:cNvPr>
          <p:cNvPicPr preferRelativeResize="0"/>
          <p:nvPr/>
        </p:nvPicPr>
        <p:blipFill>
          <a:blip r:embed="rId4">
            <a:alphaModFix/>
          </a:blip>
          <a:stretch>
            <a:fillRect/>
          </a:stretch>
        </p:blipFill>
        <p:spPr>
          <a:xfrm>
            <a:off x="390975" y="4287800"/>
            <a:ext cx="1416777" cy="294800"/>
          </a:xfrm>
          <a:prstGeom prst="rect">
            <a:avLst/>
          </a:prstGeom>
          <a:noFill/>
          <a:ln>
            <a:noFill/>
          </a:ln>
        </p:spPr>
      </p:pic>
      <p:pic>
        <p:nvPicPr>
          <p:cNvPr id="119" name="Google Shape;119;p28">
            <a:extLst>
              <a:ext uri="{FF2B5EF4-FFF2-40B4-BE49-F238E27FC236}">
                <a16:creationId xmlns:a16="http://schemas.microsoft.com/office/drawing/2014/main" id="{65BCDFD1-941E-80BF-EDEF-A47C51C1F4B1}"/>
              </a:ext>
            </a:extLst>
          </p:cNvPr>
          <p:cNvPicPr preferRelativeResize="0"/>
          <p:nvPr/>
        </p:nvPicPr>
        <p:blipFill>
          <a:blip r:embed="rId5">
            <a:alphaModFix/>
          </a:blip>
          <a:stretch>
            <a:fillRect/>
          </a:stretch>
        </p:blipFill>
        <p:spPr>
          <a:xfrm>
            <a:off x="390973" y="4306450"/>
            <a:ext cx="1237475" cy="257500"/>
          </a:xfrm>
          <a:prstGeom prst="rect">
            <a:avLst/>
          </a:prstGeom>
          <a:noFill/>
          <a:ln>
            <a:noFill/>
          </a:ln>
        </p:spPr>
      </p:pic>
      <p:pic>
        <p:nvPicPr>
          <p:cNvPr id="120" name="Google Shape;120;p28">
            <a:extLst>
              <a:ext uri="{FF2B5EF4-FFF2-40B4-BE49-F238E27FC236}">
                <a16:creationId xmlns:a16="http://schemas.microsoft.com/office/drawing/2014/main" id="{D5284B99-C0BE-616A-87D7-3BDBAF97F958}"/>
              </a:ext>
            </a:extLst>
          </p:cNvPr>
          <p:cNvPicPr preferRelativeResize="0"/>
          <p:nvPr/>
        </p:nvPicPr>
        <p:blipFill>
          <a:blip r:embed="rId6">
            <a:alphaModFix/>
          </a:blip>
          <a:stretch>
            <a:fillRect/>
          </a:stretch>
        </p:blipFill>
        <p:spPr>
          <a:xfrm>
            <a:off x="7905563" y="4287801"/>
            <a:ext cx="798875" cy="798875"/>
          </a:xfrm>
          <a:prstGeom prst="rect">
            <a:avLst/>
          </a:prstGeom>
          <a:noFill/>
          <a:ln>
            <a:noFill/>
          </a:ln>
        </p:spPr>
      </p:pic>
      <p:pic>
        <p:nvPicPr>
          <p:cNvPr id="121" name="Google Shape;121;p28">
            <a:extLst>
              <a:ext uri="{FF2B5EF4-FFF2-40B4-BE49-F238E27FC236}">
                <a16:creationId xmlns:a16="http://schemas.microsoft.com/office/drawing/2014/main" id="{258AFD04-47B3-4C6A-D97C-3658114909D1}"/>
              </a:ext>
            </a:extLst>
          </p:cNvPr>
          <p:cNvPicPr preferRelativeResize="0"/>
          <p:nvPr/>
        </p:nvPicPr>
        <p:blipFill rotWithShape="1">
          <a:blip r:embed="rId7">
            <a:alphaModFix/>
          </a:blip>
          <a:srcRect l="7701" r="9034"/>
          <a:stretch/>
        </p:blipFill>
        <p:spPr>
          <a:xfrm>
            <a:off x="4863748" y="4082075"/>
            <a:ext cx="1606400" cy="1019275"/>
          </a:xfrm>
          <a:prstGeom prst="rect">
            <a:avLst/>
          </a:prstGeom>
          <a:noFill/>
          <a:ln>
            <a:noFill/>
          </a:ln>
        </p:spPr>
      </p:pic>
      <p:sp>
        <p:nvSpPr>
          <p:cNvPr id="122" name="Google Shape;122;p28">
            <a:extLst>
              <a:ext uri="{FF2B5EF4-FFF2-40B4-BE49-F238E27FC236}">
                <a16:creationId xmlns:a16="http://schemas.microsoft.com/office/drawing/2014/main" id="{88328046-DCD4-023F-44CD-D2FAEAF9DCF8}"/>
              </a:ext>
            </a:extLst>
          </p:cNvPr>
          <p:cNvSpPr txBox="1"/>
          <p:nvPr/>
        </p:nvSpPr>
        <p:spPr>
          <a:xfrm>
            <a:off x="7625359" y="4082069"/>
            <a:ext cx="13593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1F1F1F"/>
                </a:solidFill>
                <a:effectLst/>
                <a:uLnTx/>
                <a:uFillTx/>
                <a:latin typeface="Open Sans"/>
                <a:ea typeface="Open Sans"/>
                <a:cs typeface="Open Sans"/>
                <a:sym typeface="Open Sans"/>
              </a:rPr>
              <a:t>Powered by</a:t>
            </a:r>
            <a:endParaRPr kumimoji="0" sz="1000" b="1" i="0" u="none" strike="noStrike" kern="0" cap="none" spc="0" normalizeH="0" baseline="0" noProof="0">
              <a:ln>
                <a:noFill/>
              </a:ln>
              <a:solidFill>
                <a:srgbClr val="1F1F1F"/>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1117602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135"/>
        <p:cNvGrpSpPr/>
        <p:nvPr/>
      </p:nvGrpSpPr>
      <p:grpSpPr>
        <a:xfrm>
          <a:off x="0" y="0"/>
          <a:ext cx="0" cy="0"/>
          <a:chOff x="0" y="0"/>
          <a:chExt cx="0" cy="0"/>
        </a:xfrm>
      </p:grpSpPr>
      <p:sp>
        <p:nvSpPr>
          <p:cNvPr id="136" name="Google Shape;136;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a:solidFill>
                  <a:srgbClr val="FFFFFF"/>
                </a:solidFill>
                <a:latin typeface="Maven Pro"/>
                <a:ea typeface="Maven Pro"/>
                <a:cs typeface="Maven Pro"/>
                <a:sym typeface="Maven Pro"/>
              </a:rPr>
              <a:t>The Literacy Gap: Understanding vs. Believing</a:t>
            </a:r>
            <a:endParaRPr sz="2420" b="1">
              <a:solidFill>
                <a:srgbClr val="FFFFFF"/>
              </a:solidFill>
              <a:latin typeface="Maven Pro"/>
              <a:ea typeface="Maven Pro"/>
              <a:cs typeface="Maven Pro"/>
              <a:sym typeface="Maven Pro"/>
            </a:endParaRPr>
          </a:p>
        </p:txBody>
      </p:sp>
      <p:sp>
        <p:nvSpPr>
          <p:cNvPr id="137" name="Google Shape;137;p30"/>
          <p:cNvSpPr txBox="1">
            <a:spLocks noGrp="1"/>
          </p:cNvSpPr>
          <p:nvPr>
            <p:ph type="body" idx="1"/>
          </p:nvPr>
        </p:nvSpPr>
        <p:spPr>
          <a:xfrm>
            <a:off x="3835150" y="1152475"/>
            <a:ext cx="4997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rgbClr val="FFFFFF"/>
                </a:solidFill>
                <a:latin typeface="Maven Pro"/>
                <a:ea typeface="Maven Pro"/>
                <a:cs typeface="Maven Pro"/>
                <a:sym typeface="Maven Pro"/>
              </a:rPr>
              <a:t>A person struggling with a gambling disorder often has high </a:t>
            </a:r>
            <a:r>
              <a:rPr lang="en" b="1" dirty="0">
                <a:solidFill>
                  <a:srgbClr val="FFFFFF"/>
                </a:solidFill>
                <a:latin typeface="Maven Pro"/>
                <a:ea typeface="Maven Pro"/>
                <a:cs typeface="Maven Pro"/>
                <a:sym typeface="Maven Pro"/>
              </a:rPr>
              <a:t>Gambling Literacy</a:t>
            </a:r>
            <a:r>
              <a:rPr lang="en" dirty="0">
                <a:solidFill>
                  <a:srgbClr val="FFFFFF"/>
                </a:solidFill>
                <a:latin typeface="Maven Pro"/>
                <a:ea typeface="Maven Pro"/>
                <a:cs typeface="Maven Pro"/>
                <a:sym typeface="Maven Pro"/>
              </a:rPr>
              <a:t> regarding the games they play. They might know the odds, the house edge and the mechanics of a parlay. However, problem gambling involves a breakdown in </a:t>
            </a:r>
            <a:r>
              <a:rPr lang="en" b="1" dirty="0">
                <a:solidFill>
                  <a:srgbClr val="FFFFFF"/>
                </a:solidFill>
                <a:latin typeface="Maven Pro"/>
                <a:ea typeface="Maven Pro"/>
                <a:cs typeface="Maven Pro"/>
                <a:sym typeface="Maven Pro"/>
              </a:rPr>
              <a:t>applying</a:t>
            </a:r>
            <a:r>
              <a:rPr lang="en" dirty="0">
                <a:solidFill>
                  <a:srgbClr val="FFFFFF"/>
                </a:solidFill>
                <a:latin typeface="Maven Pro"/>
                <a:ea typeface="Maven Pro"/>
                <a:cs typeface="Maven Pro"/>
                <a:sym typeface="Maven Pro"/>
              </a:rPr>
              <a:t> that literacy.</a:t>
            </a:r>
            <a:endParaRPr dirty="0">
              <a:solidFill>
                <a:srgbClr val="FFFFFF"/>
              </a:solidFill>
              <a:latin typeface="Maven Pro"/>
              <a:ea typeface="Maven Pro"/>
              <a:cs typeface="Maven Pro"/>
              <a:sym typeface="Maven Pro"/>
            </a:endParaRPr>
          </a:p>
          <a:p>
            <a:pPr marL="457200" lvl="0" indent="-342900" algn="l" rtl="0">
              <a:spcBef>
                <a:spcPts val="1200"/>
              </a:spcBef>
              <a:spcAft>
                <a:spcPts val="0"/>
              </a:spcAft>
              <a:buClr>
                <a:srgbClr val="FFFFFF"/>
              </a:buClr>
              <a:buSzPts val="1800"/>
              <a:buFont typeface="Maven Pro"/>
              <a:buChar char="●"/>
            </a:pPr>
            <a:r>
              <a:rPr lang="en" b="1" dirty="0">
                <a:solidFill>
                  <a:srgbClr val="FFFFFF"/>
                </a:solidFill>
                <a:latin typeface="Maven Pro"/>
                <a:ea typeface="Maven Pro"/>
                <a:cs typeface="Maven Pro"/>
                <a:sym typeface="Maven Pro"/>
              </a:rPr>
              <a:t>The Literacy Paradox</a:t>
            </a:r>
            <a:endParaRPr b="1" dirty="0">
              <a:solidFill>
                <a:srgbClr val="FFFFFF"/>
              </a:solidFill>
              <a:latin typeface="Maven Pro"/>
              <a:ea typeface="Maven Pro"/>
              <a:cs typeface="Maven Pro"/>
              <a:sym typeface="Maven Pro"/>
            </a:endParaRPr>
          </a:p>
          <a:p>
            <a:pPr marL="457200" lvl="0" indent="-342900" algn="l" rtl="0">
              <a:spcBef>
                <a:spcPts val="1000"/>
              </a:spcBef>
              <a:spcAft>
                <a:spcPts val="0"/>
              </a:spcAft>
              <a:buClr>
                <a:srgbClr val="FFFFFF"/>
              </a:buClr>
              <a:buSzPts val="1800"/>
              <a:buFont typeface="Maven Pro"/>
              <a:buChar char="●"/>
            </a:pPr>
            <a:r>
              <a:rPr lang="en" b="1" dirty="0">
                <a:solidFill>
                  <a:srgbClr val="FFFFFF"/>
                </a:solidFill>
                <a:latin typeface="Maven Pro"/>
                <a:ea typeface="Maven Pro"/>
                <a:cs typeface="Maven Pro"/>
                <a:sym typeface="Maven Pro"/>
              </a:rPr>
              <a:t>Systemic Failure</a:t>
            </a:r>
            <a:endParaRPr b="1" dirty="0">
              <a:solidFill>
                <a:srgbClr val="FFFFFF"/>
              </a:solidFill>
              <a:latin typeface="Maven Pro"/>
              <a:ea typeface="Maven Pro"/>
              <a:cs typeface="Maven Pro"/>
              <a:sym typeface="Maven Pro"/>
            </a:endParaRPr>
          </a:p>
          <a:p>
            <a:pPr marL="0" lvl="0" indent="0" algn="l" rtl="0">
              <a:spcBef>
                <a:spcPts val="1200"/>
              </a:spcBef>
              <a:spcAft>
                <a:spcPts val="1200"/>
              </a:spcAft>
              <a:buNone/>
            </a:pPr>
            <a:endParaRPr dirty="0">
              <a:latin typeface="Maven Pro"/>
              <a:ea typeface="Maven Pro"/>
              <a:cs typeface="Maven Pro"/>
              <a:sym typeface="Maven Pro"/>
            </a:endParaRPr>
          </a:p>
        </p:txBody>
      </p:sp>
      <p:pic>
        <p:nvPicPr>
          <p:cNvPr id="138" name="Google Shape;138;p30" descr="Midsection view of businessman with smartphone standing on a street in the evening. (Provided by Getty Images)"/>
          <p:cNvPicPr preferRelativeResize="0"/>
          <p:nvPr/>
        </p:nvPicPr>
        <p:blipFill rotWithShape="1">
          <a:blip r:embed="rId3">
            <a:alphaModFix/>
          </a:blip>
          <a:srcRect l="16453" r="16446"/>
          <a:stretch/>
        </p:blipFill>
        <p:spPr>
          <a:xfrm>
            <a:off x="429475" y="1280812"/>
            <a:ext cx="3181174" cy="3159726"/>
          </a:xfrm>
          <a:prstGeom prst="rect">
            <a:avLst/>
          </a:prstGeom>
          <a:noFill/>
          <a:ln>
            <a:noFill/>
          </a:ln>
        </p:spPr>
      </p:pic>
      <p:cxnSp>
        <p:nvCxnSpPr>
          <p:cNvPr id="139" name="Google Shape;139;p30"/>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140" name="Google Shape;140;p30"/>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EEEEEE"/>
                </a:solidFill>
                <a:latin typeface="Maven Pro"/>
                <a:ea typeface="Maven Pro"/>
                <a:cs typeface="Maven Pro"/>
                <a:sym typeface="Maven Pro"/>
              </a:rPr>
              <a:t>GamFin</a:t>
            </a:r>
            <a:endParaRPr sz="1500" b="1">
              <a:solidFill>
                <a:srgbClr val="EEEEEE"/>
              </a:solidFill>
              <a:latin typeface="Maven Pro"/>
              <a:ea typeface="Maven Pro"/>
              <a:cs typeface="Maven Pro"/>
              <a:sym typeface="Maven Pr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144"/>
        <p:cNvGrpSpPr/>
        <p:nvPr/>
      </p:nvGrpSpPr>
      <p:grpSpPr>
        <a:xfrm>
          <a:off x="0" y="0"/>
          <a:ext cx="0" cy="0"/>
          <a:chOff x="0" y="0"/>
          <a:chExt cx="0" cy="0"/>
        </a:xfrm>
      </p:grpSpPr>
      <p:sp>
        <p:nvSpPr>
          <p:cNvPr id="145" name="Google Shape;145;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rgbClr val="FFFFFF"/>
                </a:solidFill>
                <a:latin typeface="Maven Pro"/>
                <a:ea typeface="Maven Pro"/>
                <a:cs typeface="Maven Pro"/>
                <a:sym typeface="Maven Pro"/>
              </a:rPr>
              <a:t> Risk vs. Reward Neurobiology </a:t>
            </a:r>
            <a:endParaRPr sz="2420" b="1" dirty="0">
              <a:solidFill>
                <a:srgbClr val="FFFFFF"/>
              </a:solidFill>
              <a:latin typeface="Maven Pro"/>
              <a:ea typeface="Maven Pro"/>
              <a:cs typeface="Maven Pro"/>
              <a:sym typeface="Maven Pro"/>
            </a:endParaRPr>
          </a:p>
        </p:txBody>
      </p:sp>
      <p:sp>
        <p:nvSpPr>
          <p:cNvPr id="146" name="Google Shape;146;p31"/>
          <p:cNvSpPr txBox="1">
            <a:spLocks noGrp="1"/>
          </p:cNvSpPr>
          <p:nvPr>
            <p:ph type="body" idx="1"/>
          </p:nvPr>
        </p:nvSpPr>
        <p:spPr>
          <a:xfrm>
            <a:off x="509350" y="1152475"/>
            <a:ext cx="4544100" cy="34164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a:buNone/>
            </a:pPr>
            <a:r>
              <a:rPr lang="en" dirty="0">
                <a:solidFill>
                  <a:srgbClr val="FFFFFF"/>
                </a:solidFill>
                <a:latin typeface="Maven Pro"/>
                <a:ea typeface="Maven Pro"/>
                <a:cs typeface="Maven Pro"/>
                <a:sym typeface="Maven Pro"/>
              </a:rPr>
              <a:t>When putting money at risk in a healthy way, risk and reward are balanced based on logic. In problem gambling, the </a:t>
            </a:r>
            <a:r>
              <a:rPr lang="en" b="1" dirty="0">
                <a:solidFill>
                  <a:srgbClr val="FFFFFF"/>
                </a:solidFill>
                <a:latin typeface="Maven Pro"/>
                <a:ea typeface="Maven Pro"/>
                <a:cs typeface="Maven Pro"/>
                <a:sym typeface="Maven Pro"/>
              </a:rPr>
              <a:t>Reward</a:t>
            </a:r>
            <a:r>
              <a:rPr lang="en" dirty="0">
                <a:solidFill>
                  <a:srgbClr val="FFFFFF"/>
                </a:solidFill>
                <a:latin typeface="Maven Pro"/>
                <a:ea typeface="Maven Pro"/>
                <a:cs typeface="Maven Pro"/>
                <a:sym typeface="Maven Pro"/>
              </a:rPr>
              <a:t> side of the brain (dopamine) hijacks the </a:t>
            </a:r>
            <a:r>
              <a:rPr lang="en" b="1" dirty="0">
                <a:solidFill>
                  <a:srgbClr val="FFFFFF"/>
                </a:solidFill>
                <a:latin typeface="Maven Pro"/>
                <a:ea typeface="Maven Pro"/>
                <a:cs typeface="Maven Pro"/>
                <a:sym typeface="Maven Pro"/>
              </a:rPr>
              <a:t>Risk</a:t>
            </a:r>
            <a:r>
              <a:rPr lang="en" dirty="0">
                <a:solidFill>
                  <a:srgbClr val="FFFFFF"/>
                </a:solidFill>
                <a:latin typeface="Maven Pro"/>
                <a:ea typeface="Maven Pro"/>
                <a:cs typeface="Maven Pro"/>
                <a:sym typeface="Maven Pro"/>
              </a:rPr>
              <a:t> side of the brain (prefrontal cortex).</a:t>
            </a:r>
            <a:endParaRPr dirty="0">
              <a:solidFill>
                <a:srgbClr val="FFFFFF"/>
              </a:solidFill>
              <a:latin typeface="Maven Pro"/>
              <a:ea typeface="Maven Pro"/>
              <a:cs typeface="Maven Pro"/>
              <a:sym typeface="Maven Pro"/>
            </a:endParaRPr>
          </a:p>
          <a:p>
            <a:pPr marL="457200" lvl="0" indent="-342900" algn="l" rtl="0">
              <a:lnSpc>
                <a:spcPct val="150000"/>
              </a:lnSpc>
              <a:spcBef>
                <a:spcPts val="1200"/>
              </a:spcBef>
              <a:spcAft>
                <a:spcPts val="0"/>
              </a:spcAft>
              <a:buClr>
                <a:srgbClr val="FFFFFF"/>
              </a:buClr>
              <a:buSzPts val="1800"/>
              <a:buFont typeface="Maven Pro"/>
              <a:buChar char="●"/>
            </a:pPr>
            <a:r>
              <a:rPr lang="en" b="1" dirty="0">
                <a:solidFill>
                  <a:srgbClr val="FFFFFF"/>
                </a:solidFill>
                <a:latin typeface="Maven Pro"/>
                <a:ea typeface="Maven Pro"/>
                <a:cs typeface="Maven Pro"/>
                <a:sym typeface="Maven Pro"/>
              </a:rPr>
              <a:t>Asymmetric Risk</a:t>
            </a:r>
            <a:endParaRPr b="1" dirty="0">
              <a:solidFill>
                <a:srgbClr val="FFFFFF"/>
              </a:solidFill>
              <a:latin typeface="Maven Pro"/>
              <a:ea typeface="Maven Pro"/>
              <a:cs typeface="Maven Pro"/>
              <a:sym typeface="Maven Pro"/>
            </a:endParaRPr>
          </a:p>
          <a:p>
            <a:pPr marL="457200" lvl="0" indent="-342900" algn="l" rtl="0">
              <a:lnSpc>
                <a:spcPct val="150000"/>
              </a:lnSpc>
              <a:spcBef>
                <a:spcPts val="0"/>
              </a:spcBef>
              <a:spcAft>
                <a:spcPts val="0"/>
              </a:spcAft>
              <a:buClr>
                <a:srgbClr val="FFFFFF"/>
              </a:buClr>
              <a:buSzPts val="1800"/>
              <a:buFont typeface="Maven Pro"/>
              <a:buChar char="●"/>
            </a:pPr>
            <a:r>
              <a:rPr lang="en" b="1" dirty="0">
                <a:solidFill>
                  <a:srgbClr val="FFFFFF"/>
                </a:solidFill>
                <a:latin typeface="Maven Pro"/>
                <a:ea typeface="Maven Pro"/>
                <a:cs typeface="Maven Pro"/>
                <a:sym typeface="Maven Pro"/>
              </a:rPr>
              <a:t>Chasing Losses</a:t>
            </a:r>
            <a:endParaRPr dirty="0">
              <a:solidFill>
                <a:srgbClr val="FFFFFF"/>
              </a:solidFill>
              <a:latin typeface="Maven Pro"/>
              <a:ea typeface="Maven Pro"/>
              <a:cs typeface="Maven Pro"/>
              <a:sym typeface="Maven Pro"/>
            </a:endParaRPr>
          </a:p>
        </p:txBody>
      </p:sp>
      <p:cxnSp>
        <p:nvCxnSpPr>
          <p:cNvPr id="147" name="Google Shape;147;p31"/>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pic>
        <p:nvPicPr>
          <p:cNvPr id="148" name="Google Shape;148;p31" descr="Young stressed African businessman looking through unpaid bill (Provided by Getty Images)"/>
          <p:cNvPicPr preferRelativeResize="0"/>
          <p:nvPr/>
        </p:nvPicPr>
        <p:blipFill rotWithShape="1">
          <a:blip r:embed="rId3">
            <a:alphaModFix/>
          </a:blip>
          <a:srcRect l="23416" r="7201"/>
          <a:stretch/>
        </p:blipFill>
        <p:spPr>
          <a:xfrm>
            <a:off x="5393651" y="1263500"/>
            <a:ext cx="3325327" cy="3194349"/>
          </a:xfrm>
          <a:prstGeom prst="rect">
            <a:avLst/>
          </a:prstGeom>
          <a:noFill/>
          <a:ln>
            <a:noFill/>
          </a:ln>
        </p:spPr>
      </p:pic>
      <p:sp>
        <p:nvSpPr>
          <p:cNvPr id="149" name="Google Shape;149;p31"/>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EEEEEE"/>
                </a:solidFill>
                <a:latin typeface="Maven Pro"/>
                <a:ea typeface="Maven Pro"/>
                <a:cs typeface="Maven Pro"/>
                <a:sym typeface="Maven Pro"/>
              </a:rPr>
              <a:t>GamFin</a:t>
            </a:r>
            <a:endParaRPr sz="1500" b="1">
              <a:solidFill>
                <a:srgbClr val="EEEEEE"/>
              </a:solidFill>
              <a:latin typeface="Maven Pro"/>
              <a:ea typeface="Maven Pro"/>
              <a:cs typeface="Maven Pro"/>
              <a:sym typeface="Maven Pr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153">
          <a:extLst>
            <a:ext uri="{FF2B5EF4-FFF2-40B4-BE49-F238E27FC236}">
              <a16:creationId xmlns:a16="http://schemas.microsoft.com/office/drawing/2014/main" id="{B03F7C49-DAF2-0FA8-13B7-CB8DA2B7F414}"/>
            </a:ext>
          </a:extLst>
        </p:cNvPr>
        <p:cNvGrpSpPr/>
        <p:nvPr/>
      </p:nvGrpSpPr>
      <p:grpSpPr>
        <a:xfrm>
          <a:off x="0" y="0"/>
          <a:ext cx="0" cy="0"/>
          <a:chOff x="0" y="0"/>
          <a:chExt cx="0" cy="0"/>
        </a:xfrm>
      </p:grpSpPr>
      <p:sp>
        <p:nvSpPr>
          <p:cNvPr id="154" name="Google Shape;154;p32">
            <a:extLst>
              <a:ext uri="{FF2B5EF4-FFF2-40B4-BE49-F238E27FC236}">
                <a16:creationId xmlns:a16="http://schemas.microsoft.com/office/drawing/2014/main" id="{9F6BC135-951E-F842-5315-4A35530335ED}"/>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rgbClr val="FFFFFF"/>
                </a:solidFill>
                <a:latin typeface="Maven Pro"/>
                <a:ea typeface="Maven Pro"/>
                <a:cs typeface="Maven Pro"/>
                <a:sym typeface="Maven Pro"/>
              </a:rPr>
              <a:t>Psychology of Money</a:t>
            </a:r>
            <a:endParaRPr sz="2420" b="1" dirty="0">
              <a:solidFill>
                <a:srgbClr val="FFFFFF"/>
              </a:solidFill>
              <a:latin typeface="Maven Pro"/>
              <a:ea typeface="Maven Pro"/>
              <a:cs typeface="Maven Pro"/>
              <a:sym typeface="Maven Pro"/>
            </a:endParaRPr>
          </a:p>
        </p:txBody>
      </p:sp>
      <p:cxnSp>
        <p:nvCxnSpPr>
          <p:cNvPr id="156" name="Google Shape;156;p32">
            <a:extLst>
              <a:ext uri="{FF2B5EF4-FFF2-40B4-BE49-F238E27FC236}">
                <a16:creationId xmlns:a16="http://schemas.microsoft.com/office/drawing/2014/main" id="{C46687F7-51AB-DC0D-054D-96707FD1DC56}"/>
              </a:ext>
            </a:extLst>
          </p:cNvPr>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157" name="Google Shape;157;p32">
            <a:extLst>
              <a:ext uri="{FF2B5EF4-FFF2-40B4-BE49-F238E27FC236}">
                <a16:creationId xmlns:a16="http://schemas.microsoft.com/office/drawing/2014/main" id="{DA52F8E2-1494-204E-BF17-910903EF9D6F}"/>
              </a:ext>
            </a:extLst>
          </p:cNvPr>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EEEEEE"/>
                </a:solidFill>
                <a:effectLst/>
                <a:uLnTx/>
                <a:uFillTx/>
                <a:latin typeface="Maven Pro"/>
                <a:ea typeface="Maven Pro"/>
                <a:cs typeface="Maven Pro"/>
                <a:sym typeface="Maven Pro"/>
              </a:rPr>
              <a:t>GamFin</a:t>
            </a:r>
            <a:endParaRPr kumimoji="0" sz="1500" b="1" i="0" u="none" strike="noStrike" kern="0" cap="none" spc="0" normalizeH="0" baseline="0" noProof="0">
              <a:ln>
                <a:noFill/>
              </a:ln>
              <a:solidFill>
                <a:srgbClr val="EEEEEE"/>
              </a:solidFill>
              <a:effectLst/>
              <a:uLnTx/>
              <a:uFillTx/>
              <a:latin typeface="Maven Pro"/>
              <a:ea typeface="Maven Pro"/>
              <a:cs typeface="Maven Pro"/>
              <a:sym typeface="Maven Pro"/>
            </a:endParaRPr>
          </a:p>
        </p:txBody>
      </p:sp>
      <p:pic>
        <p:nvPicPr>
          <p:cNvPr id="9" name="Picture 8">
            <a:extLst>
              <a:ext uri="{FF2B5EF4-FFF2-40B4-BE49-F238E27FC236}">
                <a16:creationId xmlns:a16="http://schemas.microsoft.com/office/drawing/2014/main" id="{BDA83C95-3A0F-0BE6-1CE2-976D36C84CFA}"/>
              </a:ext>
            </a:extLst>
          </p:cNvPr>
          <p:cNvPicPr>
            <a:picLocks noChangeAspect="1"/>
          </p:cNvPicPr>
          <p:nvPr/>
        </p:nvPicPr>
        <p:blipFill>
          <a:blip r:embed="rId3"/>
          <a:stretch>
            <a:fillRect/>
          </a:stretch>
        </p:blipFill>
        <p:spPr>
          <a:xfrm>
            <a:off x="747178" y="1325391"/>
            <a:ext cx="7649643" cy="3115110"/>
          </a:xfrm>
          <a:prstGeom prst="rect">
            <a:avLst/>
          </a:prstGeom>
        </p:spPr>
      </p:pic>
      <p:sp>
        <p:nvSpPr>
          <p:cNvPr id="11" name="TextBox 10">
            <a:extLst>
              <a:ext uri="{FF2B5EF4-FFF2-40B4-BE49-F238E27FC236}">
                <a16:creationId xmlns:a16="http://schemas.microsoft.com/office/drawing/2014/main" id="{D33C2198-E251-90E2-B08C-4A2B6CA7F131}"/>
              </a:ext>
            </a:extLst>
          </p:cNvPr>
          <p:cNvSpPr txBox="1"/>
          <p:nvPr/>
        </p:nvSpPr>
        <p:spPr>
          <a:xfrm>
            <a:off x="5029200" y="4594277"/>
            <a:ext cx="4572000" cy="307777"/>
          </a:xfrm>
          <a:prstGeom prst="rect">
            <a:avLst/>
          </a:prstGeom>
          <a:noFill/>
        </p:spPr>
        <p:txBody>
          <a:bodyPr wrap="square">
            <a:spAutoFit/>
          </a:bodyPr>
          <a:lstStyle/>
          <a:p>
            <a:r>
              <a:rPr lang="en-US" b="0" i="1" dirty="0">
                <a:solidFill>
                  <a:srgbClr val="151945"/>
                </a:solidFill>
                <a:effectLst/>
                <a:latin typeface="Merriweather" panose="00000500000000000000" pitchFamily="2" charset="0"/>
              </a:rPr>
              <a:t>Money Scripts Bradley T. Klontz, Psy.D., CFP®</a:t>
            </a:r>
            <a:endParaRPr lang="en-US" dirty="0"/>
          </a:p>
        </p:txBody>
      </p:sp>
    </p:spTree>
    <p:extLst>
      <p:ext uri="{BB962C8B-B14F-4D97-AF65-F5344CB8AC3E}">
        <p14:creationId xmlns:p14="http://schemas.microsoft.com/office/powerpoint/2010/main" val="3022951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63A6"/>
        </a:solidFill>
        <a:effectLst/>
      </p:bgPr>
    </p:bg>
    <p:spTree>
      <p:nvGrpSpPr>
        <p:cNvPr id="1" name="Shape 153">
          <a:extLst>
            <a:ext uri="{FF2B5EF4-FFF2-40B4-BE49-F238E27FC236}">
              <a16:creationId xmlns:a16="http://schemas.microsoft.com/office/drawing/2014/main" id="{84B55B54-F6DE-8DCA-5493-28F4D24078DC}"/>
            </a:ext>
          </a:extLst>
        </p:cNvPr>
        <p:cNvGrpSpPr/>
        <p:nvPr/>
      </p:nvGrpSpPr>
      <p:grpSpPr>
        <a:xfrm>
          <a:off x="0" y="0"/>
          <a:ext cx="0" cy="0"/>
          <a:chOff x="0" y="0"/>
          <a:chExt cx="0" cy="0"/>
        </a:xfrm>
      </p:grpSpPr>
      <p:sp>
        <p:nvSpPr>
          <p:cNvPr id="154" name="Google Shape;154;p32">
            <a:extLst>
              <a:ext uri="{FF2B5EF4-FFF2-40B4-BE49-F238E27FC236}">
                <a16:creationId xmlns:a16="http://schemas.microsoft.com/office/drawing/2014/main" id="{E80BEEED-FF64-66D5-0298-E368D6585733}"/>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rgbClr val="FFFFFF"/>
                </a:solidFill>
                <a:latin typeface="Maven Pro"/>
                <a:ea typeface="Maven Pro"/>
                <a:cs typeface="Maven Pro"/>
                <a:sym typeface="Maven Pro"/>
              </a:rPr>
              <a:t>Psychology of Money: Money Scripts</a:t>
            </a:r>
            <a:endParaRPr sz="2420" b="1" dirty="0">
              <a:solidFill>
                <a:srgbClr val="FFFFFF"/>
              </a:solidFill>
              <a:latin typeface="Maven Pro"/>
              <a:ea typeface="Maven Pro"/>
              <a:cs typeface="Maven Pro"/>
              <a:sym typeface="Maven Pro"/>
            </a:endParaRPr>
          </a:p>
        </p:txBody>
      </p:sp>
      <p:cxnSp>
        <p:nvCxnSpPr>
          <p:cNvPr id="156" name="Google Shape;156;p32">
            <a:extLst>
              <a:ext uri="{FF2B5EF4-FFF2-40B4-BE49-F238E27FC236}">
                <a16:creationId xmlns:a16="http://schemas.microsoft.com/office/drawing/2014/main" id="{2BF7EC42-2D1A-AE06-C38B-0865A15A6A28}"/>
              </a:ext>
            </a:extLst>
          </p:cNvPr>
          <p:cNvCxnSpPr/>
          <p:nvPr/>
        </p:nvCxnSpPr>
        <p:spPr>
          <a:xfrm>
            <a:off x="322650" y="1017725"/>
            <a:ext cx="8498700" cy="0"/>
          </a:xfrm>
          <a:prstGeom prst="straightConnector1">
            <a:avLst/>
          </a:prstGeom>
          <a:noFill/>
          <a:ln w="28575" cap="flat" cmpd="sng">
            <a:solidFill>
              <a:srgbClr val="4EA62C"/>
            </a:solidFill>
            <a:prstDash val="solid"/>
            <a:round/>
            <a:headEnd type="none" w="med" len="med"/>
            <a:tailEnd type="none" w="med" len="med"/>
          </a:ln>
        </p:spPr>
      </p:cxnSp>
      <p:sp>
        <p:nvSpPr>
          <p:cNvPr id="157" name="Google Shape;157;p32">
            <a:extLst>
              <a:ext uri="{FF2B5EF4-FFF2-40B4-BE49-F238E27FC236}">
                <a16:creationId xmlns:a16="http://schemas.microsoft.com/office/drawing/2014/main" id="{337903F6-BF11-0EE3-25B9-D3534DFB8849}"/>
              </a:ext>
            </a:extLst>
          </p:cNvPr>
          <p:cNvSpPr txBox="1"/>
          <p:nvPr/>
        </p:nvSpPr>
        <p:spPr>
          <a:xfrm>
            <a:off x="311700" y="4568875"/>
            <a:ext cx="1269300" cy="439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EEEEEE"/>
                </a:solidFill>
                <a:effectLst/>
                <a:uLnTx/>
                <a:uFillTx/>
                <a:latin typeface="Maven Pro"/>
                <a:ea typeface="Maven Pro"/>
                <a:cs typeface="Maven Pro"/>
                <a:sym typeface="Maven Pro"/>
              </a:rPr>
              <a:t>GamFin</a:t>
            </a:r>
            <a:endParaRPr kumimoji="0" sz="1500" b="1" i="0" u="none" strike="noStrike" kern="0" cap="none" spc="0" normalizeH="0" baseline="0" noProof="0">
              <a:ln>
                <a:noFill/>
              </a:ln>
              <a:solidFill>
                <a:srgbClr val="EEEEEE"/>
              </a:solidFill>
              <a:effectLst/>
              <a:uLnTx/>
              <a:uFillTx/>
              <a:latin typeface="Maven Pro"/>
              <a:ea typeface="Maven Pro"/>
              <a:cs typeface="Maven Pro"/>
              <a:sym typeface="Maven Pro"/>
            </a:endParaRPr>
          </a:p>
        </p:txBody>
      </p:sp>
      <p:sp>
        <p:nvSpPr>
          <p:cNvPr id="11" name="TextBox 10">
            <a:extLst>
              <a:ext uri="{FF2B5EF4-FFF2-40B4-BE49-F238E27FC236}">
                <a16:creationId xmlns:a16="http://schemas.microsoft.com/office/drawing/2014/main" id="{A6C3CE45-5BE0-17F9-953D-1C059B47A732}"/>
              </a:ext>
            </a:extLst>
          </p:cNvPr>
          <p:cNvSpPr txBox="1"/>
          <p:nvPr/>
        </p:nvSpPr>
        <p:spPr>
          <a:xfrm>
            <a:off x="5029200" y="4594277"/>
            <a:ext cx="4572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151945"/>
                </a:solidFill>
                <a:effectLst/>
                <a:uLnTx/>
                <a:uFillTx/>
                <a:latin typeface="Merriweather" panose="00000500000000000000" pitchFamily="2" charset="0"/>
                <a:cs typeface="Arial"/>
                <a:sym typeface="Arial"/>
              </a:rPr>
              <a:t>Money Scripts Bradley T. Klontz, Psy.D., CFP®</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a:extLst>
              <a:ext uri="{FF2B5EF4-FFF2-40B4-BE49-F238E27FC236}">
                <a16:creationId xmlns:a16="http://schemas.microsoft.com/office/drawing/2014/main" id="{C278B94B-3D43-E622-ADB7-90CCF9B0E59B}"/>
              </a:ext>
            </a:extLst>
          </p:cNvPr>
          <p:cNvSpPr txBox="1"/>
          <p:nvPr/>
        </p:nvSpPr>
        <p:spPr>
          <a:xfrm>
            <a:off x="311700" y="1017725"/>
            <a:ext cx="8498700" cy="2946448"/>
          </a:xfrm>
          <a:prstGeom prst="rect">
            <a:avLst/>
          </a:prstGeom>
          <a:noFill/>
        </p:spPr>
        <p:txBody>
          <a:bodyPr wrap="square">
            <a:spAutoFit/>
          </a:bodyPr>
          <a:lstStyle/>
          <a:p>
            <a:pPr>
              <a:lnSpc>
                <a:spcPct val="150000"/>
              </a:lnSpc>
              <a:buNone/>
            </a:pPr>
            <a:r>
              <a:rPr lang="en-US" sz="1800" b="1" dirty="0">
                <a:solidFill>
                  <a:schemeClr val="bg1"/>
                </a:solidFill>
                <a:latin typeface="Maven Pro" panose="020B0604020202020204" charset="0"/>
              </a:rPr>
              <a:t>1. When I think about wealthy people, my initial subconscious thought is:</a:t>
            </a:r>
            <a:endParaRPr lang="en-US" sz="1800" dirty="0">
              <a:solidFill>
                <a:schemeClr val="bg1"/>
              </a:solidFill>
              <a:latin typeface="Maven Pro" panose="020B0604020202020204" charset="0"/>
            </a:endParaRPr>
          </a:p>
          <a:p>
            <a:pPr>
              <a:lnSpc>
                <a:spcPct val="150000"/>
              </a:lnSpc>
            </a:pPr>
            <a:r>
              <a:rPr lang="en-US" sz="1800" b="1" dirty="0">
                <a:solidFill>
                  <a:schemeClr val="bg1"/>
                </a:solidFill>
                <a:latin typeface="Maven Pro" panose="020B0604020202020204" charset="0"/>
              </a:rPr>
              <a:t>A)</a:t>
            </a:r>
            <a:r>
              <a:rPr lang="en-US" sz="1800" dirty="0">
                <a:solidFill>
                  <a:schemeClr val="bg1"/>
                </a:solidFill>
                <a:latin typeface="Maven Pro" panose="020B0604020202020204" charset="0"/>
              </a:rPr>
              <a:t> They probably compromised their values or took advantage of others to get there.</a:t>
            </a:r>
          </a:p>
          <a:p>
            <a:pPr>
              <a:lnSpc>
                <a:spcPct val="150000"/>
              </a:lnSpc>
            </a:pPr>
            <a:r>
              <a:rPr lang="en-US" sz="1800" b="1" dirty="0">
                <a:solidFill>
                  <a:schemeClr val="bg1"/>
                </a:solidFill>
                <a:latin typeface="Maven Pro" panose="020B0604020202020204" charset="0"/>
              </a:rPr>
              <a:t>B)</a:t>
            </a:r>
            <a:r>
              <a:rPr lang="en-US" sz="1800" dirty="0">
                <a:solidFill>
                  <a:schemeClr val="bg1"/>
                </a:solidFill>
                <a:latin typeface="Maven Pro" panose="020B0604020202020204" charset="0"/>
              </a:rPr>
              <a:t> They have the power and freedom to be truly happy.</a:t>
            </a:r>
          </a:p>
          <a:p>
            <a:pPr>
              <a:lnSpc>
                <a:spcPct val="150000"/>
              </a:lnSpc>
            </a:pPr>
            <a:r>
              <a:rPr lang="en-US" sz="1800" b="1" dirty="0">
                <a:solidFill>
                  <a:schemeClr val="bg1"/>
                </a:solidFill>
                <a:latin typeface="Maven Pro" panose="020B0604020202020204" charset="0"/>
              </a:rPr>
              <a:t>C)</a:t>
            </a:r>
            <a:r>
              <a:rPr lang="en-US" sz="1800" dirty="0">
                <a:solidFill>
                  <a:schemeClr val="bg1"/>
                </a:solidFill>
                <a:latin typeface="Maven Pro" panose="020B0604020202020204" charset="0"/>
              </a:rPr>
              <a:t> Their high net worth is a direct reflection of their hard work and personal value.</a:t>
            </a:r>
          </a:p>
          <a:p>
            <a:pPr>
              <a:lnSpc>
                <a:spcPct val="150000"/>
              </a:lnSpc>
            </a:pPr>
            <a:r>
              <a:rPr lang="en-US" sz="1800" b="1" dirty="0">
                <a:solidFill>
                  <a:schemeClr val="bg1"/>
                </a:solidFill>
                <a:latin typeface="Maven Pro" panose="020B0604020202020204" charset="0"/>
              </a:rPr>
              <a:t>D)</a:t>
            </a:r>
            <a:r>
              <a:rPr lang="en-US" sz="1800" dirty="0">
                <a:solidFill>
                  <a:schemeClr val="bg1"/>
                </a:solidFill>
                <a:latin typeface="Maven Pro" panose="020B0604020202020204" charset="0"/>
              </a:rPr>
              <a:t> They shouldn't flash their wealth; money is a private matter.</a:t>
            </a:r>
          </a:p>
        </p:txBody>
      </p:sp>
    </p:spTree>
    <p:extLst>
      <p:ext uri="{BB962C8B-B14F-4D97-AF65-F5344CB8AC3E}">
        <p14:creationId xmlns:p14="http://schemas.microsoft.com/office/powerpoint/2010/main" val="423398186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8187DD0867EC4DADF51B95604AD4C9" ma:contentTypeVersion="19" ma:contentTypeDescription="Create a new document." ma:contentTypeScope="" ma:versionID="711174475d2800c0d403a202c330b10d">
  <xsd:schema xmlns:xsd="http://www.w3.org/2001/XMLSchema" xmlns:xs="http://www.w3.org/2001/XMLSchema" xmlns:p="http://schemas.microsoft.com/office/2006/metadata/properties" xmlns:ns2="dcd4e1ee-511d-4646-a74d-55f1211780de" xmlns:ns3="d2055eae-5cf9-4162-a0b6-76806b349d16" targetNamespace="http://schemas.microsoft.com/office/2006/metadata/properties" ma:root="true" ma:fieldsID="2d1f3b7fa6bb53b8e3d43c871389a176" ns2:_="" ns3:_="">
    <xsd:import namespace="dcd4e1ee-511d-4646-a74d-55f1211780de"/>
    <xsd:import namespace="d2055eae-5cf9-4162-a0b6-76806b349d1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d4e1ee-511d-4646-a74d-55f1211780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1a405fa-90fe-4084-a60b-358b98881d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055eae-5cf9-4162-a0b6-76806b349d1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8fec855-63b5-45cc-b461-2eedc62cf969}" ma:internalName="TaxCatchAll" ma:showField="CatchAllData" ma:web="d2055eae-5cf9-4162-a0b6-76806b349d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cd4e1ee-511d-4646-a74d-55f1211780de">
      <Terms xmlns="http://schemas.microsoft.com/office/infopath/2007/PartnerControls"/>
    </lcf76f155ced4ddcb4097134ff3c332f>
    <TaxCatchAll xmlns="d2055eae-5cf9-4162-a0b6-76806b349d16" xsi:nil="true"/>
  </documentManagement>
</p:properties>
</file>

<file path=customXml/itemProps1.xml><?xml version="1.0" encoding="utf-8"?>
<ds:datastoreItem xmlns:ds="http://schemas.openxmlformats.org/officeDocument/2006/customXml" ds:itemID="{78F9442C-CDBC-477B-A802-AC18B8F9FDCE}"/>
</file>

<file path=customXml/itemProps2.xml><?xml version="1.0" encoding="utf-8"?>
<ds:datastoreItem xmlns:ds="http://schemas.openxmlformats.org/officeDocument/2006/customXml" ds:itemID="{779095E6-20BB-4B15-9CC0-2C7339A4A624}"/>
</file>

<file path=customXml/itemProps3.xml><?xml version="1.0" encoding="utf-8"?>
<ds:datastoreItem xmlns:ds="http://schemas.openxmlformats.org/officeDocument/2006/customXml" ds:itemID="{27E59593-F9EE-4912-8505-259DCF41AFFA}"/>
</file>

<file path=docProps/app.xml><?xml version="1.0" encoding="utf-8"?>
<Properties xmlns="http://schemas.openxmlformats.org/officeDocument/2006/extended-properties" xmlns:vt="http://schemas.openxmlformats.org/officeDocument/2006/docPropsVTypes">
  <TotalTime>964</TotalTime>
  <Words>3227</Words>
  <Application>Microsoft Office PowerPoint</Application>
  <PresentationFormat>On-screen Show (16:9)</PresentationFormat>
  <Paragraphs>344</Paragraphs>
  <Slides>39</Slides>
  <Notes>37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39</vt:i4>
      </vt:variant>
    </vt:vector>
  </HeadingPairs>
  <TitlesOfParts>
    <vt:vector size="50" baseType="lpstr">
      <vt:lpstr>Book Antiqua</vt:lpstr>
      <vt:lpstr>Roboto</vt:lpstr>
      <vt:lpstr>Maven Pro</vt:lpstr>
      <vt:lpstr>Open Sans</vt:lpstr>
      <vt:lpstr>Open Sans Medium</vt:lpstr>
      <vt:lpstr>Merriweather</vt:lpstr>
      <vt:lpstr>Inter</vt:lpstr>
      <vt:lpstr>Arial</vt:lpstr>
      <vt:lpstr>Inter Medium</vt:lpstr>
      <vt:lpstr>Simple Light</vt:lpstr>
      <vt:lpstr>Simple Light</vt:lpstr>
      <vt:lpstr>PowerPoint Presentation</vt:lpstr>
      <vt:lpstr>PowerPoint Presentation</vt:lpstr>
      <vt:lpstr>PowerPoint Presentation</vt:lpstr>
      <vt:lpstr>Session Objectives</vt:lpstr>
      <vt:lpstr>PowerPoint Presentation</vt:lpstr>
      <vt:lpstr>The Literacy Gap: Understanding vs. Believing</vt:lpstr>
      <vt:lpstr> Risk vs. Reward Neurobiology </vt:lpstr>
      <vt:lpstr>Psychology of Money</vt:lpstr>
      <vt:lpstr>Psychology of Money: Money Scripts</vt:lpstr>
      <vt:lpstr>Psychology of Money: Money Scripts</vt:lpstr>
      <vt:lpstr>Psychology of Money: Money Scripts</vt:lpstr>
      <vt:lpstr>Psychology of Money: Money Scripts</vt:lpstr>
      <vt:lpstr>Psychology of Money: Money Scripts</vt:lpstr>
      <vt:lpstr>Psychology of Money: Money Scripts</vt:lpstr>
      <vt:lpstr>Psychology of Money: Money Scripts</vt:lpstr>
      <vt:lpstr>Comparison of Healthy vs Problem Gambling</vt:lpstr>
      <vt:lpstr>PowerPoint Presentation</vt:lpstr>
      <vt:lpstr>From Discount Brokers to “Gamified” Trading</vt:lpstr>
      <vt:lpstr>Why Brokerage Accounts Feel Like Vegas</vt:lpstr>
      <vt:lpstr> Hustle Narrative – Is it real?</vt:lpstr>
      <vt:lpstr> Why Brokerage Accounts Feel Like Vegas: Vocabulary</vt:lpstr>
      <vt:lpstr>Why Brokerage Accounts Feel Like Vegas: High-Risk Assets</vt:lpstr>
      <vt:lpstr>Prediction Markets vs Sports Betting</vt:lpstr>
      <vt:lpstr>PowerPoint Presentation</vt:lpstr>
      <vt:lpstr>Investing vs. Gambling: The Undeniable Differences</vt:lpstr>
      <vt:lpstr>PowerPoint Presentation</vt:lpstr>
      <vt:lpstr> The New Digital Concern: Minors</vt:lpstr>
      <vt:lpstr>Complex and Grey Market Access </vt:lpstr>
      <vt:lpstr>Gambling-Like Examples in Gaming</vt:lpstr>
      <vt:lpstr>Gambling-Like Examples in Gaming: Game Skins</vt:lpstr>
      <vt:lpstr>Examples</vt:lpstr>
      <vt:lpstr> Bypassing Age Verification</vt:lpstr>
      <vt:lpstr>Funding Sources</vt:lpstr>
      <vt:lpstr>Putting it together: A Pipeline</vt:lpstr>
      <vt:lpstr>Practical Parental Steps</vt:lpstr>
      <vt:lpstr>Red Flags for Parents</vt:lpstr>
      <vt:lpstr>Closing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Michael Spear</dc:creator>
  <cp:lastModifiedBy>Jessica Brooks</cp:lastModifiedBy>
  <cp:revision>3</cp:revision>
  <dcterms:modified xsi:type="dcterms:W3CDTF">2026-04-24T23:02:10Z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0x010100A18187DD0867EC4DADF51B95604AD4C9</vt:lpwstr>
  </property>
</Properties>
</file>