
<file path=[Content_Types].xml><?xml version="1.0" encoding="utf-8"?>
<Types xmlns="http://schemas.openxmlformats.org/package/2006/content-types">
  <Default Extension="fntdata" ContentType="application/x-fontdata"/>
  <Default Extension="gif" ContentType="image/gif"/>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5" r:id="rId4"/>
    <p:sldMasterId id="2147483716" r:id="rId5"/>
    <p:sldMasterId id="2147483717" r:id="rId6"/>
    <p:sldMasterId id="2147483718" r:id="rId7"/>
    <p:sldMasterId id="214748371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Lst>
  <p:sldSz cy="5143500" cx="9144000"/>
  <p:notesSz cx="6858000" cy="9144000"/>
  <p:embeddedFontLst>
    <p:embeddedFont>
      <p:font typeface="Dosis Light"/>
      <p:regular r:id="rId69"/>
      <p:bold r:id="rId70"/>
    </p:embeddedFont>
    <p:embeddedFont>
      <p:font typeface="Dosis"/>
      <p:regular r:id="rId71"/>
      <p:bold r:id="rId72"/>
    </p:embeddedFont>
    <p:embeddedFont>
      <p:font typeface="Lora"/>
      <p:regular r:id="rId73"/>
      <p:bold r:id="rId74"/>
      <p:italic r:id="rId75"/>
      <p:boldItalic r:id="rId76"/>
    </p:embeddedFont>
    <p:embeddedFont>
      <p:font typeface="Helvetica Neue"/>
      <p:regular r:id="rId77"/>
      <p:bold r:id="rId78"/>
      <p:italic r:id="rId79"/>
      <p:boldItalic r:id="rId80"/>
    </p:embeddedFont>
    <p:embeddedFont>
      <p:font typeface="Open Sans"/>
      <p:regular r:id="rId81"/>
      <p:bold r:id="rId82"/>
      <p:italic r:id="rId83"/>
      <p:boldItalic r:id="rId8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C43E19-5888-4138-92D9-54D179E20901}">
  <a:tblStyle styleId="{C7C43E19-5888-4138-92D9-54D179E2090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84" Type="http://schemas.openxmlformats.org/officeDocument/2006/relationships/font" Target="fonts/OpenSans-boldItalic.fntdata"/><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21" Type="http://schemas.openxmlformats.org/officeDocument/2006/relationships/slide" Target="slides/slide12.xml"/><Relationship Id="rId68" Type="http://schemas.openxmlformats.org/officeDocument/2006/relationships/slide" Target="slides/slide59.xml"/><Relationship Id="rId16" Type="http://schemas.openxmlformats.org/officeDocument/2006/relationships/slide" Target="slides/slide7.xml"/><Relationship Id="rId74" Type="http://schemas.openxmlformats.org/officeDocument/2006/relationships/font" Target="fonts/Lora-bold.fntdata"/><Relationship Id="rId32" Type="http://schemas.openxmlformats.org/officeDocument/2006/relationships/slide" Target="slides/slide23.xml"/><Relationship Id="rId79" Type="http://schemas.openxmlformats.org/officeDocument/2006/relationships/font" Target="fonts/HelveticaNeue-italic.fntdata"/><Relationship Id="rId37" Type="http://schemas.openxmlformats.org/officeDocument/2006/relationships/slide" Target="slides/slide28.xml"/><Relationship Id="rId53" Type="http://schemas.openxmlformats.org/officeDocument/2006/relationships/slide" Target="slides/slide44.xml"/><Relationship Id="rId11" Type="http://schemas.openxmlformats.org/officeDocument/2006/relationships/slide" Target="slides/slide2.xml"/><Relationship Id="rId58" Type="http://schemas.openxmlformats.org/officeDocument/2006/relationships/slide" Target="slides/slide49.xml"/><Relationship Id="rId5" Type="http://schemas.openxmlformats.org/officeDocument/2006/relationships/slideMaster" Target="slideMasters/slideMaster2.xml"/><Relationship Id="rId19" Type="http://schemas.openxmlformats.org/officeDocument/2006/relationships/slide" Target="slides/slide10.xml"/><Relationship Id="rId43" Type="http://schemas.openxmlformats.org/officeDocument/2006/relationships/slide" Target="slides/slide34.xml"/><Relationship Id="rId48" Type="http://schemas.openxmlformats.org/officeDocument/2006/relationships/slide" Target="slides/slide39.xml"/><Relationship Id="rId30" Type="http://schemas.openxmlformats.org/officeDocument/2006/relationships/slide" Target="slides/slide21.xml"/><Relationship Id="rId77" Type="http://schemas.openxmlformats.org/officeDocument/2006/relationships/font" Target="fonts/HelveticaNeue-regular.fntdata"/><Relationship Id="rId35" Type="http://schemas.openxmlformats.org/officeDocument/2006/relationships/slide" Target="slides/slide26.xml"/><Relationship Id="rId64" Type="http://schemas.openxmlformats.org/officeDocument/2006/relationships/slide" Target="slides/slide55.xml"/><Relationship Id="rId22" Type="http://schemas.openxmlformats.org/officeDocument/2006/relationships/slide" Target="slides/slide13.xml"/><Relationship Id="rId69" Type="http://schemas.openxmlformats.org/officeDocument/2006/relationships/font" Target="fonts/DosisLight-regular.fntdata"/><Relationship Id="rId27" Type="http://schemas.openxmlformats.org/officeDocument/2006/relationships/slide" Target="slides/slide18.xml"/><Relationship Id="rId56" Type="http://schemas.openxmlformats.org/officeDocument/2006/relationships/slide" Target="slides/slide47.xml"/><Relationship Id="rId14" Type="http://schemas.openxmlformats.org/officeDocument/2006/relationships/slide" Target="slides/slide5.xml"/><Relationship Id="rId80" Type="http://schemas.openxmlformats.org/officeDocument/2006/relationships/font" Target="fonts/HelveticaNeue-boldItalic.fntdata"/><Relationship Id="rId8" Type="http://schemas.openxmlformats.org/officeDocument/2006/relationships/slideMaster" Target="slideMasters/slideMaster5.xml"/><Relationship Id="rId72" Type="http://schemas.openxmlformats.org/officeDocument/2006/relationships/font" Target="fonts/Dosis-bold.fntdata"/><Relationship Id="rId51" Type="http://schemas.openxmlformats.org/officeDocument/2006/relationships/slide" Target="slides/slide42.xml"/><Relationship Id="rId85" Type="http://schemas.openxmlformats.org/officeDocument/2006/relationships/customXml" Target="../customXml/item1.xml"/><Relationship Id="rId3" Type="http://schemas.openxmlformats.org/officeDocument/2006/relationships/tableStyles" Target="tableStyles.xml"/><Relationship Id="rId46" Type="http://schemas.openxmlformats.org/officeDocument/2006/relationships/slide" Target="slides/slide37.xml"/><Relationship Id="rId33" Type="http://schemas.openxmlformats.org/officeDocument/2006/relationships/slide" Target="slides/slide24.xml"/><Relationship Id="rId38" Type="http://schemas.openxmlformats.org/officeDocument/2006/relationships/slide" Target="slides/slide29.xml"/><Relationship Id="rId67" Type="http://schemas.openxmlformats.org/officeDocument/2006/relationships/slide" Target="slides/slide58.xml"/><Relationship Id="rId25" Type="http://schemas.openxmlformats.org/officeDocument/2006/relationships/slide" Target="slides/slide16.xml"/><Relationship Id="rId12" Type="http://schemas.openxmlformats.org/officeDocument/2006/relationships/slide" Target="slides/slide3.xml"/><Relationship Id="rId59" Type="http://schemas.openxmlformats.org/officeDocument/2006/relationships/slide" Target="slides/slide50.xml"/><Relationship Id="rId17" Type="http://schemas.openxmlformats.org/officeDocument/2006/relationships/slide" Target="slides/slide8.xml"/><Relationship Id="rId83" Type="http://schemas.openxmlformats.org/officeDocument/2006/relationships/font" Target="fonts/OpenSans-italic.fntdata"/><Relationship Id="rId41" Type="http://schemas.openxmlformats.org/officeDocument/2006/relationships/slide" Target="slides/slide32.xml"/><Relationship Id="rId75" Type="http://schemas.openxmlformats.org/officeDocument/2006/relationships/font" Target="fonts/Lora-italic.fntdata"/><Relationship Id="rId70" Type="http://schemas.openxmlformats.org/officeDocument/2006/relationships/font" Target="fonts/DosisLight-bold.fntdata"/><Relationship Id="rId62" Type="http://schemas.openxmlformats.org/officeDocument/2006/relationships/slide" Target="slides/slide53.xml"/><Relationship Id="rId20" Type="http://schemas.openxmlformats.org/officeDocument/2006/relationships/slide" Target="slides/slide11.xml"/><Relationship Id="rId54" Type="http://schemas.openxmlformats.org/officeDocument/2006/relationships/slide" Target="slides/slide45.xml"/><Relationship Id="rId1" Type="http://schemas.openxmlformats.org/officeDocument/2006/relationships/theme" Target="theme/theme5.xml"/><Relationship Id="rId6" Type="http://schemas.openxmlformats.org/officeDocument/2006/relationships/slideMaster" Target="slideMasters/slideMaster3.xml"/><Relationship Id="rId49" Type="http://schemas.openxmlformats.org/officeDocument/2006/relationships/slide" Target="slides/slide40.xml"/><Relationship Id="rId36" Type="http://schemas.openxmlformats.org/officeDocument/2006/relationships/slide" Target="slides/slide27.xml"/><Relationship Id="rId23" Type="http://schemas.openxmlformats.org/officeDocument/2006/relationships/slide" Target="slides/slide14.xml"/><Relationship Id="rId28" Type="http://schemas.openxmlformats.org/officeDocument/2006/relationships/slide" Target="slides/slide19.xml"/><Relationship Id="rId57" Type="http://schemas.openxmlformats.org/officeDocument/2006/relationships/slide" Target="slides/slide48.xml"/><Relationship Id="rId15" Type="http://schemas.openxmlformats.org/officeDocument/2006/relationships/slide" Target="slides/slide6.xml"/><Relationship Id="rId44" Type="http://schemas.openxmlformats.org/officeDocument/2006/relationships/slide" Target="slides/slide35.xml"/><Relationship Id="rId81" Type="http://schemas.openxmlformats.org/officeDocument/2006/relationships/font" Target="fonts/OpenSans-regular.fntdata"/><Relationship Id="rId73" Type="http://schemas.openxmlformats.org/officeDocument/2006/relationships/font" Target="fonts/Lora-regular.fntdata"/><Relationship Id="rId31" Type="http://schemas.openxmlformats.org/officeDocument/2006/relationships/slide" Target="slides/slide22.xml"/><Relationship Id="rId78" Type="http://schemas.openxmlformats.org/officeDocument/2006/relationships/font" Target="fonts/HelveticaNeue-bold.fntdata"/><Relationship Id="rId65" Type="http://schemas.openxmlformats.org/officeDocument/2006/relationships/slide" Target="slides/slide56.xml"/><Relationship Id="rId60" Type="http://schemas.openxmlformats.org/officeDocument/2006/relationships/slide" Target="slides/slide51.xml"/><Relationship Id="rId52" Type="http://schemas.openxmlformats.org/officeDocument/2006/relationships/slide" Target="slides/slide43.xml"/><Relationship Id="rId10" Type="http://schemas.openxmlformats.org/officeDocument/2006/relationships/slide" Target="slides/slide1.xml"/><Relationship Id="rId86" Type="http://schemas.openxmlformats.org/officeDocument/2006/relationships/customXml" Target="../customXml/item2.xml"/><Relationship Id="rId4" Type="http://schemas.openxmlformats.org/officeDocument/2006/relationships/slideMaster" Target="slideMasters/slideMaster1.xml"/><Relationship Id="rId9" Type="http://schemas.openxmlformats.org/officeDocument/2006/relationships/notesMaster" Target="notesMasters/notesMaster1.xml"/><Relationship Id="rId39" Type="http://schemas.openxmlformats.org/officeDocument/2006/relationships/slide" Target="slides/slide30.xml"/><Relationship Id="rId13" Type="http://schemas.openxmlformats.org/officeDocument/2006/relationships/slide" Target="slides/slide4.xml"/><Relationship Id="rId18" Type="http://schemas.openxmlformats.org/officeDocument/2006/relationships/slide" Target="slides/slide9.xml"/><Relationship Id="rId76" Type="http://schemas.openxmlformats.org/officeDocument/2006/relationships/font" Target="fonts/Lora-boldItalic.fntdata"/><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4.xml"/><Relationship Id="rId71" Type="http://schemas.openxmlformats.org/officeDocument/2006/relationships/font" Target="fonts/Dosis-regular.fntdata"/><Relationship Id="rId2" Type="http://schemas.openxmlformats.org/officeDocument/2006/relationships/presProps" Target="presProps.xml"/><Relationship Id="rId29" Type="http://schemas.openxmlformats.org/officeDocument/2006/relationships/slide" Target="slides/slide20.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24" Type="http://schemas.openxmlformats.org/officeDocument/2006/relationships/slide" Target="slides/slide15.xml"/><Relationship Id="rId87" Type="http://schemas.openxmlformats.org/officeDocument/2006/relationships/customXml" Target="../customXml/item3.xml"/><Relationship Id="rId82" Type="http://schemas.openxmlformats.org/officeDocument/2006/relationships/font" Target="fonts/OpenSans-bold.fntdata"/><Relationship Id="rId61"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4" name="Google Shape;4;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6" name="Google Shape;6;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 name="Google Shape;7;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9" name="Google Shape;9;n"/>
          <p:cNvSpPr txBox="1"/>
          <p:nvPr>
            <p:ph idx="4"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2466/pr0.95.3.1009-1013"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bhdd.georgia.gov/document/document/trauma0911pdf/download"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violenceprevention/aces/about.html" TargetMode="External"/><Relationship Id="rId3" Type="http://schemas.openxmlformats.org/officeDocument/2006/relationships/hyperlink" Target="https://pubmed.ncbi.nlm.nih.gov/19840693/"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tsn.org/sites/default/files/resources/resource-guide/samhsa_trauma.pdf" TargetMode="External"/><Relationship Id="rId3" Type="http://schemas.openxmlformats.org/officeDocument/2006/relationships/hyperlink" Target="https://library.samhsa.gov/sites/default/files/sma14-4884.pdf" TargetMode="External"/><Relationship Id="rId4" Type="http://schemas.openxmlformats.org/officeDocument/2006/relationships/hyperlink" Target="https://www.countyhealthrankings.org/what-impacts-health"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aces/media/images/Types-of-ACEs.png" TargetMode="External"/><Relationship Id="rId3" Type="http://schemas.openxmlformats.org/officeDocument/2006/relationships/hyperlink" Target="https://www.cdc.gov/aces/communication-resources/index.html"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80/10550490500419045"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37/0893-164X.19.2.226"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07/s10899-007-9056-6"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qyVvmkL6cVXrwmDzE-H7KdfKN8Ktn5KdAXTxQQ7CIjk/edit?usp=sharin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01/jama.286.24.3089" TargetMode="External"/><Relationship Id="rId3" Type="http://schemas.openxmlformats.org/officeDocument/2006/relationships/hyperlink" Target="https://www.who.int/healthinfo/global_burden_disease/metrics_paf/en/"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annainstitute.org/ACE%20folder%20for%20website/50%20Review_of_ACE_Study_with_references_summary_table_2_.pdf"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177/1524838010386975"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97/01.nmd.0000252384.20382.e9" TargetMode="External"/><Relationship Id="rId3" Type="http://schemas.openxmlformats.org/officeDocument/2006/relationships/hyperlink" Target="https://doi.org/10.1037/0893-164X.19.2.226"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lideshare.net/slideshow/the-adverse-childhood-experiences-ace-study/70897330" TargetMode="External"/><Relationship Id="rId3" Type="http://schemas.openxmlformats.org/officeDocument/2006/relationships/hyperlink" Target="https://docplayer.net/20889213-Overview-of-the-adverse-childhood-experiences-ace-study-robert-f-anda-md-ms-co-principal-investigator-www-robertandamd-com.html"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violenceprevention/aces/about.html" TargetMode="External"/><Relationship Id="rId3" Type="http://schemas.openxmlformats.org/officeDocument/2006/relationships/hyperlink" Target="http://www.ncbi.nlm.nih.gov/pmc/articles/PMC6220625" TargetMode="External"/><Relationship Id="rId4" Type="http://schemas.openxmlformats.org/officeDocument/2006/relationships/hyperlink" Target="https://courts.ca.gov/sites/default/files/courts/default/2024-12/btb_xxii_vj_1.pdf" TargetMode="External"/><Relationship Id="rId5" Type="http://schemas.openxmlformats.org/officeDocument/2006/relationships/hyperlink" Target="https://doi.org/10.1001/jama.286.24.3089"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annainstitute.org/ACE%20folder%20for%20website/50%20Review_of_ACE_Study_with_references_summary_table_2_.pdf"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uters.com/article/idUSTRE5245UR20090305"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02/jts.20123" TargetMode="External"/><Relationship Id="rId3" Type="http://schemas.openxmlformats.org/officeDocument/2006/relationships/hyperlink" Target="https://doi.org/10.1080/10550490500419045"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2024.sci-hub.box/166/4ae5b22c62a5f86ca6721f47f2735447/biddle2005.pdf"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clahealth.org/news/article/how-the-impulses-behind-gambling-disorder-parallel-investing-addiction"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07/s10899-007-9056-6"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07/s10899-007-9056-6"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ss.ca.gov/MandatedReporting/story_content/external_files/SOC341.pdf"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psa-now.org/neglect-and-self-neglect/" TargetMode="External"/><Relationship Id="rId3" Type="http://schemas.openxmlformats.org/officeDocument/2006/relationships/hyperlink" Target="https://lhc.ca.gov/wp-content/uploads/DSS-Little-Hoover-Commission-APS-Final.pdf" TargetMode="Externa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ephaniecovington.com/books/bookstore/helping-women-recover-a-program-for-treating-addiction-criminal-justice/" TargetMode="External"/><Relationship Id="rId3" Type="http://schemas.openxmlformats.org/officeDocument/2006/relationships/hyperlink" Target="https://www.stephaniecovington.com/site/assets/files/1537/5.pdf"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pgambling.org/help-treatment/faqs-what-is-problem-gambl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39d009d200e_1_15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822" name="Google Shape;822;g39d009d200e_1_1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39d009d200e_1_1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824" name="Google Shape;824;g39d009d200e_1_151: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39d009d200e_1_224: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904" name="Google Shape;904;g39d009d200e_1_2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39d009d200e_1_2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rgbClr val="212121"/>
                </a:solidFill>
                <a:latin typeface="Calibri"/>
                <a:ea typeface="Calibri"/>
                <a:cs typeface="Calibri"/>
                <a:sym typeface="Calibri"/>
              </a:rPr>
              <a:t>Götestam, K. G., Johansson, A., Wenzel, H. G., &amp; Simonsen, I. E. (2004). Validation of the lie/bet screen for pathological gambling on two normal population data sets. </a:t>
            </a:r>
            <a:r>
              <a:rPr i="1" lang="en-US" sz="1200">
                <a:solidFill>
                  <a:srgbClr val="212121"/>
                </a:solidFill>
                <a:latin typeface="Calibri"/>
                <a:ea typeface="Calibri"/>
                <a:cs typeface="Calibri"/>
                <a:sym typeface="Calibri"/>
              </a:rPr>
              <a:t>Psychological reports, 95</a:t>
            </a:r>
            <a:r>
              <a:rPr lang="en-US" sz="1200">
                <a:solidFill>
                  <a:srgbClr val="212121"/>
                </a:solidFill>
                <a:latin typeface="Calibri"/>
                <a:ea typeface="Calibri"/>
                <a:cs typeface="Calibri"/>
                <a:sym typeface="Calibri"/>
              </a:rPr>
              <a:t>(3 Pt 1), 1009–1013. </a:t>
            </a:r>
            <a:r>
              <a:rPr lang="en-US" sz="1200" u="sng">
                <a:solidFill>
                  <a:schemeClr val="hlink"/>
                </a:solidFill>
                <a:latin typeface="Calibri"/>
                <a:ea typeface="Calibri"/>
                <a:cs typeface="Calibri"/>
                <a:sym typeface="Calibri"/>
                <a:hlinkClick r:id="rId2"/>
              </a:rPr>
              <a:t>https://doi.org/10.2466/pr0.95.3.1009-1013</a:t>
            </a:r>
            <a:endParaRPr sz="1200">
              <a:latin typeface="Calibri"/>
              <a:ea typeface="Calibri"/>
              <a:cs typeface="Calibri"/>
              <a:sym typeface="Calibri"/>
            </a:endParaRPr>
          </a:p>
        </p:txBody>
      </p:sp>
      <p:sp>
        <p:nvSpPr>
          <p:cNvPr id="906" name="Google Shape;906;g39d009d200e_1_224: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3d13524b5f7_0_1769: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913" name="Google Shape;913;g3d13524b5f7_0_17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3d13524b5f7_0_17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915" name="Google Shape;915;g3d13524b5f7_0_1769: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386fd729ffe_1_306: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922" name="Google Shape;922;g386fd729ffe_1_3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3" name="Google Shape;923;g386fd729ffe_1_30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924" name="Google Shape;924;g386fd729ffe_1_306: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39d009d200e_1_192: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932" name="Google Shape;932;g39d009d200e_1_1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39d009d200e_1_1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The Georgia State University Problem Gambling Research and Intervention Project website no longer exists, but it has been succeeded by the Georgia Council on Problem Gambling and is quoted in</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Georgia Department of Behavioral Health &amp; Developmental Disabilities. (2011). </a:t>
            </a:r>
            <a:r>
              <a:rPr i="1" lang="en-US" sz="1200">
                <a:latin typeface="Calibri"/>
                <a:ea typeface="Calibri"/>
                <a:cs typeface="Calibri"/>
                <a:sym typeface="Calibri"/>
              </a:rPr>
              <a:t>Violence, Trauma, and Problem Gambling</a:t>
            </a:r>
            <a:r>
              <a:rPr lang="en-US" sz="1200">
                <a:latin typeface="Calibri"/>
                <a:ea typeface="Calibri"/>
                <a:cs typeface="Calibri"/>
                <a:sym typeface="Calibri"/>
              </a:rPr>
              <a:t>. </a:t>
            </a:r>
            <a:r>
              <a:rPr lang="en-US" sz="1200" u="sng">
                <a:solidFill>
                  <a:schemeClr val="hlink"/>
                </a:solidFill>
                <a:latin typeface="Calibri"/>
                <a:ea typeface="Calibri"/>
                <a:cs typeface="Calibri"/>
                <a:sym typeface="Calibri"/>
                <a:hlinkClick r:id="rId2"/>
              </a:rPr>
              <a:t>https://dbhdd.georgia.gov/document/document/trauma0911pdf/download</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934" name="Google Shape;934;g39d009d200e_1_192: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3d13524b5f7_0_1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3d13524b5f7_0_13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Adapted from</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Centers for Disease Control and Prevention. (2021, April 6). </a:t>
            </a:r>
            <a:r>
              <a:rPr i="1" lang="en-US" sz="1200">
                <a:solidFill>
                  <a:schemeClr val="dk1"/>
                </a:solidFill>
                <a:latin typeface="Calibri"/>
                <a:ea typeface="Calibri"/>
                <a:cs typeface="Calibri"/>
                <a:sym typeface="Calibri"/>
              </a:rPr>
              <a:t>About the CDC-Kaiser ACE Study</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2"/>
              </a:rPr>
              <a:t>https://www.cdc.gov/violenceprevention/aces/about.html</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Study on whether ACEs are associated with an increased risk of premature death during adulthood (although it does not use the pyramid image):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Brown, D. W., Anda, R. F., Tiemeier, H., Felitti, V. J., Edwards, V. J., Croft, J. B., &amp; Giles, W. H. (2009). Adverse childhood experiences and the risk of premature mortality. </a:t>
            </a:r>
            <a:r>
              <a:rPr i="1" lang="en-US" sz="1200">
                <a:solidFill>
                  <a:schemeClr val="dk1"/>
                </a:solidFill>
                <a:latin typeface="Calibri"/>
                <a:ea typeface="Calibri"/>
                <a:cs typeface="Calibri"/>
                <a:sym typeface="Calibri"/>
              </a:rPr>
              <a:t>American journal of preventive medicine, 37</a:t>
            </a:r>
            <a:r>
              <a:rPr lang="en-US" sz="1200">
                <a:solidFill>
                  <a:schemeClr val="dk1"/>
                </a:solidFill>
                <a:latin typeface="Calibri"/>
                <a:ea typeface="Calibri"/>
                <a:cs typeface="Calibri"/>
                <a:sym typeface="Calibri"/>
              </a:rPr>
              <a:t>(5), 389–396. DOI:10.1016/j.amepre.2009.06.021. </a:t>
            </a:r>
            <a:r>
              <a:rPr lang="en-US" sz="1200" u="sng">
                <a:solidFill>
                  <a:schemeClr val="hlink"/>
                </a:solidFill>
                <a:latin typeface="Calibri"/>
                <a:ea typeface="Calibri"/>
                <a:cs typeface="Calibri"/>
                <a:sym typeface="Calibri"/>
                <a:hlinkClick r:id="rId3"/>
              </a:rPr>
              <a:t>https://pubmed.ncbi.nlm.nih.gov/19840693/</a:t>
            </a:r>
            <a:r>
              <a:rPr lang="en-US" sz="1200" strike="sngStrike">
                <a:solidFill>
                  <a:schemeClr val="dk1"/>
                </a:solidFill>
                <a:latin typeface="Calibri"/>
                <a:ea typeface="Calibri"/>
                <a:cs typeface="Calibri"/>
                <a:sym typeface="Calibri"/>
              </a:rPr>
              <a:t> </a:t>
            </a:r>
            <a:endParaRPr sz="120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3d5fcd6b655_1_16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8" name="Google Shape;968;g3d5fcd6b655_1_16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Substance Abuse and Mental Health Services Administration. (2014). </a:t>
            </a:r>
            <a:r>
              <a:rPr i="1" lang="en-US" sz="1200">
                <a:solidFill>
                  <a:schemeClr val="dk1"/>
                </a:solidFill>
                <a:latin typeface="Calibri"/>
                <a:ea typeface="Calibri"/>
                <a:cs typeface="Calibri"/>
                <a:sym typeface="Calibri"/>
              </a:rPr>
              <a:t>SAMHSA’s Concept of Trauma and Guidance for a Trauma-Informed Approach</a:t>
            </a:r>
            <a:r>
              <a:rPr lang="en-US" sz="1200">
                <a:solidFill>
                  <a:schemeClr val="dk1"/>
                </a:solidFill>
                <a:latin typeface="Calibri"/>
                <a:ea typeface="Calibri"/>
                <a:cs typeface="Calibri"/>
                <a:sym typeface="Calibri"/>
              </a:rPr>
              <a:t>. HHS Publication No. (SMA) 14-4884. Rockville, MD: Substance Abuse and Mental Health Services Administration. </a:t>
            </a:r>
            <a:r>
              <a:rPr lang="en-US" sz="1200" u="sng">
                <a:solidFill>
                  <a:schemeClr val="hlink"/>
                </a:solidFill>
                <a:latin typeface="Calibri"/>
                <a:ea typeface="Calibri"/>
                <a:cs typeface="Calibri"/>
                <a:sym typeface="Calibri"/>
                <a:hlinkClick r:id="rId2"/>
              </a:rPr>
              <a:t>https://www.nctsn.org/sites/default/files/resources/resource-guide/samhsa_trauma.pdf</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No longer available on the SAMHSA website September 2025</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200" u="sng">
                <a:solidFill>
                  <a:srgbClr val="1155CC"/>
                </a:solidFill>
                <a:latin typeface="Calibri"/>
                <a:ea typeface="Calibri"/>
                <a:cs typeface="Calibri"/>
                <a:sym typeface="Calibri"/>
                <a:hlinkClick r:id="rId3">
                  <a:extLst>
                    <a:ext uri="{A12FA001-AC4F-418D-AE19-62706E023703}">
                      <ahyp:hlinkClr val="tx"/>
                    </a:ext>
                  </a:extLst>
                </a:hlinkClick>
              </a:rPr>
              <a:t>https://library.samhsa.gov/sites/default/files/sma14-4884.pdf</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latin typeface="Calibri"/>
                <a:ea typeface="Calibri"/>
                <a:cs typeface="Calibri"/>
                <a:sym typeface="Calibri"/>
              </a:rPr>
              <a:t>According to County Health Rankings, which measures vital health factors in nearly every county in the United States, health outcomes are shaped far more by community factors, including the social, economic</a:t>
            </a:r>
            <a:r>
              <a:rPr lang="en-US" sz="1200">
                <a:latin typeface="Calibri"/>
                <a:ea typeface="Calibri"/>
                <a:cs typeface="Calibri"/>
                <a:sym typeface="Calibri"/>
              </a:rPr>
              <a:t> and </a:t>
            </a:r>
            <a:r>
              <a:rPr lang="en-US" sz="1200">
                <a:latin typeface="Calibri"/>
                <a:ea typeface="Calibri"/>
                <a:cs typeface="Calibri"/>
                <a:sym typeface="Calibri"/>
              </a:rPr>
              <a:t>physical environment, than by clinical care or personal health behaviors. (See </a:t>
            </a:r>
            <a:r>
              <a:rPr lang="en-US" sz="1200" u="sng">
                <a:solidFill>
                  <a:schemeClr val="hlink"/>
                </a:solidFill>
                <a:latin typeface="Calibri"/>
                <a:ea typeface="Calibri"/>
                <a:cs typeface="Calibri"/>
                <a:sym typeface="Calibri"/>
                <a:hlinkClick r:id="rId4"/>
              </a:rPr>
              <a:t>https://www.countyhealthrankings.org/what-impacts-health</a:t>
            </a:r>
            <a:r>
              <a:rPr lang="en-US" sz="1200">
                <a:latin typeface="Calibri"/>
                <a:ea typeface="Calibri"/>
                <a:cs typeface="Calibri"/>
                <a:sym typeface="Calibri"/>
              </a:rPr>
              <a:t> )</a:t>
            </a:r>
            <a:endParaRPr sz="120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3d6869d2a6b_0_1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Nice colors </a:t>
            </a:r>
            <a:endParaRPr sz="1200">
              <a:latin typeface="Calibri"/>
              <a:ea typeface="Calibri"/>
              <a:cs typeface="Calibri"/>
              <a:sym typeface="Calibri"/>
            </a:endParaRPr>
          </a:p>
        </p:txBody>
      </p:sp>
      <p:sp>
        <p:nvSpPr>
          <p:cNvPr id="982" name="Google Shape;982;g3d6869d2a6b_0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3d13524b5f7_0_1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5" name="Google Shape;995;g3d13524b5f7_0_13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strike="sngStrike">
                <a:latin typeface="Calibri"/>
                <a:ea typeface="Calibri"/>
                <a:cs typeface="Calibri"/>
                <a:sym typeface="Calibri"/>
              </a:rPr>
              <a:t>New visual used by ACEs Aware with permission from the Robert Wood Johnson Foundation</a:t>
            </a:r>
            <a:r>
              <a:rPr lang="en-US" sz="1200">
                <a:latin typeface="Calibri"/>
                <a:ea typeface="Calibri"/>
                <a:cs typeface="Calibri"/>
                <a:sym typeface="Calibri"/>
              </a:rPr>
              <a:t> - Gabby doesn’t like this version.</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Switched to CDC version 6/16/25: </a:t>
            </a:r>
            <a:r>
              <a:rPr lang="en-US" sz="1200" u="sng">
                <a:solidFill>
                  <a:schemeClr val="hlink"/>
                </a:solidFill>
                <a:latin typeface="Calibri"/>
                <a:ea typeface="Calibri"/>
                <a:cs typeface="Calibri"/>
                <a:sym typeface="Calibri"/>
                <a:hlinkClick r:id="rId2"/>
              </a:rPr>
              <a:t>https://www.cdc.gov/aces/media/images/Types-of-ACEs.png</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Redone with our own orange colors 10/20/25: Types-of-ACEs-ColorConnvert.png</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Centers for Disease Control and Prevention (CDC). (2024, May 16). </a:t>
            </a:r>
            <a:r>
              <a:rPr i="1" lang="en-US" sz="1200">
                <a:latin typeface="Calibri"/>
                <a:ea typeface="Calibri"/>
                <a:cs typeface="Calibri"/>
                <a:sym typeface="Calibri"/>
              </a:rPr>
              <a:t>Adverse Childhood Experiences: Resources; Presentation Graphics</a:t>
            </a:r>
            <a:r>
              <a:rPr lang="en-US" sz="1200">
                <a:latin typeface="Calibri"/>
                <a:ea typeface="Calibri"/>
                <a:cs typeface="Calibri"/>
                <a:sym typeface="Calibri"/>
              </a:rPr>
              <a:t>. </a:t>
            </a:r>
            <a:r>
              <a:rPr lang="en-US" sz="1200" u="sng">
                <a:solidFill>
                  <a:schemeClr val="hlink"/>
                </a:solidFill>
                <a:latin typeface="Calibri"/>
                <a:ea typeface="Calibri"/>
                <a:cs typeface="Calibri"/>
                <a:sym typeface="Calibri"/>
                <a:hlinkClick r:id="rId3"/>
              </a:rPr>
              <a:t>https://www.cdc.gov/aces/communication-resources/index.html</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39d009d200e_1_24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007" name="Google Shape;1007;g39d009d200e_1_2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8" name="Google Shape;1008;g39d009d200e_1_2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1200">
                <a:solidFill>
                  <a:srgbClr val="212121"/>
                </a:solidFill>
                <a:latin typeface="Calibri"/>
                <a:ea typeface="Calibri"/>
                <a:cs typeface="Calibri"/>
                <a:sym typeface="Calibri"/>
              </a:rPr>
              <a:t>Kausch, O., Rugle, L., &amp; Rowland, D. Y. (2006). Lifetime histories of trauma among pathological gamblers. </a:t>
            </a:r>
            <a:r>
              <a:rPr i="1" lang="en-US" sz="1200">
                <a:solidFill>
                  <a:srgbClr val="212121"/>
                </a:solidFill>
                <a:latin typeface="Calibri"/>
                <a:ea typeface="Calibri"/>
                <a:cs typeface="Calibri"/>
                <a:sym typeface="Calibri"/>
              </a:rPr>
              <a:t>The American journal on addictions</a:t>
            </a:r>
            <a:r>
              <a:rPr lang="en-US" sz="1200">
                <a:solidFill>
                  <a:srgbClr val="212121"/>
                </a:solidFill>
                <a:latin typeface="Calibri"/>
                <a:ea typeface="Calibri"/>
                <a:cs typeface="Calibri"/>
                <a:sym typeface="Calibri"/>
              </a:rPr>
              <a:t>, </a:t>
            </a:r>
            <a:r>
              <a:rPr i="1" lang="en-US" sz="1200">
                <a:solidFill>
                  <a:srgbClr val="212121"/>
                </a:solidFill>
                <a:latin typeface="Calibri"/>
                <a:ea typeface="Calibri"/>
                <a:cs typeface="Calibri"/>
                <a:sym typeface="Calibri"/>
              </a:rPr>
              <a:t>15</a:t>
            </a:r>
            <a:r>
              <a:rPr lang="en-US" sz="1200">
                <a:solidFill>
                  <a:srgbClr val="212121"/>
                </a:solidFill>
                <a:latin typeface="Calibri"/>
                <a:ea typeface="Calibri"/>
                <a:cs typeface="Calibri"/>
                <a:sym typeface="Calibri"/>
              </a:rPr>
              <a:t>(1), 35–43. </a:t>
            </a:r>
            <a:r>
              <a:rPr lang="en-US" sz="1200" u="sng">
                <a:solidFill>
                  <a:schemeClr val="hlink"/>
                </a:solidFill>
                <a:latin typeface="Calibri"/>
                <a:ea typeface="Calibri"/>
                <a:cs typeface="Calibri"/>
                <a:sym typeface="Calibri"/>
                <a:hlinkClick r:id="rId2"/>
              </a:rPr>
              <a:t>https://doi.org/10.1080/10550490500419045</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Trigger for genetic, learned, social and outcast causes</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Scherrer, Jeffrey F. PhD*†; Xian, Hong PhD†‡; Kapp, Julie M. Krygiel PhD§; Waterman, Brian MPH∥; Shah, Kamini R. MHS†‡; Volberg, Rachel PhD¶; Eisen, Seth A. MD, MSc*†‡#. Association Between Exposure to Childhood and Lifetime Traumatic Events and Lifetime Pathological Gambling in a Twin Cohort. The Journal of Nervous and Mental Disease 195(1):p 72-78, January 2007. | DOI: 10.1097/01.nmd.0000252384.20382.e9</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child abuse (relative risk [RR] = 2.31) = 131% increased risk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child neglect (RR = 5.53), =  453%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witnessing someone badly hurt or killed (RR = 2.83) =  183%</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 physical attack (RR = 3.39) were associated with pathological gambling. = 239%</a:t>
            </a:r>
            <a:endParaRPr sz="1200">
              <a:latin typeface="Calibri"/>
              <a:ea typeface="Calibri"/>
              <a:cs typeface="Calibri"/>
              <a:sym typeface="Calibri"/>
            </a:endParaRPr>
          </a:p>
        </p:txBody>
      </p:sp>
      <p:sp>
        <p:nvSpPr>
          <p:cNvPr id="1009" name="Google Shape;1009;g39d009d200e_1_248: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39d190feaab_0_1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018" name="Google Shape;1018;g39d190feaab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9" name="Google Shape;1019;g39d190feaab_0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Petry, N. M., Steinberg, K. L., &amp; Women's Problem Gambling Research Center (2005). Childhood maltreatment in male and female treatment-seeking pathological gamblers. </a:t>
            </a:r>
            <a:r>
              <a:rPr i="1" lang="en-US" sz="1200">
                <a:latin typeface="Calibri"/>
                <a:ea typeface="Calibri"/>
                <a:cs typeface="Calibri"/>
                <a:sym typeface="Calibri"/>
              </a:rPr>
              <a:t>Psychology of addictive behaviors : journal of the Society of Psychologists in Addictive Behaviors, 19</a:t>
            </a:r>
            <a:r>
              <a:rPr lang="en-US" sz="1200">
                <a:latin typeface="Calibri"/>
                <a:ea typeface="Calibri"/>
                <a:cs typeface="Calibri"/>
                <a:sym typeface="Calibri"/>
              </a:rPr>
              <a:t>(2), 226–229. </a:t>
            </a:r>
            <a:r>
              <a:rPr lang="en-US" sz="1200" u="sng">
                <a:solidFill>
                  <a:schemeClr val="hlink"/>
                </a:solidFill>
                <a:latin typeface="Calibri"/>
                <a:ea typeface="Calibri"/>
                <a:cs typeface="Calibri"/>
                <a:sym typeface="Calibri"/>
                <a:hlinkClick r:id="rId2"/>
              </a:rPr>
              <a:t>https://doi.org/10.1037/0893-164X.19.2.226</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020" name="Google Shape;1020;g39d190feaab_0_10: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39d009d200e_1_159: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832" name="Google Shape;832;g39d009d200e_1_1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3" name="Google Shape;833;g39d009d200e_1_1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834" name="Google Shape;834;g39d009d200e_1_159: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39d009d200e_1_20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027" name="Google Shape;1027;g39d009d200e_1_2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8" name="Google Shape;1028;g39d009d200e_1_2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Boughton, R., &amp; Falenchuk, O. (2007). Vulnerability and comorbidity factors of female problem gambling. </a:t>
            </a:r>
            <a:r>
              <a:rPr i="1" lang="en-US" sz="1200">
                <a:latin typeface="Calibri"/>
                <a:ea typeface="Calibri"/>
                <a:cs typeface="Calibri"/>
                <a:sym typeface="Calibri"/>
              </a:rPr>
              <a:t>Journal of gambling studies, 23</a:t>
            </a:r>
            <a:r>
              <a:rPr lang="en-US" sz="1200">
                <a:latin typeface="Calibri"/>
                <a:ea typeface="Calibri"/>
                <a:cs typeface="Calibri"/>
                <a:sym typeface="Calibri"/>
              </a:rPr>
              <a:t>(3), 323–334. </a:t>
            </a:r>
            <a:r>
              <a:rPr lang="en-US" sz="1200" u="sng">
                <a:solidFill>
                  <a:schemeClr val="hlink"/>
                </a:solidFill>
                <a:latin typeface="Calibri"/>
                <a:ea typeface="Calibri"/>
                <a:cs typeface="Calibri"/>
                <a:sym typeface="Calibri"/>
                <a:hlinkClick r:id="rId2"/>
              </a:rPr>
              <a:t>https://doi.org/10.1007/s10899-007-9056-6</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029" name="Google Shape;1029;g39d009d200e_1_200: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39d009d200e_1_273: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035" name="Google Shape;1035;g39d009d200e_1_2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6" name="Google Shape;1036;g39d009d200e_1_2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Substance Abuse and Mental Health Services Administration (SAMHSA), Advisory Committee for Women’s Services. </a:t>
            </a:r>
            <a:r>
              <a:rPr i="1" lang="en-US" sz="1200">
                <a:latin typeface="Calibri"/>
                <a:ea typeface="Calibri"/>
                <a:cs typeface="Calibri"/>
                <a:sym typeface="Calibri"/>
              </a:rPr>
              <a:t>Problem Gambling Issues</a:t>
            </a:r>
            <a:r>
              <a:rPr lang="en-US" sz="1200">
                <a:latin typeface="Calibri"/>
                <a:ea typeface="Calibri"/>
                <a:cs typeface="Calibri"/>
                <a:sym typeface="Calibri"/>
              </a:rPr>
              <a:t>. Meeting Minutes, May 11–12, 2009. (Originally stated as </a:t>
            </a:r>
            <a:r>
              <a:rPr lang="en-US" sz="1200">
                <a:latin typeface="Calibri"/>
                <a:ea typeface="Calibri"/>
                <a:cs typeface="Calibri"/>
                <a:sym typeface="Calibri"/>
              </a:rPr>
              <a:t>SAMHSA Advisory Committee for Women’s Services: Problem Gambling Issues  May 11, 2009)</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The above publication is no longer online and SAMHSA has not published any of its own research </a:t>
            </a:r>
            <a:r>
              <a:rPr lang="en-US" sz="1200">
                <a:latin typeface="Calibri"/>
                <a:ea typeface="Calibri"/>
                <a:cs typeface="Calibri"/>
                <a:sym typeface="Calibri"/>
              </a:rPr>
              <a:t>identifying</a:t>
            </a:r>
            <a:r>
              <a:rPr lang="en-US" sz="1200">
                <a:latin typeface="Calibri"/>
                <a:ea typeface="Calibri"/>
                <a:cs typeface="Calibri"/>
                <a:sym typeface="Calibri"/>
              </a:rPr>
              <a:t> gender-specific gambling characteristics. The findings talked about by SAMHSA/ACWS come from peer-reviewed epidemiological studies including those on this list: </a:t>
            </a:r>
            <a:r>
              <a:rPr lang="en-US" sz="1200" u="sng">
                <a:solidFill>
                  <a:schemeClr val="hlink"/>
                </a:solidFill>
                <a:latin typeface="Calibri"/>
                <a:ea typeface="Calibri"/>
                <a:cs typeface="Calibri"/>
                <a:sym typeface="Calibri"/>
                <a:hlinkClick r:id="rId2"/>
              </a:rPr>
              <a:t>References for Gambling Gender Differences</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037" name="Google Shape;1037;g39d009d200e_1_273: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3d13524b5f7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4" name="Google Shape;1044;g3d13524b5f7_0_1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3d5fcd6b655_2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1" name="Google Shape;1051;g3d5fcd6b655_2_1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3d5fcd6b655_2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8" name="Google Shape;1058;g3d5fcd6b655_2_5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An order of magnitude estimate is a variable of unknown value rounded to the nearest power of ten.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Attributable Risk Factor (ARF) is an estimate of the proportion of the health problem that would not have occurred if no persons had been exposed to the risk factor being assessed (e.g., ACEs).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360"/>
              </a:spcBef>
              <a:spcAft>
                <a:spcPts val="0"/>
              </a:spcAft>
              <a:buClr>
                <a:schemeClr val="dk1"/>
              </a:buClr>
              <a:buFont typeface="Arial"/>
              <a:buNone/>
            </a:pPr>
            <a:r>
              <a:rPr lang="en-US" sz="1200">
                <a:latin typeface="Calibri"/>
                <a:ea typeface="Calibri"/>
                <a:cs typeface="Calibri"/>
                <a:sym typeface="Calibri"/>
              </a:rPr>
              <a:t>Dube, S. R., Anda, R. F., Felitti, V. J., Chapman, D. P., Williamson, D. F., &amp; Giles, W. H. (2001). Childhood abuse, household dysfunction, and the risk of attempted suicide throughout the life span: findings from the Adverse Childhood Experiences Study. </a:t>
            </a:r>
            <a:r>
              <a:rPr i="1" lang="en-US" sz="1200">
                <a:latin typeface="Calibri"/>
                <a:ea typeface="Calibri"/>
                <a:cs typeface="Calibri"/>
                <a:sym typeface="Calibri"/>
              </a:rPr>
              <a:t>JAMA, 286</a:t>
            </a:r>
            <a:r>
              <a:rPr lang="en-US" sz="1200">
                <a:latin typeface="Calibri"/>
                <a:ea typeface="Calibri"/>
                <a:cs typeface="Calibri"/>
                <a:sym typeface="Calibri"/>
              </a:rPr>
              <a:t>(24), 3089–3096. </a:t>
            </a:r>
            <a:r>
              <a:rPr lang="en-US" sz="1200" u="sng">
                <a:solidFill>
                  <a:schemeClr val="hlink"/>
                </a:solidFill>
                <a:latin typeface="Calibri"/>
                <a:ea typeface="Calibri"/>
                <a:cs typeface="Calibri"/>
                <a:sym typeface="Calibri"/>
                <a:hlinkClick r:id="rId2"/>
              </a:rPr>
              <a:t>https://doi.org/10.1001/jama.286.24.3089</a:t>
            </a:r>
            <a:endParaRPr sz="1200">
              <a:latin typeface="Calibri"/>
              <a:ea typeface="Calibri"/>
              <a:cs typeface="Calibri"/>
              <a:sym typeface="Calibri"/>
            </a:endParaRPr>
          </a:p>
          <a:p>
            <a:pPr indent="0" lvl="0" marL="0" rtl="0" algn="l">
              <a:spcBef>
                <a:spcPts val="360"/>
              </a:spcBef>
              <a:spcAft>
                <a:spcPts val="0"/>
              </a:spcAft>
              <a:buClr>
                <a:schemeClr val="dk1"/>
              </a:buClr>
              <a:buFont typeface="Arial"/>
              <a:buNone/>
            </a:pPr>
            <a:r>
              <a:t/>
            </a:r>
            <a:endParaRPr sz="1200">
              <a:latin typeface="Calibri"/>
              <a:ea typeface="Calibri"/>
              <a:cs typeface="Calibri"/>
              <a:sym typeface="Calibri"/>
            </a:endParaRPr>
          </a:p>
          <a:p>
            <a:pPr indent="0" lvl="0" marL="0" rtl="0" algn="l">
              <a:spcBef>
                <a:spcPts val="360"/>
              </a:spcBef>
              <a:spcAft>
                <a:spcPts val="0"/>
              </a:spcAft>
              <a:buClr>
                <a:schemeClr val="dk1"/>
              </a:buClr>
              <a:buFont typeface="Arial"/>
              <a:buNone/>
            </a:pPr>
            <a:r>
              <a:rPr lang="en-US" sz="1200">
                <a:latin typeface="Calibri"/>
                <a:ea typeface="Calibri"/>
                <a:cs typeface="Calibri"/>
                <a:sym typeface="Calibri"/>
              </a:rPr>
              <a:t>The contribution of a risk factor to a disease or a death is quantified using the population attributable fraction (PAF). PAF is the proportional reduction in population disease or mortality that would occur if exposure to a risk factor were reduced to an alternative ideal exposure scenario (eg. no tobacco use). Many diseases are caused by multiple risk factors, and individual risk factors may interact in their impact on overall risk of disease. As a result, PAFs for individual risk factors often overlap and add up to more than 100 percent.</a:t>
            </a:r>
            <a:endParaRPr sz="1200">
              <a:latin typeface="Calibri"/>
              <a:ea typeface="Calibri"/>
              <a:cs typeface="Calibri"/>
              <a:sym typeface="Calibri"/>
            </a:endParaRPr>
          </a:p>
          <a:p>
            <a:pPr indent="0" lvl="0" marL="0" rtl="0" algn="l">
              <a:spcBef>
                <a:spcPts val="360"/>
              </a:spcBef>
              <a:spcAft>
                <a:spcPts val="0"/>
              </a:spcAft>
              <a:buClr>
                <a:schemeClr val="dk1"/>
              </a:buClr>
              <a:buFont typeface="Arial"/>
              <a:buNone/>
            </a:pPr>
            <a:r>
              <a:rPr lang="en-US" sz="1200" u="sng">
                <a:solidFill>
                  <a:schemeClr val="hlink"/>
                </a:solidFill>
                <a:latin typeface="Calibri"/>
                <a:ea typeface="Calibri"/>
                <a:cs typeface="Calibri"/>
                <a:sym typeface="Calibri"/>
                <a:hlinkClick r:id="rId3"/>
              </a:rPr>
              <a:t>https://www.who.int/healthinfo/global_burden_disease/metrics_paf/en/</a:t>
            </a:r>
            <a:endParaRPr sz="1200">
              <a:latin typeface="Calibri"/>
              <a:ea typeface="Calibri"/>
              <a:cs typeface="Calibri"/>
              <a:sym typeface="Calibri"/>
            </a:endParaRPr>
          </a:p>
          <a:p>
            <a:pPr indent="0" lvl="0" marL="0" rtl="0" algn="l">
              <a:spcBef>
                <a:spcPts val="360"/>
              </a:spcBef>
              <a:spcAft>
                <a:spcPts val="0"/>
              </a:spcAft>
              <a:buClr>
                <a:schemeClr val="dk1"/>
              </a:buClr>
              <a:buFont typeface="Arial"/>
              <a:buNone/>
            </a:pPr>
            <a:r>
              <a:t/>
            </a:r>
            <a:endParaRPr sz="1200">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3d13524b5f7_0_1349: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065" name="Google Shape;1065;g3d13524b5f7_0_13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6" name="Google Shape;1066;g3d13524b5f7_0_13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Anda, R. (2007). </a:t>
            </a:r>
            <a:r>
              <a:rPr i="1" lang="en-US" sz="1200">
                <a:latin typeface="Calibri"/>
                <a:ea typeface="Calibri"/>
                <a:cs typeface="Calibri"/>
                <a:sym typeface="Calibri"/>
              </a:rPr>
              <a:t>The Health and Social Impact of Growing Up With Adverse Childhood Experiences: The Human and Economic Costs of the Status Quo</a:t>
            </a:r>
            <a:r>
              <a:rPr lang="en-US" sz="1200">
                <a:latin typeface="Calibri"/>
                <a:ea typeface="Calibri"/>
                <a:cs typeface="Calibri"/>
                <a:sym typeface="Calibri"/>
              </a:rPr>
              <a:t>. </a:t>
            </a:r>
            <a:r>
              <a:rPr lang="en-US" sz="1200" u="sng">
                <a:solidFill>
                  <a:schemeClr val="hlink"/>
                </a:solidFill>
                <a:latin typeface="Calibri"/>
                <a:ea typeface="Calibri"/>
                <a:cs typeface="Calibri"/>
                <a:sym typeface="Calibri"/>
                <a:hlinkClick r:id="rId2"/>
              </a:rPr>
              <a:t>https://theannainstitute.org/ACE%20folder%20for%20website/50%20Review_of_ACE_Study_with_references_summary_table_2_.pdf</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067" name="Google Shape;1067;g3d13524b5f7_0_1349: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3d5fcd6b655_3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3d5fcd6b655_3_1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200">
                <a:latin typeface="Calibri"/>
                <a:ea typeface="Calibri"/>
                <a:cs typeface="Calibri"/>
                <a:sym typeface="Calibri"/>
              </a:rPr>
              <a:t>Lang, C. M., &amp; Sharma-Patel, K. (2011). The relation between childhood maltreatment and self-injury: a review of the literature on conceptualization and intervention. </a:t>
            </a:r>
            <a:r>
              <a:rPr i="1" lang="en-US" sz="1200">
                <a:latin typeface="Calibri"/>
                <a:ea typeface="Calibri"/>
                <a:cs typeface="Calibri"/>
                <a:sym typeface="Calibri"/>
              </a:rPr>
              <a:t>Trauma, violence &amp; abuse</a:t>
            </a:r>
            <a:r>
              <a:rPr lang="en-US" sz="1200">
                <a:latin typeface="Calibri"/>
                <a:ea typeface="Calibri"/>
                <a:cs typeface="Calibri"/>
                <a:sym typeface="Calibri"/>
              </a:rPr>
              <a:t>, 12(1), 23–37. </a:t>
            </a:r>
            <a:r>
              <a:rPr lang="en-US" sz="1200" u="sng">
                <a:solidFill>
                  <a:schemeClr val="hlink"/>
                </a:solidFill>
                <a:latin typeface="Calibri"/>
                <a:ea typeface="Calibri"/>
                <a:cs typeface="Calibri"/>
                <a:sym typeface="Calibri"/>
                <a:hlinkClick r:id="rId2"/>
              </a:rPr>
              <a:t>https://doi.org/10.1177/1524838010386975</a:t>
            </a:r>
            <a:endParaRPr sz="1200">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3d7d7f80d3f_1_95: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sz="1400"/>
          </a:p>
        </p:txBody>
      </p:sp>
      <p:sp>
        <p:nvSpPr>
          <p:cNvPr id="1080" name="Google Shape;1080;g3d7d7f80d3f_1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1" name="Google Shape;1081;g3d7d7f80d3f_1_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04800" lvl="0" marL="45720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Trigger for genetic, learned, social and outcast causes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Scherrer, J. F., Xian, H., Kapp, J. M., Waterman, B., Shah, K. R., Volberg, R., &amp; Eisen, S. A. (2007). Association between exposure to childhood and lifetime traumatic events and lifetime pathological gambling in a twin cohort. </a:t>
            </a:r>
            <a:r>
              <a:rPr i="1" lang="en-US" sz="1200">
                <a:solidFill>
                  <a:schemeClr val="dk1"/>
                </a:solidFill>
                <a:latin typeface="Calibri"/>
                <a:ea typeface="Calibri"/>
                <a:cs typeface="Calibri"/>
                <a:sym typeface="Calibri"/>
              </a:rPr>
              <a:t>The Journal of nervous and mental disease, 195</a:t>
            </a:r>
            <a:r>
              <a:rPr lang="en-US" sz="1200">
                <a:solidFill>
                  <a:schemeClr val="dk1"/>
                </a:solidFill>
                <a:latin typeface="Calibri"/>
                <a:ea typeface="Calibri"/>
                <a:cs typeface="Calibri"/>
                <a:sym typeface="Calibri"/>
              </a:rPr>
              <a:t>(1), 72–78. </a:t>
            </a:r>
            <a:r>
              <a:rPr lang="en-US" sz="1200" u="sng">
                <a:solidFill>
                  <a:schemeClr val="hlink"/>
                </a:solidFill>
                <a:latin typeface="Calibri"/>
                <a:ea typeface="Calibri"/>
                <a:cs typeface="Calibri"/>
                <a:sym typeface="Calibri"/>
                <a:hlinkClick r:id="rId2"/>
              </a:rPr>
              <a:t>https://doi.org/10.1097/01.nmd.0000252384.20382.e9</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child abuse (relative risk [RR] = 2.31) = 131% increased risk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child neglect (RR = 5.53), =  453%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witnessing someone badly hurt or killed (RR = 2.83) =  183%</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physical attack (RR = 3.39) were associated with pathological gambling. = 239%</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Petry, N. M., Steinberg, K. L., &amp; Women's Problem Gambling Research Center (2005). Childhood maltreatment in male and female treatment-seeking pathological gamblers. </a:t>
            </a:r>
            <a:r>
              <a:rPr i="1" lang="en-US" sz="1200">
                <a:solidFill>
                  <a:schemeClr val="dk1"/>
                </a:solidFill>
                <a:latin typeface="Calibri"/>
                <a:ea typeface="Calibri"/>
                <a:cs typeface="Calibri"/>
                <a:sym typeface="Calibri"/>
              </a:rPr>
              <a:t>Psychology of addictive behaviors : journal of the Society of Psychologists in Addictive Behaviors, 19</a:t>
            </a:r>
            <a:r>
              <a:rPr lang="en-US" sz="1200">
                <a:solidFill>
                  <a:schemeClr val="dk1"/>
                </a:solidFill>
                <a:latin typeface="Calibri"/>
                <a:ea typeface="Calibri"/>
                <a:cs typeface="Calibri"/>
                <a:sym typeface="Calibri"/>
              </a:rPr>
              <a:t>(2), 226–229. </a:t>
            </a:r>
            <a:r>
              <a:rPr lang="en-US" sz="1200" u="sng">
                <a:solidFill>
                  <a:schemeClr val="hlink"/>
                </a:solidFill>
                <a:latin typeface="Calibri"/>
                <a:ea typeface="Calibri"/>
                <a:cs typeface="Calibri"/>
                <a:sym typeface="Calibri"/>
                <a:hlinkClick r:id="rId3"/>
              </a:rPr>
              <a:t>https://doi.org/10.1037/0893-164X.19.2.226</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082" name="Google Shape;1082;g3d7d7f80d3f_1_95: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3d5fcd6b655_3_8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9" name="Google Shape;1089;g3d5fcd6b655_3_8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Source: Anda, R. F. (2013). </a:t>
            </a:r>
            <a:r>
              <a:rPr i="1" lang="en-US" sz="1200">
                <a:latin typeface="Calibri"/>
                <a:ea typeface="Calibri"/>
                <a:cs typeface="Calibri"/>
                <a:sym typeface="Calibri"/>
              </a:rPr>
              <a:t>Overview of the Adverse Childhood Experiences Study.</a:t>
            </a:r>
            <a:r>
              <a:rPr lang="en-US" sz="1200">
                <a:latin typeface="Calibri"/>
                <a:ea typeface="Calibri"/>
                <a:cs typeface="Calibri"/>
                <a:sym typeface="Calibri"/>
              </a:rPr>
              <a:t> [PowerPoint slides]. </a:t>
            </a:r>
            <a:r>
              <a:rPr lang="en-US" sz="1200" u="sng">
                <a:solidFill>
                  <a:schemeClr val="hlink"/>
                </a:solidFill>
                <a:latin typeface="Calibri"/>
                <a:ea typeface="Calibri"/>
                <a:cs typeface="Calibri"/>
                <a:sym typeface="Calibri"/>
                <a:hlinkClick r:id="rId2"/>
              </a:rPr>
              <a:t>https://www.slideshare.net/slideshow/the-adverse-childhood-experiences-ace-study/70897330</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u="sng" strike="sngStrike">
                <a:solidFill>
                  <a:schemeClr val="hlink"/>
                </a:solidFill>
                <a:latin typeface="Calibri"/>
                <a:ea typeface="Calibri"/>
                <a:cs typeface="Calibri"/>
                <a:sym typeface="Calibri"/>
                <a:hlinkClick r:id="rId3"/>
              </a:rPr>
              <a:t>https://docplayer.net/20889213-Overview-of-the-adverse-childhood-experiences-ace-study-robert-f-anda-md-ms-co-principal-investigator-www-robertandamd-com.html</a:t>
            </a:r>
            <a:r>
              <a:rPr lang="en-US" sz="1200" strike="sngStrike">
                <a:latin typeface="Calibri"/>
                <a:ea typeface="Calibri"/>
                <a:cs typeface="Calibri"/>
                <a:sym typeface="Calibri"/>
              </a:rPr>
              <a:t> [This link doesn’t work anymore, August 2024]</a:t>
            </a:r>
            <a:endParaRPr sz="1200" strike="sngStrike">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g3d5fcd6b655_3_1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8" name="Google Shape;1288;g3d5fcd6b655_3_13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The 17,337 participants in the CDC-Kaiser ACE Study (1998)  were 74.8% White, 11.2% Hispanic, 4.5% Black, 7.2%% Asian/Pacific Islander, and 2.3% Other; 75.2% had attended some college or graduated from college; 46% were male and 545 were female (</a:t>
            </a:r>
            <a:r>
              <a:rPr lang="en-US" sz="1200" u="sng">
                <a:solidFill>
                  <a:schemeClr val="hlink"/>
                </a:solidFill>
                <a:latin typeface="Calibri"/>
                <a:ea typeface="Calibri"/>
                <a:cs typeface="Calibri"/>
                <a:sym typeface="Calibri"/>
                <a:hlinkClick r:id="rId2"/>
              </a:rPr>
              <a:t>https://www.cdc.gov/violenceprevention/aces/about.html</a:t>
            </a:r>
            <a:r>
              <a:rPr lang="en-US" sz="1200">
                <a:latin typeface="Calibri"/>
                <a:ea typeface="Calibri"/>
                <a:cs typeface="Calibri"/>
                <a:sym typeface="Calibri"/>
              </a:rPr>
              <a:t>). The average study participant was 57 years old (</a:t>
            </a:r>
            <a:r>
              <a:rPr lang="en-US" sz="1200" u="sng">
                <a:solidFill>
                  <a:schemeClr val="hlink"/>
                </a:solidFill>
                <a:latin typeface="Calibri"/>
                <a:ea typeface="Calibri"/>
                <a:cs typeface="Calibri"/>
                <a:sym typeface="Calibri"/>
                <a:hlinkClick r:id="rId3"/>
              </a:rPr>
              <a:t>https:/www.ncbi.nlm.nih.gov/pmc/articles/PMC6220625</a:t>
            </a:r>
            <a:r>
              <a:rPr lang="en-US" sz="1200">
                <a:latin typeface="Calibri"/>
                <a:ea typeface="Calibri"/>
                <a:cs typeface="Calibri"/>
                <a:sym typeface="Calibri"/>
              </a:rPr>
              <a:t>).</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Increased Risk percentages based on Dube Table for and corrected January 8, 2024 using correct conversion formula: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Percentage Increase = (Odds Ratio - 1) x 100</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The original graph on this slide was titled Childhood Experiences Underlie Suicide Attempts and was from Felitti &amp; Anda, 2011. It didn’t have the graphed numbers on it, and we switched to using the table from Dube to make our own graph. Felitti &amp; Anda, 2011 is left in the source note just to illustrate the historical trail.</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Anda, R.F. &amp; Felitti, V.J. (2011). Adverse Childhood Experiences and their Relationship to Adult Well-being and Disease: Turning gold into lead. A collaborative effort between Kaiser Permanente and the Centers for Disease Control. Slide presentation at the Office on Women’s Health, US Dept. of HHS, Chicago, IL, July 20, 2011. </a:t>
            </a:r>
            <a:r>
              <a:rPr lang="en-US" sz="1200" u="sng">
                <a:solidFill>
                  <a:schemeClr val="hlink"/>
                </a:solidFill>
                <a:latin typeface="Calibri"/>
                <a:ea typeface="Calibri"/>
                <a:cs typeface="Calibri"/>
                <a:sym typeface="Calibri"/>
                <a:hlinkClick r:id="rId4"/>
              </a:rPr>
              <a:t>https://courts.ca.gov/sites/default/files/courts/default/2024-12/btb_xxii_vj_1.pdf</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360"/>
              </a:spcBef>
              <a:spcAft>
                <a:spcPts val="0"/>
              </a:spcAft>
              <a:buClr>
                <a:schemeClr val="dk1"/>
              </a:buClr>
              <a:buFont typeface="Arial"/>
              <a:buNone/>
            </a:pPr>
            <a:r>
              <a:rPr lang="en-US" sz="1200">
                <a:solidFill>
                  <a:schemeClr val="dk1"/>
                </a:solidFill>
                <a:latin typeface="Calibri"/>
                <a:ea typeface="Calibri"/>
                <a:cs typeface="Calibri"/>
                <a:sym typeface="Calibri"/>
              </a:rPr>
              <a:t>Dube, S. R., Anda, R. F., Felitti, V. J., Chapman, D. P., Williamson, D. F., &amp; Giles, W. H. (2001). Childhood abuse, household dysfunction, and the risk of attempted suicide throughout the life span: findings from the Adverse Childhood Experiences Study. JAMA, 286(24), 3089–3096. </a:t>
            </a:r>
            <a:r>
              <a:rPr lang="en-US" sz="1200" u="sng">
                <a:solidFill>
                  <a:schemeClr val="hlink"/>
                </a:solidFill>
                <a:latin typeface="Calibri"/>
                <a:ea typeface="Calibri"/>
                <a:cs typeface="Calibri"/>
                <a:sym typeface="Calibri"/>
                <a:hlinkClick r:id="rId5"/>
              </a:rPr>
              <a:t>https://doi.org/10.1001/jama.286.24.3089</a:t>
            </a:r>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3d0c3d072e5_0_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838" name="Google Shape;838;g3d0c3d072e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3d0c3d072e5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840" name="Google Shape;840;g3d0c3d072e5_0_0: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g3d13524b5f7_0_783: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sz="1400"/>
          </a:p>
        </p:txBody>
      </p:sp>
      <p:sp>
        <p:nvSpPr>
          <p:cNvPr id="1299" name="Google Shape;1299;g3d13524b5f7_0_7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0" name="Google Shape;1300;g3d13524b5f7_0_7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Anda, R. (2007). </a:t>
            </a:r>
            <a:r>
              <a:rPr i="1" lang="en-US" sz="1200">
                <a:latin typeface="Calibri"/>
                <a:ea typeface="Calibri"/>
                <a:cs typeface="Calibri"/>
                <a:sym typeface="Calibri"/>
              </a:rPr>
              <a:t>The health and social impact of growing up with adverse childhood experiences: The human and economic costs of the status quo</a:t>
            </a:r>
            <a:r>
              <a:rPr lang="en-US" sz="1200">
                <a:latin typeface="Calibri"/>
                <a:ea typeface="Calibri"/>
                <a:cs typeface="Calibri"/>
                <a:sym typeface="Calibri"/>
              </a:rPr>
              <a:t>. Centers for Disease Control and Prevention. </a:t>
            </a:r>
            <a:r>
              <a:rPr lang="en-US" sz="1200" u="sng">
                <a:solidFill>
                  <a:schemeClr val="hlink"/>
                </a:solidFill>
                <a:latin typeface="Calibri"/>
                <a:ea typeface="Calibri"/>
                <a:cs typeface="Calibri"/>
                <a:sym typeface="Calibri"/>
                <a:hlinkClick r:id="rId2"/>
              </a:rPr>
              <a:t>https://theannainstitute.org/ACE%20folder%20for%20website/50%20Review_of_ACE_Study_with_references_summary_table_2_.pdf</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301" name="Google Shape;1301;g3d13524b5f7_0_783: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3d629487439_1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9" name="Google Shape;1309;g3d629487439_1_1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g3d629487439_2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7" name="Google Shape;1317;g3d629487439_2_1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484F56"/>
              </a:buClr>
              <a:buFont typeface="Arial"/>
              <a:buNone/>
            </a:pPr>
            <a:r>
              <a:rPr lang="en-US" sz="1200">
                <a:solidFill>
                  <a:schemeClr val="dk1"/>
                </a:solidFill>
                <a:latin typeface="Calibri"/>
                <a:ea typeface="Calibri"/>
                <a:cs typeface="Calibri"/>
                <a:sym typeface="Calibri"/>
              </a:rPr>
              <a:t>Among 1,698 young adults interviewed at an average age of 21 years, 1,273 (75 percent) had been exposed to a traumatic event, but only 100 (8 percent of those exposed to trauma) developed PTSD.</a:t>
            </a:r>
            <a:endParaRPr sz="1200">
              <a:solidFill>
                <a:schemeClr val="dk1"/>
              </a:solidFill>
              <a:latin typeface="Calibri"/>
              <a:ea typeface="Calibri"/>
              <a:cs typeface="Calibri"/>
              <a:sym typeface="Calibri"/>
            </a:endParaRPr>
          </a:p>
          <a:p>
            <a:pPr indent="0" lvl="0" marL="0" rtl="0" algn="l">
              <a:spcBef>
                <a:spcPts val="360"/>
              </a:spcBef>
              <a:spcAft>
                <a:spcPts val="0"/>
              </a:spcAft>
              <a:buClr>
                <a:srgbClr val="484F56"/>
              </a:buClr>
              <a:buFont typeface="Arial"/>
              <a:buNone/>
            </a:pPr>
            <a:r>
              <a:rPr lang="en-US" sz="1200">
                <a:solidFill>
                  <a:schemeClr val="dk1"/>
                </a:solidFill>
                <a:latin typeface="Calibri"/>
                <a:ea typeface="Calibri"/>
                <a:cs typeface="Calibri"/>
                <a:sym typeface="Calibri"/>
              </a:rPr>
              <a:t>The researchers calculate that trauma-exposed young adults who developed PTSD had a 2.7-fold increased risk of a later suicide attempt, after accounting for established risk factors for attempted suicide such as depression and alcohol or drug abuse.</a:t>
            </a:r>
            <a:endParaRPr sz="1200">
              <a:solidFill>
                <a:schemeClr val="dk1"/>
              </a:solidFill>
              <a:latin typeface="Calibri"/>
              <a:ea typeface="Calibri"/>
              <a:cs typeface="Calibri"/>
              <a:sym typeface="Calibri"/>
            </a:endParaRPr>
          </a:p>
          <a:p>
            <a:pPr indent="0" lvl="0" marL="0" rtl="0" algn="l">
              <a:spcBef>
                <a:spcPts val="360"/>
              </a:spcBef>
              <a:spcAft>
                <a:spcPts val="0"/>
              </a:spcAft>
              <a:buClr>
                <a:srgbClr val="484F56"/>
              </a:buClr>
              <a:buFont typeface="Arial"/>
              <a:buNone/>
            </a:pPr>
            <a:r>
              <a:rPr lang="en-US" sz="1200">
                <a:solidFill>
                  <a:schemeClr val="dk1"/>
                </a:solidFill>
                <a:latin typeface="Calibri"/>
                <a:ea typeface="Calibri"/>
                <a:cs typeface="Calibri"/>
                <a:sym typeface="Calibri"/>
              </a:rPr>
              <a:t>(Dr. Wilcox quoted by Megan Rauscher in the March 5, 2009 Reuters article.)</a:t>
            </a:r>
            <a:endParaRPr sz="1200">
              <a:solidFill>
                <a:schemeClr val="dk1"/>
              </a:solidFill>
              <a:latin typeface="Calibri"/>
              <a:ea typeface="Calibri"/>
              <a:cs typeface="Calibri"/>
              <a:sym typeface="Calibri"/>
            </a:endParaRPr>
          </a:p>
          <a:p>
            <a:pPr indent="0" lvl="0" marL="0" rtl="0" algn="l">
              <a:spcBef>
                <a:spcPts val="360"/>
              </a:spcBef>
              <a:spcAft>
                <a:spcPts val="0"/>
              </a:spcAft>
              <a:buClr>
                <a:srgbClr val="484F56"/>
              </a:buClr>
              <a:buFont typeface="Arial"/>
              <a:buNone/>
            </a:pPr>
            <a:r>
              <a:rPr lang="en-US" sz="1200">
                <a:solidFill>
                  <a:schemeClr val="dk1"/>
                </a:solidFill>
                <a:latin typeface="Calibri"/>
                <a:ea typeface="Calibri"/>
                <a:cs typeface="Calibri"/>
                <a:sym typeface="Calibri"/>
              </a:rPr>
              <a:t>Rauscher, M. (2009, March 5). </a:t>
            </a:r>
            <a:r>
              <a:rPr i="1" lang="en-US" sz="1200">
                <a:solidFill>
                  <a:schemeClr val="dk1"/>
                </a:solidFill>
                <a:latin typeface="Calibri"/>
                <a:ea typeface="Calibri"/>
                <a:cs typeface="Calibri"/>
                <a:sym typeface="Calibri"/>
              </a:rPr>
              <a:t>PTSD but not trauma itself ups suicide risk</a:t>
            </a:r>
            <a:r>
              <a:rPr lang="en-US" sz="1200">
                <a:solidFill>
                  <a:schemeClr val="dk1"/>
                </a:solidFill>
                <a:latin typeface="Calibri"/>
                <a:ea typeface="Calibri"/>
                <a:cs typeface="Calibri"/>
                <a:sym typeface="Calibri"/>
              </a:rPr>
              <a:t>. Reuters.</a:t>
            </a:r>
            <a:r>
              <a:rPr lang="en-US" sz="1200">
                <a:solidFill>
                  <a:srgbClr val="484F56"/>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2"/>
              </a:rPr>
              <a:t>https://www.reuters.com/article/idUSTRE5245UR20090305</a:t>
            </a:r>
            <a:endParaRPr sz="1200">
              <a:solidFill>
                <a:srgbClr val="484F56"/>
              </a:solidFill>
              <a:latin typeface="Calibri"/>
              <a:ea typeface="Calibri"/>
              <a:cs typeface="Calibri"/>
              <a:sym typeface="Calibri"/>
            </a:endParaRPr>
          </a:p>
          <a:p>
            <a:pPr indent="0" lvl="0" marL="0" rtl="0" algn="l">
              <a:spcBef>
                <a:spcPts val="360"/>
              </a:spcBef>
              <a:spcAft>
                <a:spcPts val="0"/>
              </a:spcAft>
              <a:buClr>
                <a:srgbClr val="484F56"/>
              </a:buClr>
              <a:buFont typeface="Arial"/>
              <a:buNone/>
            </a:pPr>
            <a:r>
              <a:t/>
            </a:r>
            <a:endParaRPr sz="1200">
              <a:solidFill>
                <a:srgbClr val="484F56"/>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g3d13524b5f7_0_19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3" name="Google Shape;1323;g3d13524b5f7_0_19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g3d13524b5f7_0_165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379" name="Google Shape;1379;g3d13524b5f7_0_16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0" name="Google Shape;1380;g3d13524b5f7_0_16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Ledgerwood, D. M., &amp; Petry, N. M. (2006). Posttraumatic Stress Disorder Symptoms in Treatment-Seeking Pathological Gamblers. </a:t>
            </a:r>
            <a:r>
              <a:rPr i="1" lang="en-US" sz="1200">
                <a:latin typeface="Calibri"/>
                <a:ea typeface="Calibri"/>
                <a:cs typeface="Calibri"/>
                <a:sym typeface="Calibri"/>
              </a:rPr>
              <a:t>Journal of Traumatic Stress, 19</a:t>
            </a:r>
            <a:r>
              <a:rPr lang="en-US" sz="1200">
                <a:latin typeface="Calibri"/>
                <a:ea typeface="Calibri"/>
                <a:cs typeface="Calibri"/>
                <a:sym typeface="Calibri"/>
              </a:rPr>
              <a:t>(3), 411–416. </a:t>
            </a:r>
            <a:r>
              <a:rPr lang="en-US" sz="1200" u="sng">
                <a:solidFill>
                  <a:schemeClr val="hlink"/>
                </a:solidFill>
                <a:latin typeface="Calibri"/>
                <a:ea typeface="Calibri"/>
                <a:cs typeface="Calibri"/>
                <a:sym typeface="Calibri"/>
                <a:hlinkClick r:id="rId2"/>
              </a:rPr>
              <a:t>https://doi.org/10.1002/jts.20123</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Levens, S., Dyer, A.M., Zubritsky, C., Knott, K., &amp; Oslin, D.W. (2005). Gambling among older, primary-care patients: An important public health concern. </a:t>
            </a:r>
            <a:r>
              <a:rPr i="1" lang="en-US" sz="1200">
                <a:latin typeface="Calibri"/>
                <a:ea typeface="Calibri"/>
                <a:cs typeface="Calibri"/>
                <a:sym typeface="Calibri"/>
              </a:rPr>
              <a:t>American Journal of Geriatric Psychiatry 13</a:t>
            </a:r>
            <a:r>
              <a:rPr lang="en-US" sz="1200">
                <a:latin typeface="Calibri"/>
                <a:ea typeface="Calibri"/>
                <a:cs typeface="Calibri"/>
                <a:sym typeface="Calibri"/>
              </a:rPr>
              <a:t>(1): 69–76.</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Narrow WE, Rae DS, Robins LN, Regier DA. Revised prevalence estimates of mental disorders in the United States: using a clinical significance criterion to reconcile 2 surveys' estimates. Arch Gen Psychiatry 2002;59:115-123. [Free Full Text]</a:t>
            </a:r>
            <a:endParaRPr sz="1200">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Char char="●"/>
            </a:pPr>
            <a:r>
              <a:rPr lang="en-US" sz="1200">
                <a:solidFill>
                  <a:schemeClr val="dk1"/>
                </a:solidFill>
                <a:latin typeface="Calibri"/>
                <a:ea typeface="Calibri"/>
                <a:cs typeface="Calibri"/>
                <a:sym typeface="Calibri"/>
              </a:rPr>
              <a:t>Kausch, O., Rugle, L., &amp; Rowland, D. Y. (2006). Lifetime histories of trauma among pathological gamblers. </a:t>
            </a:r>
            <a:r>
              <a:rPr i="1" lang="en-US" sz="1200">
                <a:solidFill>
                  <a:schemeClr val="dk1"/>
                </a:solidFill>
                <a:latin typeface="Calibri"/>
                <a:ea typeface="Calibri"/>
                <a:cs typeface="Calibri"/>
                <a:sym typeface="Calibri"/>
              </a:rPr>
              <a:t>The American journal on addictions, 15</a:t>
            </a:r>
            <a:r>
              <a:rPr lang="en-US" sz="1200">
                <a:solidFill>
                  <a:schemeClr val="dk1"/>
                </a:solidFill>
                <a:latin typeface="Calibri"/>
                <a:ea typeface="Calibri"/>
                <a:cs typeface="Calibri"/>
                <a:sym typeface="Calibri"/>
              </a:rPr>
              <a:t>(1), 35–43. </a:t>
            </a:r>
            <a:r>
              <a:rPr lang="en-US" sz="1200" u="sng">
                <a:solidFill>
                  <a:schemeClr val="hlink"/>
                </a:solidFill>
                <a:latin typeface="Calibri"/>
                <a:ea typeface="Calibri"/>
                <a:cs typeface="Calibri"/>
                <a:sym typeface="Calibri"/>
                <a:hlinkClick r:id="rId3"/>
              </a:rPr>
              <a:t>https://doi.org/10.1080/10550490500419045</a:t>
            </a:r>
            <a:r>
              <a:rPr lang="en-US" sz="1200">
                <a:solidFill>
                  <a:schemeClr val="dk1"/>
                </a:solidFill>
                <a:latin typeface="Calibri"/>
                <a:ea typeface="Calibri"/>
                <a:cs typeface="Calibri"/>
                <a:sym typeface="Calibri"/>
              </a:rPr>
              <a:t> </a:t>
            </a:r>
            <a:endParaRPr>
              <a:solidFill>
                <a:schemeClr val="dk1"/>
              </a:solidFill>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381" name="Google Shape;1381;g3d13524b5f7_0_1650: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g3d13524b5f7_0_165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sz="1400"/>
          </a:p>
        </p:txBody>
      </p:sp>
      <p:sp>
        <p:nvSpPr>
          <p:cNvPr id="1388" name="Google Shape;1388;g3d13524b5f7_0_16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9" name="Google Shape;1389;g3d13524b5f7_0_16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Biddle, D., Hawthorne, G., Forbes, D., &amp; Coman, G. (2005). Problem gambling in Australian PTSD treatment-seeking veterans. </a:t>
            </a:r>
            <a:r>
              <a:rPr i="1" lang="en-US" sz="1200">
                <a:solidFill>
                  <a:schemeClr val="dk1"/>
                </a:solidFill>
                <a:latin typeface="Calibri"/>
                <a:ea typeface="Calibri"/>
                <a:cs typeface="Calibri"/>
                <a:sym typeface="Calibri"/>
              </a:rPr>
              <a:t>Journal of traumatic stress, 18</a:t>
            </a:r>
            <a:r>
              <a:rPr lang="en-US" sz="1200">
                <a:solidFill>
                  <a:schemeClr val="dk1"/>
                </a:solidFill>
                <a:latin typeface="Calibri"/>
                <a:ea typeface="Calibri"/>
                <a:cs typeface="Calibri"/>
                <a:sym typeface="Calibri"/>
              </a:rPr>
              <a:t>(6), 759–767. DOI:10.1002/jts.20084. </a:t>
            </a:r>
            <a:r>
              <a:rPr lang="en-US" sz="1200" u="sng">
                <a:solidFill>
                  <a:schemeClr val="hlink"/>
                </a:solidFill>
                <a:latin typeface="Calibri"/>
                <a:ea typeface="Calibri"/>
                <a:cs typeface="Calibri"/>
                <a:sym typeface="Calibri"/>
                <a:hlinkClick r:id="rId2"/>
              </a:rPr>
              <a:t>https://2024.sci-hub.box/166/4ae5b22c62a5f86ca6721f47f2735447/biddle2005.pdf</a:t>
            </a:r>
            <a:endParaRPr sz="1200">
              <a:latin typeface="Calibri"/>
              <a:ea typeface="Calibri"/>
              <a:cs typeface="Calibri"/>
              <a:sym typeface="Calibri"/>
            </a:endParaRPr>
          </a:p>
        </p:txBody>
      </p:sp>
      <p:sp>
        <p:nvSpPr>
          <p:cNvPr id="1390" name="Google Shape;1390;g3d13524b5f7_0_1658: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g3d13524b5f7_0_219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397" name="Google Shape;1397;g3d13524b5f7_0_21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8" name="Google Shape;1398;g3d13524b5f7_0_21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399" name="Google Shape;1399;g3d13524b5f7_0_2191: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g3d13524b5f7_0_1642: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406" name="Google Shape;1406;g3d13524b5f7_0_16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7" name="Google Shape;1407;g3d13524b5f7_0_16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408" name="Google Shape;1408;g3d13524b5f7_0_1642: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g3d13524b5f7_0_176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415" name="Google Shape;1415;g3d13524b5f7_0_17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6" name="Google Shape;1416;g3d13524b5f7_0_17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417" name="Google Shape;1417;g3d13524b5f7_0_1761: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g3d629487439_3_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424" name="Google Shape;1424;g3d629487439_3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5" name="Google Shape;1425;g3d629487439_3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Schlossberg, J. A. (2021, February 23). </a:t>
            </a:r>
            <a:r>
              <a:rPr i="1" lang="en-US" sz="1200">
                <a:latin typeface="Calibri"/>
                <a:ea typeface="Calibri"/>
                <a:cs typeface="Calibri"/>
                <a:sym typeface="Calibri"/>
              </a:rPr>
              <a:t>How the impulses behind gambling disorder parallel investing addiction</a:t>
            </a:r>
            <a:r>
              <a:rPr lang="en-US" sz="1200">
                <a:latin typeface="Calibri"/>
                <a:ea typeface="Calibri"/>
                <a:cs typeface="Calibri"/>
                <a:sym typeface="Calibri"/>
              </a:rPr>
              <a:t>. UCLA Health. </a:t>
            </a:r>
            <a:r>
              <a:rPr lang="en-US" sz="1200" u="sng">
                <a:solidFill>
                  <a:schemeClr val="hlink"/>
                </a:solidFill>
                <a:latin typeface="Calibri"/>
                <a:ea typeface="Calibri"/>
                <a:cs typeface="Calibri"/>
                <a:sym typeface="Calibri"/>
                <a:hlinkClick r:id="rId2"/>
              </a:rPr>
              <a:t>https://www.uclahealth.org/news/article/how-the-impulses-behind-gambling-disorder-parallel-investing-addiction</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426" name="Google Shape;1426;g3d629487439_3_1: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39d245cca09_0_137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847" name="Google Shape;847;g39d245cca09_0_13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39d245cca09_0_13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p:txBody>
      </p:sp>
      <p:sp>
        <p:nvSpPr>
          <p:cNvPr id="849" name="Google Shape;849;g39d245cca09_0_1378: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g3d13524b5f7_0_173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434" name="Google Shape;1434;g3d13524b5f7_0_17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5" name="Google Shape;1435;g3d13524b5f7_0_17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These are on the basis of the 2007 study reported in  </a:t>
            </a:r>
            <a:r>
              <a:rPr lang="en-US" sz="1200">
                <a:solidFill>
                  <a:schemeClr val="dk1"/>
                </a:solidFill>
                <a:latin typeface="Calibri"/>
                <a:ea typeface="Calibri"/>
                <a:cs typeface="Calibri"/>
                <a:sym typeface="Calibri"/>
              </a:rPr>
              <a:t>Boughton, R., &amp; Falenchuk, O. (2007). Vulnerability and comorbidity factors of female problem gambling. </a:t>
            </a:r>
            <a:r>
              <a:rPr i="1" lang="en-US" sz="1200">
                <a:solidFill>
                  <a:schemeClr val="dk1"/>
                </a:solidFill>
                <a:latin typeface="Calibri"/>
                <a:ea typeface="Calibri"/>
                <a:cs typeface="Calibri"/>
                <a:sym typeface="Calibri"/>
              </a:rPr>
              <a:t>Journal of gambling studies, 23</a:t>
            </a:r>
            <a:r>
              <a:rPr lang="en-US" sz="1200">
                <a:solidFill>
                  <a:schemeClr val="dk1"/>
                </a:solidFill>
                <a:latin typeface="Calibri"/>
                <a:ea typeface="Calibri"/>
                <a:cs typeface="Calibri"/>
                <a:sym typeface="Calibri"/>
              </a:rPr>
              <a:t>(3), 323–334. </a:t>
            </a:r>
            <a:r>
              <a:rPr lang="en-US" sz="1200" u="sng">
                <a:solidFill>
                  <a:schemeClr val="hlink"/>
                </a:solidFill>
                <a:latin typeface="Calibri"/>
                <a:ea typeface="Calibri"/>
                <a:cs typeface="Calibri"/>
                <a:sym typeface="Calibri"/>
                <a:hlinkClick r:id="rId2"/>
              </a:rPr>
              <a:t>https://doi.org/10.1007/s10899-007-9056-6</a:t>
            </a:r>
            <a:endParaRPr sz="1200">
              <a:latin typeface="Calibri"/>
              <a:ea typeface="Calibri"/>
              <a:cs typeface="Calibri"/>
              <a:sym typeface="Calibri"/>
            </a:endParaRPr>
          </a:p>
        </p:txBody>
      </p:sp>
      <p:sp>
        <p:nvSpPr>
          <p:cNvPr id="1436" name="Google Shape;1436;g3d13524b5f7_0_1738: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g3d13524b5f7_0_1724: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445" name="Google Shape;1445;g3d13524b5f7_0_17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6" name="Google Shape;1446;g3d13524b5f7_0_17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Boughton, R., &amp; Falenchuk, O. (2007). Vulnerability and comorbidity factors of female problem gambling. </a:t>
            </a:r>
            <a:r>
              <a:rPr i="1" lang="en-US" sz="1200">
                <a:latin typeface="Calibri"/>
                <a:ea typeface="Calibri"/>
                <a:cs typeface="Calibri"/>
                <a:sym typeface="Calibri"/>
              </a:rPr>
              <a:t>Journal of gambling studies, 23</a:t>
            </a:r>
            <a:r>
              <a:rPr lang="en-US" sz="1200">
                <a:latin typeface="Calibri"/>
                <a:ea typeface="Calibri"/>
                <a:cs typeface="Calibri"/>
                <a:sym typeface="Calibri"/>
              </a:rPr>
              <a:t>(3), 323–334. </a:t>
            </a:r>
            <a:r>
              <a:rPr lang="en-US" sz="1200" u="sng">
                <a:solidFill>
                  <a:schemeClr val="hlink"/>
                </a:solidFill>
                <a:latin typeface="Calibri"/>
                <a:ea typeface="Calibri"/>
                <a:cs typeface="Calibri"/>
                <a:sym typeface="Calibri"/>
                <a:hlinkClick r:id="rId2"/>
              </a:rPr>
              <a:t>https://doi.org/10.1007/s10899-007-9056-6</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447" name="Google Shape;1447;g3d13524b5f7_0_1724: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g3d13524b5f7_0_136: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453" name="Google Shape;1453;g3d13524b5f7_0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4" name="Google Shape;1454;g3d13524b5f7_0_1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455" name="Google Shape;1455;g3d13524b5f7_0_136: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0" name="Shape 1460"/>
        <p:cNvGrpSpPr/>
        <p:nvPr/>
      </p:nvGrpSpPr>
      <p:grpSpPr>
        <a:xfrm>
          <a:off x="0" y="0"/>
          <a:ext cx="0" cy="0"/>
          <a:chOff x="0" y="0"/>
          <a:chExt cx="0" cy="0"/>
        </a:xfrm>
      </p:grpSpPr>
      <p:sp>
        <p:nvSpPr>
          <p:cNvPr id="1461" name="Google Shape;1461;g3d13524b5f7_0_793: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462" name="Google Shape;1462;g3d13524b5f7_0_7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3" name="Google Shape;1463;g3d13524b5f7_0_7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464" name="Google Shape;1464;g3d13524b5f7_0_793: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g3d13524b5f7_0_80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471" name="Google Shape;1471;g3d13524b5f7_0_8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2" name="Google Shape;1472;g3d13524b5f7_0_8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473" name="Google Shape;1473;g3d13524b5f7_0_801: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g3d13524b5f7_0_809: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480" name="Google Shape;1480;g3d13524b5f7_0_8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1" name="Google Shape;1481;g3d13524b5f7_0_8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482" name="Google Shape;1482;g3d13524b5f7_0_809: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g3d13524b5f7_0_827: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489" name="Google Shape;1489;g3d13524b5f7_0_8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0" name="Google Shape;1490;g3d13524b5f7_0_8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491" name="Google Shape;1491;g3d13524b5f7_0_827: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g3d13524b5f7_0_2223: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498" name="Google Shape;1498;g3d13524b5f7_0_22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9" name="Google Shape;1499;g3d13524b5f7_0_22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500" name="Google Shape;1500;g3d13524b5f7_0_2223: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5" name="Shape 1505"/>
        <p:cNvGrpSpPr/>
        <p:nvPr/>
      </p:nvGrpSpPr>
      <p:grpSpPr>
        <a:xfrm>
          <a:off x="0" y="0"/>
          <a:ext cx="0" cy="0"/>
          <a:chOff x="0" y="0"/>
          <a:chExt cx="0" cy="0"/>
        </a:xfrm>
      </p:grpSpPr>
      <p:sp>
        <p:nvSpPr>
          <p:cNvPr id="1506" name="Google Shape;1506;g3d13524b5f7_0_223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507" name="Google Shape;1507;g3d13524b5f7_0_2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8" name="Google Shape;1508;g3d13524b5f7_0_22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strike="sngStrike">
                <a:latin typeface="Calibri"/>
                <a:ea typeface="Calibri"/>
                <a:cs typeface="Calibri"/>
                <a:sym typeface="Calibri"/>
              </a:rPr>
              <a:t>http://www.dss.cahwnet.gov/Forms/English/SOC341.pdf</a:t>
            </a:r>
            <a:endParaRPr sz="1200" strike="sngStrike">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Link for California form SOC 341 (2/24): </a:t>
            </a:r>
            <a:r>
              <a:rPr lang="en-US" sz="1200" u="sng">
                <a:solidFill>
                  <a:schemeClr val="hlink"/>
                </a:solidFill>
                <a:latin typeface="Calibri"/>
                <a:ea typeface="Calibri"/>
                <a:cs typeface="Calibri"/>
                <a:sym typeface="Calibri"/>
                <a:hlinkClick r:id="rId2"/>
              </a:rPr>
              <a:t>https://cdss.ca.gov/MandatedReporting/story_content/external_files/SOC341.pdf</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Form SOC 341 is “Report of Suspected Dependent Adult/Elder Abuse”</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“REPORTING PARTY DEFINITIONS Mandated Reporters (WIC Section 15630 (a)) Any person who has assumed full or intermittent responsibility for care or custody of an elder or dependent adult, whether or not that person receives compensation, including administrators, supervisors, and any licensed staff of a public or private facility that provides care or services for elder or dependent adults, or any elder or dependent adult care custodian, health practitioner, clergy member, or employee of a county adult protective services agency or a local law enforcement agency, is a mandated reporter." </a:t>
            </a:r>
            <a:endParaRPr sz="1200">
              <a:latin typeface="Calibri"/>
              <a:ea typeface="Calibri"/>
              <a:cs typeface="Calibri"/>
              <a:sym typeface="Calibri"/>
            </a:endParaRPr>
          </a:p>
        </p:txBody>
      </p:sp>
      <p:sp>
        <p:nvSpPr>
          <p:cNvPr id="1509" name="Google Shape;1509;g3d13524b5f7_0_2231: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g3d13524b5f7_0_2239: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516" name="Google Shape;1516;g3d13524b5f7_0_2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7" name="Google Shape;1517;g3d13524b5f7_0_22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strike="sngStrike">
                <a:latin typeface="Calibri"/>
                <a:ea typeface="Calibri"/>
                <a:cs typeface="Calibri"/>
                <a:sym typeface="Calibri"/>
              </a:rPr>
              <a:t>http://www.cwda.org/downloads/publications/adult/ditl_report2.pdf</a:t>
            </a:r>
            <a:endParaRPr sz="1200" strike="sngStrike">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[The above link doesn’t work anymore]</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California Welfare Directors’ Association</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518" name="Google Shape;1518;g3d13524b5f7_0_2239: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3d5fcd6b655_1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3d5fcd6b655_1_1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3" name="Shape 1523"/>
        <p:cNvGrpSpPr/>
        <p:nvPr/>
      </p:nvGrpSpPr>
      <p:grpSpPr>
        <a:xfrm>
          <a:off x="0" y="0"/>
          <a:ext cx="0" cy="0"/>
          <a:chOff x="0" y="0"/>
          <a:chExt cx="0" cy="0"/>
        </a:xfrm>
      </p:grpSpPr>
      <p:sp>
        <p:nvSpPr>
          <p:cNvPr id="1524" name="Google Shape;1524;g3d13524b5f7_0_2247: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525" name="Google Shape;1525;g3d13524b5f7_0_22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6" name="Google Shape;1526;g3d13524b5f7_0_22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527" name="Google Shape;1527;g3d13524b5f7_0_2247: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g3d13524b5f7_0_2255: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534" name="Google Shape;1534;g3d13524b5f7_0_22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5" name="Google Shape;1535;g3d13524b5f7_0_22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NAPSA. (2026). </a:t>
            </a:r>
            <a:r>
              <a:rPr i="1" lang="en-US" sz="1200">
                <a:latin typeface="Calibri"/>
                <a:ea typeface="Calibri"/>
                <a:cs typeface="Calibri"/>
                <a:sym typeface="Calibri"/>
              </a:rPr>
              <a:t>Neglect &amp; Self-Neglect</a:t>
            </a:r>
            <a:r>
              <a:rPr lang="en-US" sz="1200">
                <a:latin typeface="Calibri"/>
                <a:ea typeface="Calibri"/>
                <a:cs typeface="Calibri"/>
                <a:sym typeface="Calibri"/>
              </a:rPr>
              <a:t>. </a:t>
            </a:r>
            <a:r>
              <a:rPr lang="en-US" sz="1200" u="sng">
                <a:solidFill>
                  <a:schemeClr val="hlink"/>
                </a:solidFill>
                <a:latin typeface="Calibri"/>
                <a:ea typeface="Calibri"/>
                <a:cs typeface="Calibri"/>
                <a:sym typeface="Calibri"/>
                <a:hlinkClick r:id="rId2"/>
              </a:rPr>
              <a:t>https://www.napsa-now.org/neglect-and-self-neglect/</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NAPSA. (n.d.) </a:t>
            </a:r>
            <a:r>
              <a:rPr i="1" lang="en-US" sz="1200">
                <a:latin typeface="Calibri"/>
                <a:ea typeface="Calibri"/>
                <a:cs typeface="Calibri"/>
                <a:sym typeface="Calibri"/>
              </a:rPr>
              <a:t>Self-neglect and APS: A national perspective</a:t>
            </a:r>
            <a:r>
              <a:rPr lang="en-US" sz="1200">
                <a:latin typeface="Calibri"/>
                <a:ea typeface="Calibri"/>
                <a:cs typeface="Calibri"/>
                <a:sym typeface="Calibri"/>
              </a:rPr>
              <a:t> [Fact sheet]. National Adult Protective Services Association.</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Treggiari, J. (2025, September 24). Subject: Adult Protective Services Response to Financial Scams [Letter to Chair Nava and Little Hoover Commission Members]. California Department of Social Services. </a:t>
            </a:r>
            <a:r>
              <a:rPr lang="en-US" sz="1200" u="sng">
                <a:solidFill>
                  <a:schemeClr val="hlink"/>
                </a:solidFill>
                <a:latin typeface="Calibri"/>
                <a:ea typeface="Calibri"/>
                <a:cs typeface="Calibri"/>
                <a:sym typeface="Calibri"/>
                <a:hlinkClick r:id="rId3"/>
              </a:rPr>
              <a:t>https://lhc.ca.gov/wp-content/uploads/DSS-Little-Hoover-Commission-APS-Final.pdf</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536" name="Google Shape;1536;g3d13524b5f7_0_2255: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2" name="Shape 1542"/>
        <p:cNvGrpSpPr/>
        <p:nvPr/>
      </p:nvGrpSpPr>
      <p:grpSpPr>
        <a:xfrm>
          <a:off x="0" y="0"/>
          <a:ext cx="0" cy="0"/>
          <a:chOff x="0" y="0"/>
          <a:chExt cx="0" cy="0"/>
        </a:xfrm>
      </p:grpSpPr>
      <p:sp>
        <p:nvSpPr>
          <p:cNvPr id="1543" name="Google Shape;1543;g3d13524b5f7_0_2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4" name="Google Shape;1544;g3d13524b5f7_0_22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g3d13524b5f7_0_2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0" name="Google Shape;1550;g3d13524b5f7_0_21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Covington, S. (1999). </a:t>
            </a:r>
            <a:r>
              <a:rPr i="1" lang="en-US" sz="1200">
                <a:latin typeface="Calibri"/>
                <a:ea typeface="Calibri"/>
                <a:cs typeface="Calibri"/>
                <a:sym typeface="Calibri"/>
              </a:rPr>
              <a:t>Helping Women Recover: A Program for Treating Addiction</a:t>
            </a:r>
            <a:r>
              <a:rPr lang="en-US" sz="1200">
                <a:latin typeface="Calibri"/>
                <a:ea typeface="Calibri"/>
                <a:cs typeface="Calibri"/>
                <a:sym typeface="Calibri"/>
              </a:rPr>
              <a:t>. Jossey-Bass. </a:t>
            </a:r>
            <a:r>
              <a:rPr lang="en-US" sz="1200" u="sng">
                <a:solidFill>
                  <a:schemeClr val="hlink"/>
                </a:solidFill>
                <a:latin typeface="Calibri"/>
                <a:ea typeface="Calibri"/>
                <a:cs typeface="Calibri"/>
                <a:sym typeface="Calibri"/>
                <a:hlinkClick r:id="rId2"/>
              </a:rPr>
              <a:t>https://www.stephaniecovington.com/books/bookstore/helping-women-recover-a-program-for-treating-addiction-criminal-justice/</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 This graphic is also reprinted in this PDF essay: </a:t>
            </a:r>
            <a:r>
              <a:rPr lang="en-US" sz="1200" u="sng">
                <a:solidFill>
                  <a:schemeClr val="hlink"/>
                </a:solidFill>
                <a:latin typeface="Calibri"/>
                <a:ea typeface="Calibri"/>
                <a:cs typeface="Calibri"/>
                <a:sym typeface="Calibri"/>
                <a:hlinkClick r:id="rId3"/>
              </a:rPr>
              <a:t>https://www.stephaniecovington.com/site/assets/files/1537/5.pdf</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8" name="Shape 1558"/>
        <p:cNvGrpSpPr/>
        <p:nvPr/>
      </p:nvGrpSpPr>
      <p:grpSpPr>
        <a:xfrm>
          <a:off x="0" y="0"/>
          <a:ext cx="0" cy="0"/>
          <a:chOff x="0" y="0"/>
          <a:chExt cx="0" cy="0"/>
        </a:xfrm>
      </p:grpSpPr>
      <p:sp>
        <p:nvSpPr>
          <p:cNvPr id="1559" name="Google Shape;1559;g3d629487439_3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0" name="Google Shape;1560;g3d629487439_3_1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g3d635d39617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4" name="Google Shape;1574;g3d635d39617_0_1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g3d6869d2a6b_1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2" name="Google Shape;1582;g3d6869d2a6b_1_1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Herman, J. (1997). </a:t>
            </a:r>
            <a:r>
              <a:rPr i="1" lang="en-US" sz="1200">
                <a:latin typeface="Calibri"/>
                <a:ea typeface="Calibri"/>
                <a:cs typeface="Calibri"/>
                <a:sym typeface="Calibri"/>
              </a:rPr>
              <a:t>Trauma and recovery: The aftermath of violence – from domestic abuse to political terror</a:t>
            </a:r>
            <a:r>
              <a:rPr lang="en-US" sz="1200">
                <a:latin typeface="Calibri"/>
                <a:ea typeface="Calibri"/>
                <a:cs typeface="Calibri"/>
                <a:sym typeface="Calibri"/>
              </a:rPr>
              <a:t>. New York, NY: Basic Books.</a:t>
            </a:r>
            <a:endParaRPr sz="1200">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9" name="Shape 1589"/>
        <p:cNvGrpSpPr/>
        <p:nvPr/>
      </p:nvGrpSpPr>
      <p:grpSpPr>
        <a:xfrm>
          <a:off x="0" y="0"/>
          <a:ext cx="0" cy="0"/>
          <a:chOff x="0" y="0"/>
          <a:chExt cx="0" cy="0"/>
        </a:xfrm>
      </p:grpSpPr>
      <p:sp>
        <p:nvSpPr>
          <p:cNvPr id="1590" name="Google Shape;1590;g3d635d39617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1" name="Google Shape;1591;g3d635d39617_0_5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8" name="Shape 1598"/>
        <p:cNvGrpSpPr/>
        <p:nvPr/>
      </p:nvGrpSpPr>
      <p:grpSpPr>
        <a:xfrm>
          <a:off x="0" y="0"/>
          <a:ext cx="0" cy="0"/>
          <a:chOff x="0" y="0"/>
          <a:chExt cx="0" cy="0"/>
        </a:xfrm>
      </p:grpSpPr>
      <p:sp>
        <p:nvSpPr>
          <p:cNvPr id="1599" name="Google Shape;1599;g3d13524b5f7_0_1756: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600" name="Google Shape;1600;g3d13524b5f7_0_17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1" name="Google Shape;1601;g3d13524b5f7_0_17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1602" name="Google Shape;1602;g3d13524b5f7_0_1756: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g3d13524b5f7_0_817: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606" name="Google Shape;1606;g3d13524b5f7_0_817:notes"/>
          <p:cNvSpPr/>
          <p:nvPr>
            <p:ph idx="2" type="sldImg"/>
          </p:nvPr>
        </p:nvSpPr>
        <p:spPr>
          <a:xfrm>
            <a:off x="382587"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607" name="Google Shape;1607;g3d13524b5f7_0_817: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3225" lIns="86475" spcFirstLastPara="1" rIns="86475" wrap="square" tIns="432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3d5fcd6b655_1_12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5" name="Google Shape;865;g3d5fcd6b655_1_12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386fd729ffe_1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386fd729ffe_1_1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3d7d7f80d3f_0_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886" name="Google Shape;886;g3d7d7f80d3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3d7d7f80d3f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888" name="Google Shape;888;g3d7d7f80d3f_0_0: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39d009d200e_1_167: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895" name="Google Shape;895;g39d009d200e_1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6" name="Google Shape;896;g39d009d200e_1_1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National Council on Problem Gambling. (2025). </a:t>
            </a:r>
            <a:r>
              <a:rPr i="1" lang="en-US" sz="1200">
                <a:latin typeface="Calibri"/>
                <a:ea typeface="Calibri"/>
                <a:cs typeface="Calibri"/>
                <a:sym typeface="Calibri"/>
              </a:rPr>
              <a:t>FAQs: What is Problem Gambling?</a:t>
            </a:r>
            <a:r>
              <a:rPr lang="en-US" sz="1200">
                <a:latin typeface="Calibri"/>
                <a:ea typeface="Calibri"/>
                <a:cs typeface="Calibri"/>
                <a:sym typeface="Calibri"/>
              </a:rPr>
              <a:t> </a:t>
            </a:r>
            <a:r>
              <a:rPr lang="en-US" sz="1200" u="sng">
                <a:solidFill>
                  <a:schemeClr val="hlink"/>
                </a:solidFill>
                <a:latin typeface="Calibri"/>
                <a:ea typeface="Calibri"/>
                <a:cs typeface="Calibri"/>
                <a:sym typeface="Calibri"/>
                <a:hlinkClick r:id="rId2"/>
              </a:rPr>
              <a:t>https://www.ncpgambling.org/help-treatment/faqs-what-is-problem-gambling/</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897" name="Google Shape;897;g39d009d200e_1_167: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 Id="rId3" Type="http://schemas.openxmlformats.org/officeDocument/2006/relationships/hyperlink" Target="mailto:gabbygrant@me.com" TargetMode="External"/><Relationship Id="rId4" Type="http://schemas.openxmlformats.org/officeDocument/2006/relationships/hyperlink" Target="http://www.trauma-informed-california.org" TargetMode="External"/><Relationship Id="rId5" Type="http://schemas.openxmlformats.org/officeDocument/2006/relationships/hyperlink" Target="https://www.linkedin.com/in/gabriella-grant-3bb0793a"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 Id="rId3" Type="http://schemas.openxmlformats.org/officeDocument/2006/relationships/hyperlink" Target="mailto:gabbygrant@me.com" TargetMode="External"/><Relationship Id="rId4" Type="http://schemas.openxmlformats.org/officeDocument/2006/relationships/hyperlink" Target="http://www.trauma-informed-california.org"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hyperlink" Target="mailto:gabby@trauma-informed-california.org" TargetMode="External"/><Relationship Id="rId4" Type="http://schemas.openxmlformats.org/officeDocument/2006/relationships/hyperlink" Target="http://www.trauma-informed-california.org" TargetMode="External"/><Relationship Id="rId5" Type="http://schemas.openxmlformats.org/officeDocument/2006/relationships/hyperlink" Target="https://www.linkedin.com/in/gabriella-grant-3bb0793a"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g"/><Relationship Id="rId3" Type="http://schemas.openxmlformats.org/officeDocument/2006/relationships/hyperlink" Target="mailto:gabby@trauma-informed-california.org" TargetMode="External"/><Relationship Id="rId4" Type="http://schemas.openxmlformats.org/officeDocument/2006/relationships/hyperlink" Target="http://www.trauma-informed-california.org" TargetMode="External"/><Relationship Id="rId5" Type="http://schemas.openxmlformats.org/officeDocument/2006/relationships/hyperlink" Target="https://www.linkedin.com/in/gabriella-grant-3bb0793a"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g"/><Relationship Id="rId3" Type="http://schemas.openxmlformats.org/officeDocument/2006/relationships/hyperlink" Target="mailto:gabby@trauma-informed-california.org" TargetMode="External"/><Relationship Id="rId4" Type="http://schemas.openxmlformats.org/officeDocument/2006/relationships/hyperlink" Target="http://www.trauma-informed-california.org"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hyperlink" Target="mailto:gabby@trauma-informed-california.org" TargetMode="External"/><Relationship Id="rId4" Type="http://schemas.openxmlformats.org/officeDocument/2006/relationships/hyperlink" Target="http://www.trauma-informed-california.org"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jpg"/><Relationship Id="rId3" Type="http://schemas.openxmlformats.org/officeDocument/2006/relationships/hyperlink" Target="mailto:gabby@trauma-informed-california.org" TargetMode="External"/><Relationship Id="rId4" Type="http://schemas.openxmlformats.org/officeDocument/2006/relationships/hyperlink" Target="http://www.trauma-informed-california.org" TargetMode="External"/><Relationship Id="rId5" Type="http://schemas.openxmlformats.org/officeDocument/2006/relationships/hyperlink" Target="https://www.linkedin.com/in/gabriella-grant-3bb0793a"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jpg"/><Relationship Id="rId3" Type="http://schemas.openxmlformats.org/officeDocument/2006/relationships/hyperlink" Target="mailto:gabby@trauma-informed-california.org" TargetMode="External"/><Relationship Id="rId4" Type="http://schemas.openxmlformats.org/officeDocument/2006/relationships/hyperlink" Target="http://www.trauma-informed-california.org"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jpg"/><Relationship Id="rId3" Type="http://schemas.openxmlformats.org/officeDocument/2006/relationships/hyperlink" Target="mailto:gabby@trauma-informed-california.org" TargetMode="External"/><Relationship Id="rId4" Type="http://schemas.openxmlformats.org/officeDocument/2006/relationships/hyperlink" Target="http://www.trauma-informed-california.org" TargetMode="External"/><Relationship Id="rId5" Type="http://schemas.openxmlformats.org/officeDocument/2006/relationships/hyperlink" Target="https://www.linkedin.com/in/gabriella-grant-3bb0793a" TargetMode="Externa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jpg"/><Relationship Id="rId3" Type="http://schemas.openxmlformats.org/officeDocument/2006/relationships/hyperlink" Target="mailto:gabby@trauma-informed-california.org" TargetMode="External"/><Relationship Id="rId4" Type="http://schemas.openxmlformats.org/officeDocument/2006/relationships/hyperlink" Target="http://www.trauma-informed-california.org" TargetMode="Externa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4" name="Shape 14"/>
        <p:cNvGrpSpPr/>
        <p:nvPr/>
      </p:nvGrpSpPr>
      <p:grpSpPr>
        <a:xfrm>
          <a:off x="0" y="0"/>
          <a:ext cx="0" cy="0"/>
          <a:chOff x="0" y="0"/>
          <a:chExt cx="0" cy="0"/>
        </a:xfrm>
      </p:grpSpPr>
      <p:sp>
        <p:nvSpPr>
          <p:cNvPr id="15" name="Google Shape;15;p2"/>
          <p:cNvSpPr txBox="1"/>
          <p:nvPr>
            <p:ph type="ctrTitle"/>
          </p:nvPr>
        </p:nvSpPr>
        <p:spPr>
          <a:xfrm>
            <a:off x="3063240" y="2075688"/>
            <a:ext cx="5449800" cy="896100"/>
          </a:xfrm>
          <a:prstGeom prst="rect">
            <a:avLst/>
          </a:prstGeom>
        </p:spPr>
        <p:txBody>
          <a:bodyPr anchorCtr="0" anchor="b" bIns="0" lIns="0" spcFirstLastPara="1" rIns="0" wrap="square" tIns="0">
            <a:noAutofit/>
          </a:bodyPr>
          <a:lstStyle>
            <a:lvl1pPr lvl="0">
              <a:lnSpc>
                <a:spcPct val="90000"/>
              </a:lnSpc>
              <a:spcBef>
                <a:spcPts val="0"/>
              </a:spcBef>
              <a:spcAft>
                <a:spcPts val="0"/>
              </a:spcAft>
              <a:buSzPts val="3200"/>
              <a:buNone/>
              <a:defRPr b="1" sz="3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pic>
        <p:nvPicPr>
          <p:cNvPr id="16" name="Google Shape;16;p2"/>
          <p:cNvPicPr preferRelativeResize="0"/>
          <p:nvPr/>
        </p:nvPicPr>
        <p:blipFill rotWithShape="1">
          <a:blip r:embed="rId2">
            <a:alphaModFix/>
          </a:blip>
          <a:srcRect b="0" l="0" r="0" t="0"/>
          <a:stretch/>
        </p:blipFill>
        <p:spPr>
          <a:xfrm>
            <a:off x="990600" y="590550"/>
            <a:ext cx="1642139" cy="2489149"/>
          </a:xfrm>
          <a:custGeom>
            <a:rect b="b" l="l" r="r" t="t"/>
            <a:pathLst>
              <a:path extrusionOk="0" h="21367" w="17426">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17" name="Google Shape;17;p2"/>
          <p:cNvSpPr/>
          <p:nvPr/>
        </p:nvSpPr>
        <p:spPr>
          <a:xfrm>
            <a:off x="1650244" y="3237827"/>
            <a:ext cx="930521" cy="1355672"/>
          </a:xfrm>
          <a:custGeom>
            <a:rect b="b" l="l" r="r" t="t"/>
            <a:pathLst>
              <a:path extrusionOk="0" h="13976" w="9593">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18" name="Google Shape;18;p2"/>
          <p:cNvSpPr/>
          <p:nvPr/>
        </p:nvSpPr>
        <p:spPr>
          <a:xfrm>
            <a:off x="0" y="2514602"/>
            <a:ext cx="1378855" cy="1907408"/>
          </a:xfrm>
          <a:custGeom>
            <a:rect b="b" l="l" r="r" t="t"/>
            <a:pathLst>
              <a:path extrusionOk="0" h="19664" w="14215">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77AB21">
              <a:alpha val="4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19" name="Google Shape;19;p2"/>
          <p:cNvSpPr/>
          <p:nvPr/>
        </p:nvSpPr>
        <p:spPr>
          <a:xfrm>
            <a:off x="2114578" y="0"/>
            <a:ext cx="1107352" cy="964471"/>
          </a:xfrm>
          <a:custGeom>
            <a:rect b="b" l="l" r="r" t="t"/>
            <a:pathLst>
              <a:path extrusionOk="0" h="9943" w="11416">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FFE88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grpSp>
        <p:nvGrpSpPr>
          <p:cNvPr id="20" name="Google Shape;20;p2"/>
          <p:cNvGrpSpPr/>
          <p:nvPr/>
        </p:nvGrpSpPr>
        <p:grpSpPr>
          <a:xfrm flipH="1">
            <a:off x="7086600" y="133350"/>
            <a:ext cx="1889651" cy="1375262"/>
            <a:chOff x="5485197" y="133350"/>
            <a:chExt cx="1889651" cy="1375262"/>
          </a:xfrm>
        </p:grpSpPr>
        <p:sp>
          <p:nvSpPr>
            <p:cNvPr id="21" name="Google Shape;21;p2"/>
            <p:cNvSpPr/>
            <p:nvPr/>
          </p:nvSpPr>
          <p:spPr>
            <a:xfrm>
              <a:off x="6096000" y="133350"/>
              <a:ext cx="1278848" cy="1021604"/>
            </a:xfrm>
            <a:custGeom>
              <a:rect b="b" l="l" r="r" t="t"/>
              <a:pathLst>
                <a:path extrusionOk="0" h="10532" w="13184">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22" name="Google Shape;22;p2"/>
            <p:cNvSpPr/>
            <p:nvPr/>
          </p:nvSpPr>
          <p:spPr>
            <a:xfrm>
              <a:off x="5485197" y="581583"/>
              <a:ext cx="566286" cy="927029"/>
            </a:xfrm>
            <a:custGeom>
              <a:rect b="b" l="l" r="r" t="t"/>
              <a:pathLst>
                <a:path extrusionOk="0" h="9557" w="5838">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grpSp>
      <p:sp>
        <p:nvSpPr>
          <p:cNvPr id="23" name="Google Shape;23;p2"/>
          <p:cNvSpPr/>
          <p:nvPr/>
        </p:nvSpPr>
        <p:spPr>
          <a:xfrm>
            <a:off x="7543800" y="1691187"/>
            <a:ext cx="1600186" cy="2785538"/>
          </a:xfrm>
          <a:custGeom>
            <a:rect b="b" l="l" r="r" t="t"/>
            <a:pathLst>
              <a:path extrusionOk="0" h="27692" w="15908">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rgbClr val="A0C269">
              <a:alpha val="2471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24" name="Google Shape;24;p2"/>
          <p:cNvSpPr txBox="1"/>
          <p:nvPr>
            <p:ph idx="1" type="subTitle"/>
          </p:nvPr>
        </p:nvSpPr>
        <p:spPr>
          <a:xfrm>
            <a:off x="3063240" y="3352800"/>
            <a:ext cx="5449800" cy="5670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1800"/>
              <a:buNone/>
              <a:defRPr b="1">
                <a:solidFill>
                  <a:schemeClr val="accen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5" name="Google Shape;25;p2"/>
          <p:cNvSpPr txBox="1"/>
          <p:nvPr>
            <p:ph idx="2" type="subTitle"/>
          </p:nvPr>
        </p:nvSpPr>
        <p:spPr>
          <a:xfrm>
            <a:off x="3063240" y="3093720"/>
            <a:ext cx="30906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26" name="Google Shape;26;p2"/>
          <p:cNvGrpSpPr/>
          <p:nvPr/>
        </p:nvGrpSpPr>
        <p:grpSpPr>
          <a:xfrm>
            <a:off x="576077" y="4593520"/>
            <a:ext cx="802820" cy="343226"/>
            <a:chOff x="344050" y="1374250"/>
            <a:chExt cx="6820900" cy="2921075"/>
          </a:xfrm>
        </p:grpSpPr>
        <p:sp>
          <p:nvSpPr>
            <p:cNvPr id="27" name="Google Shape;27;p2"/>
            <p:cNvSpPr/>
            <p:nvPr/>
          </p:nvSpPr>
          <p:spPr>
            <a:xfrm>
              <a:off x="2563875" y="1757675"/>
              <a:ext cx="2381275" cy="2537650"/>
            </a:xfrm>
            <a:custGeom>
              <a:rect b="b" l="l" r="r" t="t"/>
              <a:pathLst>
                <a:path extrusionOk="0" h="101506" w="95251">
                  <a:moveTo>
                    <a:pt x="47625" y="1"/>
                  </a:moveTo>
                  <a:cubicBezTo>
                    <a:pt x="32894" y="1"/>
                    <a:pt x="18768" y="6458"/>
                    <a:pt x="9283" y="17759"/>
                  </a:cubicBezTo>
                  <a:lnTo>
                    <a:pt x="9081" y="17961"/>
                  </a:lnTo>
                  <a:cubicBezTo>
                    <a:pt x="11301" y="23611"/>
                    <a:pt x="12310" y="29463"/>
                    <a:pt x="12310" y="35517"/>
                  </a:cubicBezTo>
                  <a:cubicBezTo>
                    <a:pt x="12310" y="47424"/>
                    <a:pt x="7870" y="59128"/>
                    <a:pt x="202" y="68209"/>
                  </a:cubicBezTo>
                  <a:lnTo>
                    <a:pt x="0" y="68411"/>
                  </a:lnTo>
                  <a:cubicBezTo>
                    <a:pt x="7467" y="88187"/>
                    <a:pt x="26638" y="101506"/>
                    <a:pt x="47625" y="101506"/>
                  </a:cubicBezTo>
                  <a:cubicBezTo>
                    <a:pt x="68814" y="101506"/>
                    <a:pt x="87985" y="88187"/>
                    <a:pt x="95250" y="68411"/>
                  </a:cubicBezTo>
                  <a:lnTo>
                    <a:pt x="95250" y="68209"/>
                  </a:lnTo>
                  <a:cubicBezTo>
                    <a:pt x="87380" y="59128"/>
                    <a:pt x="83142" y="47424"/>
                    <a:pt x="83142" y="35517"/>
                  </a:cubicBezTo>
                  <a:cubicBezTo>
                    <a:pt x="83142" y="29463"/>
                    <a:pt x="84151" y="23611"/>
                    <a:pt x="86169" y="17961"/>
                  </a:cubicBezTo>
                  <a:lnTo>
                    <a:pt x="86169" y="17759"/>
                  </a:lnTo>
                  <a:cubicBezTo>
                    <a:pt x="76483" y="6458"/>
                    <a:pt x="62558" y="1"/>
                    <a:pt x="47625"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44050" y="1374250"/>
              <a:ext cx="2462000" cy="2537675"/>
            </a:xfrm>
            <a:custGeom>
              <a:rect b="b" l="l" r="r" t="t"/>
              <a:pathLst>
                <a:path extrusionOk="0" h="101507" w="98480">
                  <a:moveTo>
                    <a:pt x="50855" y="1"/>
                  </a:moveTo>
                  <a:cubicBezTo>
                    <a:pt x="22804" y="1"/>
                    <a:pt x="1" y="22804"/>
                    <a:pt x="1" y="50854"/>
                  </a:cubicBezTo>
                  <a:cubicBezTo>
                    <a:pt x="1" y="78703"/>
                    <a:pt x="22804" y="101506"/>
                    <a:pt x="50855" y="101506"/>
                  </a:cubicBezTo>
                  <a:cubicBezTo>
                    <a:pt x="65586" y="101506"/>
                    <a:pt x="79510" y="95049"/>
                    <a:pt x="89197" y="83748"/>
                  </a:cubicBezTo>
                  <a:lnTo>
                    <a:pt x="89399" y="83748"/>
                  </a:lnTo>
                  <a:lnTo>
                    <a:pt x="89197" y="83546"/>
                  </a:lnTo>
                  <a:cubicBezTo>
                    <a:pt x="87179" y="78097"/>
                    <a:pt x="86170" y="72245"/>
                    <a:pt x="86170" y="66191"/>
                  </a:cubicBezTo>
                  <a:cubicBezTo>
                    <a:pt x="86170" y="54083"/>
                    <a:pt x="90408" y="42581"/>
                    <a:pt x="98278" y="33298"/>
                  </a:cubicBezTo>
                  <a:lnTo>
                    <a:pt x="98480" y="33298"/>
                  </a:lnTo>
                  <a:lnTo>
                    <a:pt x="98278" y="33096"/>
                  </a:lnTo>
                  <a:cubicBezTo>
                    <a:pt x="91013" y="13320"/>
                    <a:pt x="71842" y="1"/>
                    <a:pt x="50855" y="1"/>
                  </a:cubicBezTo>
                  <a:close/>
                </a:path>
              </a:pathLst>
            </a:custGeom>
            <a:solidFill>
              <a:srgbClr val="43AE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4708000" y="1374250"/>
              <a:ext cx="2456950" cy="2537675"/>
            </a:xfrm>
            <a:custGeom>
              <a:rect b="b" l="l" r="r" t="t"/>
              <a:pathLst>
                <a:path extrusionOk="0" h="101507" w="98278">
                  <a:moveTo>
                    <a:pt x="47626" y="1"/>
                  </a:moveTo>
                  <a:cubicBezTo>
                    <a:pt x="26436" y="1"/>
                    <a:pt x="7467" y="13320"/>
                    <a:pt x="1" y="33096"/>
                  </a:cubicBezTo>
                  <a:lnTo>
                    <a:pt x="1" y="33298"/>
                  </a:lnTo>
                  <a:cubicBezTo>
                    <a:pt x="7871" y="42581"/>
                    <a:pt x="12310" y="54083"/>
                    <a:pt x="12310" y="66191"/>
                  </a:cubicBezTo>
                  <a:cubicBezTo>
                    <a:pt x="12310" y="72245"/>
                    <a:pt x="11100" y="78097"/>
                    <a:pt x="9082" y="83546"/>
                  </a:cubicBezTo>
                  <a:lnTo>
                    <a:pt x="9082" y="83748"/>
                  </a:lnTo>
                  <a:cubicBezTo>
                    <a:pt x="18768" y="95049"/>
                    <a:pt x="32894" y="101506"/>
                    <a:pt x="47626" y="101506"/>
                  </a:cubicBezTo>
                  <a:cubicBezTo>
                    <a:pt x="75676" y="101506"/>
                    <a:pt x="98278" y="78703"/>
                    <a:pt x="98278" y="50854"/>
                  </a:cubicBezTo>
                  <a:cubicBezTo>
                    <a:pt x="98278" y="22804"/>
                    <a:pt x="75676" y="1"/>
                    <a:pt x="47626" y="1"/>
                  </a:cubicBezTo>
                  <a:close/>
                </a:path>
              </a:pathLst>
            </a:custGeom>
            <a:solidFill>
              <a:srgbClr val="2CA0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5030875" y="1767775"/>
              <a:ext cx="1735525" cy="1750625"/>
            </a:xfrm>
            <a:custGeom>
              <a:rect b="b" l="l" r="r" t="t"/>
              <a:pathLst>
                <a:path extrusionOk="0" h="70025" w="69421">
                  <a:moveTo>
                    <a:pt x="35114" y="13319"/>
                  </a:moveTo>
                  <a:cubicBezTo>
                    <a:pt x="23006" y="13319"/>
                    <a:pt x="13925" y="22602"/>
                    <a:pt x="13925" y="35113"/>
                  </a:cubicBezTo>
                  <a:cubicBezTo>
                    <a:pt x="13925" y="47423"/>
                    <a:pt x="23006" y="56706"/>
                    <a:pt x="35114" y="56706"/>
                  </a:cubicBezTo>
                  <a:cubicBezTo>
                    <a:pt x="43792" y="56706"/>
                    <a:pt x="51056" y="51863"/>
                    <a:pt x="54487" y="43993"/>
                  </a:cubicBezTo>
                  <a:lnTo>
                    <a:pt x="54689" y="43387"/>
                  </a:lnTo>
                  <a:lnTo>
                    <a:pt x="52267" y="43387"/>
                  </a:lnTo>
                  <a:lnTo>
                    <a:pt x="52267" y="43791"/>
                  </a:lnTo>
                  <a:cubicBezTo>
                    <a:pt x="49038" y="50450"/>
                    <a:pt x="42581" y="54486"/>
                    <a:pt x="35114" y="54486"/>
                  </a:cubicBezTo>
                  <a:cubicBezTo>
                    <a:pt x="24419" y="54486"/>
                    <a:pt x="16145" y="46212"/>
                    <a:pt x="16145" y="35113"/>
                  </a:cubicBezTo>
                  <a:cubicBezTo>
                    <a:pt x="16145" y="23813"/>
                    <a:pt x="24419" y="15539"/>
                    <a:pt x="35114" y="15539"/>
                  </a:cubicBezTo>
                  <a:cubicBezTo>
                    <a:pt x="42783" y="15539"/>
                    <a:pt x="49442" y="19777"/>
                    <a:pt x="52469" y="26638"/>
                  </a:cubicBezTo>
                  <a:lnTo>
                    <a:pt x="52469" y="26840"/>
                  </a:lnTo>
                  <a:lnTo>
                    <a:pt x="54891" y="26840"/>
                  </a:lnTo>
                  <a:lnTo>
                    <a:pt x="54689" y="26234"/>
                  </a:lnTo>
                  <a:cubicBezTo>
                    <a:pt x="51258" y="18364"/>
                    <a:pt x="43792" y="13319"/>
                    <a:pt x="35114" y="13319"/>
                  </a:cubicBezTo>
                  <a:close/>
                  <a:moveTo>
                    <a:pt x="35114" y="8879"/>
                  </a:moveTo>
                  <a:cubicBezTo>
                    <a:pt x="20383" y="8879"/>
                    <a:pt x="9284" y="20180"/>
                    <a:pt x="9284" y="35113"/>
                  </a:cubicBezTo>
                  <a:cubicBezTo>
                    <a:pt x="9284" y="49845"/>
                    <a:pt x="20383" y="61146"/>
                    <a:pt x="35114" y="61146"/>
                  </a:cubicBezTo>
                  <a:cubicBezTo>
                    <a:pt x="46213" y="61146"/>
                    <a:pt x="55900" y="54486"/>
                    <a:pt x="59330" y="43993"/>
                  </a:cubicBezTo>
                  <a:lnTo>
                    <a:pt x="59532" y="43387"/>
                  </a:lnTo>
                  <a:lnTo>
                    <a:pt x="57312" y="43387"/>
                  </a:lnTo>
                  <a:lnTo>
                    <a:pt x="57110" y="43791"/>
                  </a:lnTo>
                  <a:cubicBezTo>
                    <a:pt x="53882" y="53074"/>
                    <a:pt x="45204" y="58926"/>
                    <a:pt x="35114" y="58926"/>
                  </a:cubicBezTo>
                  <a:cubicBezTo>
                    <a:pt x="21594" y="58926"/>
                    <a:pt x="11503" y="48634"/>
                    <a:pt x="11503" y="35113"/>
                  </a:cubicBezTo>
                  <a:cubicBezTo>
                    <a:pt x="11503" y="21391"/>
                    <a:pt x="21594" y="11099"/>
                    <a:pt x="35114" y="11099"/>
                  </a:cubicBezTo>
                  <a:cubicBezTo>
                    <a:pt x="45406" y="11099"/>
                    <a:pt x="54083" y="17153"/>
                    <a:pt x="57312" y="26638"/>
                  </a:cubicBezTo>
                  <a:lnTo>
                    <a:pt x="57312" y="26840"/>
                  </a:lnTo>
                  <a:lnTo>
                    <a:pt x="59734" y="26840"/>
                  </a:lnTo>
                  <a:lnTo>
                    <a:pt x="59532" y="26234"/>
                  </a:lnTo>
                  <a:cubicBezTo>
                    <a:pt x="55900" y="15741"/>
                    <a:pt x="46415" y="8879"/>
                    <a:pt x="35114" y="8879"/>
                  </a:cubicBezTo>
                  <a:close/>
                  <a:moveTo>
                    <a:pt x="35114" y="4440"/>
                  </a:moveTo>
                  <a:cubicBezTo>
                    <a:pt x="17759" y="4440"/>
                    <a:pt x="4642" y="17557"/>
                    <a:pt x="4642" y="35113"/>
                  </a:cubicBezTo>
                  <a:cubicBezTo>
                    <a:pt x="4642" y="52468"/>
                    <a:pt x="17759" y="65585"/>
                    <a:pt x="35114" y="65585"/>
                  </a:cubicBezTo>
                  <a:cubicBezTo>
                    <a:pt x="49038" y="65585"/>
                    <a:pt x="60541" y="57110"/>
                    <a:pt x="64375" y="43993"/>
                  </a:cubicBezTo>
                  <a:lnTo>
                    <a:pt x="64577" y="43387"/>
                  </a:lnTo>
                  <a:lnTo>
                    <a:pt x="62155" y="43387"/>
                  </a:lnTo>
                  <a:lnTo>
                    <a:pt x="62155" y="43791"/>
                  </a:lnTo>
                  <a:cubicBezTo>
                    <a:pt x="58523" y="55697"/>
                    <a:pt x="47828" y="63365"/>
                    <a:pt x="35114" y="63365"/>
                  </a:cubicBezTo>
                  <a:cubicBezTo>
                    <a:pt x="18970" y="63365"/>
                    <a:pt x="6862" y="51257"/>
                    <a:pt x="6862" y="35113"/>
                  </a:cubicBezTo>
                  <a:cubicBezTo>
                    <a:pt x="6862" y="18768"/>
                    <a:pt x="18970" y="6660"/>
                    <a:pt x="35114" y="6660"/>
                  </a:cubicBezTo>
                  <a:cubicBezTo>
                    <a:pt x="48029" y="6660"/>
                    <a:pt x="58725" y="14530"/>
                    <a:pt x="62155" y="26638"/>
                  </a:cubicBezTo>
                  <a:lnTo>
                    <a:pt x="62357" y="26840"/>
                  </a:lnTo>
                  <a:lnTo>
                    <a:pt x="64577" y="26840"/>
                  </a:lnTo>
                  <a:lnTo>
                    <a:pt x="64375" y="26436"/>
                  </a:lnTo>
                  <a:cubicBezTo>
                    <a:pt x="60743" y="13117"/>
                    <a:pt x="49240" y="4440"/>
                    <a:pt x="35114" y="4440"/>
                  </a:cubicBezTo>
                  <a:close/>
                  <a:moveTo>
                    <a:pt x="35114" y="0"/>
                  </a:moveTo>
                  <a:cubicBezTo>
                    <a:pt x="15136" y="0"/>
                    <a:pt x="1" y="15135"/>
                    <a:pt x="1" y="35113"/>
                  </a:cubicBezTo>
                  <a:cubicBezTo>
                    <a:pt x="1" y="54890"/>
                    <a:pt x="15136" y="70025"/>
                    <a:pt x="35114" y="70025"/>
                  </a:cubicBezTo>
                  <a:cubicBezTo>
                    <a:pt x="51662" y="70025"/>
                    <a:pt x="65384" y="59531"/>
                    <a:pt x="69219" y="43993"/>
                  </a:cubicBezTo>
                  <a:lnTo>
                    <a:pt x="69219" y="43387"/>
                  </a:lnTo>
                  <a:lnTo>
                    <a:pt x="66999" y="43387"/>
                  </a:lnTo>
                  <a:lnTo>
                    <a:pt x="66999" y="43791"/>
                  </a:lnTo>
                  <a:cubicBezTo>
                    <a:pt x="63164" y="58320"/>
                    <a:pt x="50653" y="67805"/>
                    <a:pt x="35114" y="67805"/>
                  </a:cubicBezTo>
                  <a:cubicBezTo>
                    <a:pt x="16347" y="67805"/>
                    <a:pt x="2221" y="53679"/>
                    <a:pt x="2221" y="35113"/>
                  </a:cubicBezTo>
                  <a:cubicBezTo>
                    <a:pt x="2221" y="16346"/>
                    <a:pt x="16347" y="2220"/>
                    <a:pt x="35114" y="2220"/>
                  </a:cubicBezTo>
                  <a:cubicBezTo>
                    <a:pt x="50653" y="2220"/>
                    <a:pt x="63366" y="12108"/>
                    <a:pt x="66999" y="26638"/>
                  </a:cubicBezTo>
                  <a:lnTo>
                    <a:pt x="66999" y="26840"/>
                  </a:lnTo>
                  <a:lnTo>
                    <a:pt x="69420" y="26840"/>
                  </a:lnTo>
                  <a:lnTo>
                    <a:pt x="69219" y="26436"/>
                  </a:lnTo>
                  <a:cubicBezTo>
                    <a:pt x="65586" y="10696"/>
                    <a:pt x="51864" y="0"/>
                    <a:pt x="351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742625" y="1767775"/>
              <a:ext cx="1740550" cy="1750625"/>
            </a:xfrm>
            <a:custGeom>
              <a:rect b="b" l="l" r="r" t="t"/>
              <a:pathLst>
                <a:path extrusionOk="0" h="70025" w="69622">
                  <a:moveTo>
                    <a:pt x="35315" y="13319"/>
                  </a:moveTo>
                  <a:cubicBezTo>
                    <a:pt x="23005" y="13319"/>
                    <a:pt x="13924" y="22602"/>
                    <a:pt x="13924" y="35113"/>
                  </a:cubicBezTo>
                  <a:cubicBezTo>
                    <a:pt x="13924" y="47423"/>
                    <a:pt x="23005" y="56706"/>
                    <a:pt x="34912" y="56706"/>
                  </a:cubicBezTo>
                  <a:cubicBezTo>
                    <a:pt x="47020" y="56706"/>
                    <a:pt x="56101" y="47423"/>
                    <a:pt x="56101" y="35113"/>
                  </a:cubicBezTo>
                  <a:cubicBezTo>
                    <a:pt x="56101" y="32894"/>
                    <a:pt x="55899" y="31077"/>
                    <a:pt x="55495" y="29463"/>
                  </a:cubicBezTo>
                  <a:lnTo>
                    <a:pt x="55495" y="29059"/>
                  </a:lnTo>
                  <a:lnTo>
                    <a:pt x="31279" y="29059"/>
                  </a:lnTo>
                  <a:lnTo>
                    <a:pt x="31279" y="31279"/>
                  </a:lnTo>
                  <a:lnTo>
                    <a:pt x="53679" y="31279"/>
                  </a:lnTo>
                  <a:cubicBezTo>
                    <a:pt x="53679" y="32086"/>
                    <a:pt x="53881" y="32692"/>
                    <a:pt x="53881" y="33499"/>
                  </a:cubicBezTo>
                  <a:lnTo>
                    <a:pt x="31279" y="33499"/>
                  </a:lnTo>
                  <a:lnTo>
                    <a:pt x="31279" y="35719"/>
                  </a:lnTo>
                  <a:lnTo>
                    <a:pt x="53881" y="35719"/>
                  </a:lnTo>
                  <a:cubicBezTo>
                    <a:pt x="53881" y="36526"/>
                    <a:pt x="53881" y="37131"/>
                    <a:pt x="53679" y="37939"/>
                  </a:cubicBezTo>
                  <a:lnTo>
                    <a:pt x="31279" y="37939"/>
                  </a:lnTo>
                  <a:lnTo>
                    <a:pt x="31279" y="40158"/>
                  </a:lnTo>
                  <a:lnTo>
                    <a:pt x="53276" y="40158"/>
                  </a:lnTo>
                  <a:cubicBezTo>
                    <a:pt x="53074" y="40966"/>
                    <a:pt x="52872" y="41571"/>
                    <a:pt x="52670" y="42378"/>
                  </a:cubicBezTo>
                  <a:lnTo>
                    <a:pt x="31279" y="42378"/>
                  </a:lnTo>
                  <a:lnTo>
                    <a:pt x="31279" y="44598"/>
                  </a:lnTo>
                  <a:lnTo>
                    <a:pt x="51661" y="44598"/>
                  </a:lnTo>
                  <a:cubicBezTo>
                    <a:pt x="48432" y="50652"/>
                    <a:pt x="42176" y="54486"/>
                    <a:pt x="34912" y="54486"/>
                  </a:cubicBezTo>
                  <a:cubicBezTo>
                    <a:pt x="24216" y="54486"/>
                    <a:pt x="16144" y="46212"/>
                    <a:pt x="16144" y="35113"/>
                  </a:cubicBezTo>
                  <a:cubicBezTo>
                    <a:pt x="16144" y="24014"/>
                    <a:pt x="24418" y="15539"/>
                    <a:pt x="35315" y="15539"/>
                  </a:cubicBezTo>
                  <a:cubicBezTo>
                    <a:pt x="40360" y="15539"/>
                    <a:pt x="45405" y="17557"/>
                    <a:pt x="48836" y="20987"/>
                  </a:cubicBezTo>
                  <a:lnTo>
                    <a:pt x="49038" y="21189"/>
                  </a:lnTo>
                  <a:lnTo>
                    <a:pt x="51863" y="21189"/>
                  </a:lnTo>
                  <a:lnTo>
                    <a:pt x="51258" y="20382"/>
                  </a:lnTo>
                  <a:cubicBezTo>
                    <a:pt x="47423" y="15942"/>
                    <a:pt x="41369" y="13319"/>
                    <a:pt x="35315" y="13319"/>
                  </a:cubicBezTo>
                  <a:close/>
                  <a:moveTo>
                    <a:pt x="35315" y="8879"/>
                  </a:moveTo>
                  <a:cubicBezTo>
                    <a:pt x="20382" y="8879"/>
                    <a:pt x="9283" y="20180"/>
                    <a:pt x="9283" y="34912"/>
                  </a:cubicBezTo>
                  <a:cubicBezTo>
                    <a:pt x="9283" y="49845"/>
                    <a:pt x="20382" y="61146"/>
                    <a:pt x="34912" y="61146"/>
                  </a:cubicBezTo>
                  <a:cubicBezTo>
                    <a:pt x="49643" y="61146"/>
                    <a:pt x="60742" y="49845"/>
                    <a:pt x="60742" y="34912"/>
                  </a:cubicBezTo>
                  <a:cubicBezTo>
                    <a:pt x="60742" y="33095"/>
                    <a:pt x="60540" y="31279"/>
                    <a:pt x="60137" y="29463"/>
                  </a:cubicBezTo>
                  <a:lnTo>
                    <a:pt x="60137" y="29059"/>
                  </a:lnTo>
                  <a:lnTo>
                    <a:pt x="57715" y="29059"/>
                  </a:lnTo>
                  <a:lnTo>
                    <a:pt x="57917" y="29665"/>
                  </a:lnTo>
                  <a:cubicBezTo>
                    <a:pt x="58321" y="31279"/>
                    <a:pt x="58522" y="33095"/>
                    <a:pt x="58522" y="34912"/>
                  </a:cubicBezTo>
                  <a:cubicBezTo>
                    <a:pt x="58522" y="48634"/>
                    <a:pt x="48432" y="58926"/>
                    <a:pt x="34912" y="58926"/>
                  </a:cubicBezTo>
                  <a:cubicBezTo>
                    <a:pt x="21593" y="58926"/>
                    <a:pt x="11503" y="48634"/>
                    <a:pt x="11503" y="34912"/>
                  </a:cubicBezTo>
                  <a:cubicBezTo>
                    <a:pt x="11503" y="21391"/>
                    <a:pt x="21795" y="11099"/>
                    <a:pt x="35315" y="11099"/>
                  </a:cubicBezTo>
                  <a:cubicBezTo>
                    <a:pt x="43185" y="11099"/>
                    <a:pt x="50450" y="14732"/>
                    <a:pt x="54688" y="20987"/>
                  </a:cubicBezTo>
                  <a:lnTo>
                    <a:pt x="54688" y="21189"/>
                  </a:lnTo>
                  <a:lnTo>
                    <a:pt x="57312" y="21189"/>
                  </a:lnTo>
                  <a:lnTo>
                    <a:pt x="56908" y="20382"/>
                  </a:lnTo>
                  <a:cubicBezTo>
                    <a:pt x="52267" y="13117"/>
                    <a:pt x="44194" y="8879"/>
                    <a:pt x="35315" y="8879"/>
                  </a:cubicBezTo>
                  <a:close/>
                  <a:moveTo>
                    <a:pt x="35315" y="4440"/>
                  </a:moveTo>
                  <a:cubicBezTo>
                    <a:pt x="17759" y="4440"/>
                    <a:pt x="4642" y="17557"/>
                    <a:pt x="4642" y="34912"/>
                  </a:cubicBezTo>
                  <a:cubicBezTo>
                    <a:pt x="4642" y="52468"/>
                    <a:pt x="17759" y="65585"/>
                    <a:pt x="34912" y="65585"/>
                  </a:cubicBezTo>
                  <a:cubicBezTo>
                    <a:pt x="52267" y="65585"/>
                    <a:pt x="65182" y="52468"/>
                    <a:pt x="65182" y="34912"/>
                  </a:cubicBezTo>
                  <a:cubicBezTo>
                    <a:pt x="65182" y="33297"/>
                    <a:pt x="64980" y="31481"/>
                    <a:pt x="64778" y="29463"/>
                  </a:cubicBezTo>
                  <a:lnTo>
                    <a:pt x="64576" y="29059"/>
                  </a:lnTo>
                  <a:lnTo>
                    <a:pt x="62357" y="29059"/>
                  </a:lnTo>
                  <a:lnTo>
                    <a:pt x="62558" y="29665"/>
                  </a:lnTo>
                  <a:cubicBezTo>
                    <a:pt x="62760" y="31683"/>
                    <a:pt x="62962" y="33297"/>
                    <a:pt x="62962" y="34912"/>
                  </a:cubicBezTo>
                  <a:cubicBezTo>
                    <a:pt x="62962" y="51056"/>
                    <a:pt x="51056" y="63365"/>
                    <a:pt x="34912" y="63365"/>
                  </a:cubicBezTo>
                  <a:cubicBezTo>
                    <a:pt x="18969" y="63365"/>
                    <a:pt x="6861" y="51056"/>
                    <a:pt x="6861" y="34912"/>
                  </a:cubicBezTo>
                  <a:cubicBezTo>
                    <a:pt x="6861" y="18768"/>
                    <a:pt x="18969" y="6660"/>
                    <a:pt x="35315" y="6660"/>
                  </a:cubicBezTo>
                  <a:cubicBezTo>
                    <a:pt x="46011" y="6660"/>
                    <a:pt x="55092" y="11906"/>
                    <a:pt x="59935" y="20786"/>
                  </a:cubicBezTo>
                  <a:lnTo>
                    <a:pt x="59935" y="21189"/>
                  </a:lnTo>
                  <a:lnTo>
                    <a:pt x="62357" y="21189"/>
                  </a:lnTo>
                  <a:lnTo>
                    <a:pt x="62155" y="20382"/>
                  </a:lnTo>
                  <a:cubicBezTo>
                    <a:pt x="57110" y="10494"/>
                    <a:pt x="47020" y="4440"/>
                    <a:pt x="35315" y="4440"/>
                  </a:cubicBezTo>
                  <a:close/>
                  <a:moveTo>
                    <a:pt x="35315" y="0"/>
                  </a:moveTo>
                  <a:cubicBezTo>
                    <a:pt x="15135" y="0"/>
                    <a:pt x="0" y="15135"/>
                    <a:pt x="0" y="35113"/>
                  </a:cubicBezTo>
                  <a:cubicBezTo>
                    <a:pt x="0" y="54890"/>
                    <a:pt x="14933" y="70025"/>
                    <a:pt x="34912" y="70025"/>
                  </a:cubicBezTo>
                  <a:cubicBezTo>
                    <a:pt x="54890" y="70025"/>
                    <a:pt x="69621" y="54890"/>
                    <a:pt x="69621" y="35113"/>
                  </a:cubicBezTo>
                  <a:cubicBezTo>
                    <a:pt x="69621" y="32894"/>
                    <a:pt x="69621" y="31077"/>
                    <a:pt x="69218" y="29463"/>
                  </a:cubicBezTo>
                  <a:lnTo>
                    <a:pt x="69218" y="29059"/>
                  </a:lnTo>
                  <a:lnTo>
                    <a:pt x="66998" y="29059"/>
                  </a:lnTo>
                  <a:lnTo>
                    <a:pt x="66998" y="29665"/>
                  </a:lnTo>
                  <a:cubicBezTo>
                    <a:pt x="67402" y="31279"/>
                    <a:pt x="67402" y="33095"/>
                    <a:pt x="67402" y="35113"/>
                  </a:cubicBezTo>
                  <a:cubicBezTo>
                    <a:pt x="67402" y="53679"/>
                    <a:pt x="53477" y="67805"/>
                    <a:pt x="34912" y="67805"/>
                  </a:cubicBezTo>
                  <a:cubicBezTo>
                    <a:pt x="16346" y="67805"/>
                    <a:pt x="2220" y="53679"/>
                    <a:pt x="2220" y="35113"/>
                  </a:cubicBezTo>
                  <a:cubicBezTo>
                    <a:pt x="2220" y="16346"/>
                    <a:pt x="16346" y="2220"/>
                    <a:pt x="35315" y="2220"/>
                  </a:cubicBezTo>
                  <a:cubicBezTo>
                    <a:pt x="48432" y="2220"/>
                    <a:pt x="59733" y="9485"/>
                    <a:pt x="64980" y="20786"/>
                  </a:cubicBezTo>
                  <a:lnTo>
                    <a:pt x="64980" y="21189"/>
                  </a:lnTo>
                  <a:lnTo>
                    <a:pt x="67402" y="21189"/>
                  </a:lnTo>
                  <a:lnTo>
                    <a:pt x="67200" y="20584"/>
                  </a:lnTo>
                  <a:cubicBezTo>
                    <a:pt x="61751" y="7870"/>
                    <a:pt x="49643" y="0"/>
                    <a:pt x="353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881700" y="2156225"/>
              <a:ext cx="1745600" cy="1745600"/>
            </a:xfrm>
            <a:custGeom>
              <a:rect b="b" l="l" r="r" t="t"/>
              <a:pathLst>
                <a:path extrusionOk="0" h="69824" w="69824">
                  <a:moveTo>
                    <a:pt x="35518" y="13118"/>
                  </a:moveTo>
                  <a:cubicBezTo>
                    <a:pt x="23208" y="13118"/>
                    <a:pt x="13925" y="22401"/>
                    <a:pt x="13925" y="34912"/>
                  </a:cubicBezTo>
                  <a:cubicBezTo>
                    <a:pt x="13925" y="47222"/>
                    <a:pt x="23006" y="56505"/>
                    <a:pt x="35114" y="56505"/>
                  </a:cubicBezTo>
                  <a:cubicBezTo>
                    <a:pt x="47222" y="56505"/>
                    <a:pt x="56303" y="47222"/>
                    <a:pt x="56303" y="34912"/>
                  </a:cubicBezTo>
                  <a:cubicBezTo>
                    <a:pt x="56303" y="32692"/>
                    <a:pt x="56101" y="30876"/>
                    <a:pt x="55698" y="29262"/>
                  </a:cubicBezTo>
                  <a:lnTo>
                    <a:pt x="55496" y="28858"/>
                  </a:lnTo>
                  <a:lnTo>
                    <a:pt x="31482" y="28858"/>
                  </a:lnTo>
                  <a:lnTo>
                    <a:pt x="31482" y="31078"/>
                  </a:lnTo>
                  <a:lnTo>
                    <a:pt x="53680" y="31078"/>
                  </a:lnTo>
                  <a:cubicBezTo>
                    <a:pt x="53881" y="31885"/>
                    <a:pt x="54083" y="32491"/>
                    <a:pt x="54083" y="33298"/>
                  </a:cubicBezTo>
                  <a:lnTo>
                    <a:pt x="31482" y="33298"/>
                  </a:lnTo>
                  <a:lnTo>
                    <a:pt x="31482" y="35518"/>
                  </a:lnTo>
                  <a:lnTo>
                    <a:pt x="54083" y="35518"/>
                  </a:lnTo>
                  <a:cubicBezTo>
                    <a:pt x="54083" y="36325"/>
                    <a:pt x="54083" y="37132"/>
                    <a:pt x="53881" y="37737"/>
                  </a:cubicBezTo>
                  <a:lnTo>
                    <a:pt x="31482" y="37737"/>
                  </a:lnTo>
                  <a:lnTo>
                    <a:pt x="31482" y="39957"/>
                  </a:lnTo>
                  <a:lnTo>
                    <a:pt x="53478" y="39957"/>
                  </a:lnTo>
                  <a:cubicBezTo>
                    <a:pt x="53276" y="40764"/>
                    <a:pt x="53074" y="41572"/>
                    <a:pt x="52872" y="42177"/>
                  </a:cubicBezTo>
                  <a:lnTo>
                    <a:pt x="31482" y="42177"/>
                  </a:lnTo>
                  <a:lnTo>
                    <a:pt x="31482" y="44397"/>
                  </a:lnTo>
                  <a:lnTo>
                    <a:pt x="51863" y="44397"/>
                  </a:lnTo>
                  <a:cubicBezTo>
                    <a:pt x="48635" y="50653"/>
                    <a:pt x="42379" y="54285"/>
                    <a:pt x="35114" y="54285"/>
                  </a:cubicBezTo>
                  <a:cubicBezTo>
                    <a:pt x="24419" y="54285"/>
                    <a:pt x="16145" y="46011"/>
                    <a:pt x="16145" y="34912"/>
                  </a:cubicBezTo>
                  <a:cubicBezTo>
                    <a:pt x="16145" y="23813"/>
                    <a:pt x="24419" y="15338"/>
                    <a:pt x="35518" y="15338"/>
                  </a:cubicBezTo>
                  <a:cubicBezTo>
                    <a:pt x="40563" y="15338"/>
                    <a:pt x="45608" y="17356"/>
                    <a:pt x="49038" y="20988"/>
                  </a:cubicBezTo>
                  <a:lnTo>
                    <a:pt x="51863" y="20988"/>
                  </a:lnTo>
                  <a:lnTo>
                    <a:pt x="51258" y="20181"/>
                  </a:lnTo>
                  <a:cubicBezTo>
                    <a:pt x="47424" y="15741"/>
                    <a:pt x="41572" y="13118"/>
                    <a:pt x="35518" y="13118"/>
                  </a:cubicBezTo>
                  <a:close/>
                  <a:moveTo>
                    <a:pt x="35518" y="8678"/>
                  </a:moveTo>
                  <a:cubicBezTo>
                    <a:pt x="20584" y="8678"/>
                    <a:pt x="9283" y="19979"/>
                    <a:pt x="9283" y="34912"/>
                  </a:cubicBezTo>
                  <a:cubicBezTo>
                    <a:pt x="9283" y="49644"/>
                    <a:pt x="20383" y="60944"/>
                    <a:pt x="35114" y="60944"/>
                  </a:cubicBezTo>
                  <a:cubicBezTo>
                    <a:pt x="49845" y="60944"/>
                    <a:pt x="60743" y="49644"/>
                    <a:pt x="60743" y="34710"/>
                  </a:cubicBezTo>
                  <a:cubicBezTo>
                    <a:pt x="60743" y="32894"/>
                    <a:pt x="60541" y="31078"/>
                    <a:pt x="60339" y="29262"/>
                  </a:cubicBezTo>
                  <a:lnTo>
                    <a:pt x="60137" y="28858"/>
                  </a:lnTo>
                  <a:lnTo>
                    <a:pt x="57917" y="28858"/>
                  </a:lnTo>
                  <a:lnTo>
                    <a:pt x="58119" y="29464"/>
                  </a:lnTo>
                  <a:cubicBezTo>
                    <a:pt x="58523" y="31078"/>
                    <a:pt x="58523" y="32894"/>
                    <a:pt x="58523" y="34912"/>
                  </a:cubicBezTo>
                  <a:cubicBezTo>
                    <a:pt x="58523" y="48433"/>
                    <a:pt x="48433" y="58725"/>
                    <a:pt x="35114" y="58725"/>
                  </a:cubicBezTo>
                  <a:cubicBezTo>
                    <a:pt x="21795" y="58725"/>
                    <a:pt x="11503" y="48433"/>
                    <a:pt x="11503" y="34912"/>
                  </a:cubicBezTo>
                  <a:cubicBezTo>
                    <a:pt x="11503" y="21190"/>
                    <a:pt x="21795" y="10898"/>
                    <a:pt x="35518" y="10898"/>
                  </a:cubicBezTo>
                  <a:cubicBezTo>
                    <a:pt x="43388" y="10898"/>
                    <a:pt x="50451" y="14530"/>
                    <a:pt x="54689" y="20786"/>
                  </a:cubicBezTo>
                  <a:lnTo>
                    <a:pt x="54890" y="20988"/>
                  </a:lnTo>
                  <a:lnTo>
                    <a:pt x="57514" y="20988"/>
                  </a:lnTo>
                  <a:lnTo>
                    <a:pt x="57110" y="20181"/>
                  </a:lnTo>
                  <a:cubicBezTo>
                    <a:pt x="52469" y="13118"/>
                    <a:pt x="44397" y="8678"/>
                    <a:pt x="35518" y="8678"/>
                  </a:cubicBezTo>
                  <a:close/>
                  <a:moveTo>
                    <a:pt x="35518" y="4239"/>
                  </a:moveTo>
                  <a:cubicBezTo>
                    <a:pt x="17961" y="4239"/>
                    <a:pt x="4642" y="17356"/>
                    <a:pt x="4642" y="34912"/>
                  </a:cubicBezTo>
                  <a:cubicBezTo>
                    <a:pt x="4642" y="52267"/>
                    <a:pt x="17759" y="65384"/>
                    <a:pt x="35114" y="65384"/>
                  </a:cubicBezTo>
                  <a:cubicBezTo>
                    <a:pt x="52267" y="65384"/>
                    <a:pt x="65384" y="52267"/>
                    <a:pt x="65384" y="34710"/>
                  </a:cubicBezTo>
                  <a:cubicBezTo>
                    <a:pt x="65384" y="33096"/>
                    <a:pt x="65182" y="31280"/>
                    <a:pt x="64779" y="29262"/>
                  </a:cubicBezTo>
                  <a:lnTo>
                    <a:pt x="64779" y="28858"/>
                  </a:lnTo>
                  <a:lnTo>
                    <a:pt x="62559" y="28858"/>
                  </a:lnTo>
                  <a:lnTo>
                    <a:pt x="62559" y="29464"/>
                  </a:lnTo>
                  <a:cubicBezTo>
                    <a:pt x="62963" y="31482"/>
                    <a:pt x="63164" y="33298"/>
                    <a:pt x="63164" y="34912"/>
                  </a:cubicBezTo>
                  <a:cubicBezTo>
                    <a:pt x="63164" y="51056"/>
                    <a:pt x="51056" y="63164"/>
                    <a:pt x="35114" y="63164"/>
                  </a:cubicBezTo>
                  <a:cubicBezTo>
                    <a:pt x="18970" y="63164"/>
                    <a:pt x="6862" y="51056"/>
                    <a:pt x="6862" y="34912"/>
                  </a:cubicBezTo>
                  <a:cubicBezTo>
                    <a:pt x="6862" y="18566"/>
                    <a:pt x="19172" y="6458"/>
                    <a:pt x="35518" y="6458"/>
                  </a:cubicBezTo>
                  <a:cubicBezTo>
                    <a:pt x="46011" y="6458"/>
                    <a:pt x="55294" y="11705"/>
                    <a:pt x="59936" y="20786"/>
                  </a:cubicBezTo>
                  <a:lnTo>
                    <a:pt x="60137" y="20988"/>
                  </a:lnTo>
                  <a:lnTo>
                    <a:pt x="62559" y="20988"/>
                  </a:lnTo>
                  <a:lnTo>
                    <a:pt x="62357" y="20383"/>
                  </a:lnTo>
                  <a:cubicBezTo>
                    <a:pt x="57312" y="10293"/>
                    <a:pt x="47222" y="4239"/>
                    <a:pt x="35518" y="4239"/>
                  </a:cubicBezTo>
                  <a:close/>
                  <a:moveTo>
                    <a:pt x="35518" y="1"/>
                  </a:moveTo>
                  <a:cubicBezTo>
                    <a:pt x="15338" y="1"/>
                    <a:pt x="1" y="14934"/>
                    <a:pt x="1" y="34912"/>
                  </a:cubicBezTo>
                  <a:cubicBezTo>
                    <a:pt x="1" y="54890"/>
                    <a:pt x="15136" y="69824"/>
                    <a:pt x="35114" y="69824"/>
                  </a:cubicBezTo>
                  <a:cubicBezTo>
                    <a:pt x="54890" y="69824"/>
                    <a:pt x="69824" y="54890"/>
                    <a:pt x="69824" y="34912"/>
                  </a:cubicBezTo>
                  <a:cubicBezTo>
                    <a:pt x="69824" y="32692"/>
                    <a:pt x="69622" y="30876"/>
                    <a:pt x="69420" y="29262"/>
                  </a:cubicBezTo>
                  <a:lnTo>
                    <a:pt x="69420" y="28858"/>
                  </a:lnTo>
                  <a:lnTo>
                    <a:pt x="67200" y="29060"/>
                  </a:lnTo>
                  <a:lnTo>
                    <a:pt x="67200" y="29464"/>
                  </a:lnTo>
                  <a:cubicBezTo>
                    <a:pt x="67402" y="31280"/>
                    <a:pt x="67604" y="33096"/>
                    <a:pt x="67604" y="34912"/>
                  </a:cubicBezTo>
                  <a:cubicBezTo>
                    <a:pt x="67604" y="53478"/>
                    <a:pt x="53680" y="67604"/>
                    <a:pt x="35114" y="67604"/>
                  </a:cubicBezTo>
                  <a:cubicBezTo>
                    <a:pt x="16347" y="67604"/>
                    <a:pt x="2220" y="53478"/>
                    <a:pt x="2220" y="34912"/>
                  </a:cubicBezTo>
                  <a:cubicBezTo>
                    <a:pt x="2220" y="16145"/>
                    <a:pt x="16548" y="2019"/>
                    <a:pt x="35518" y="2019"/>
                  </a:cubicBezTo>
                  <a:cubicBezTo>
                    <a:pt x="48635" y="2019"/>
                    <a:pt x="59936" y="9284"/>
                    <a:pt x="64981" y="20786"/>
                  </a:cubicBezTo>
                  <a:lnTo>
                    <a:pt x="65182" y="20988"/>
                  </a:lnTo>
                  <a:lnTo>
                    <a:pt x="67604" y="20988"/>
                  </a:lnTo>
                  <a:lnTo>
                    <a:pt x="67402" y="20383"/>
                  </a:lnTo>
                  <a:cubicBezTo>
                    <a:pt x="61954" y="7669"/>
                    <a:pt x="49845" y="1"/>
                    <a:pt x="355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2488200" y="2196600"/>
              <a:ext cx="393525" cy="1281450"/>
            </a:xfrm>
            <a:custGeom>
              <a:rect b="b" l="l" r="r" t="t"/>
              <a:pathLst>
                <a:path extrusionOk="0" h="51258" w="15741">
                  <a:moveTo>
                    <a:pt x="12512" y="0"/>
                  </a:moveTo>
                  <a:lnTo>
                    <a:pt x="12310" y="202"/>
                  </a:lnTo>
                  <a:cubicBezTo>
                    <a:pt x="4238" y="9485"/>
                    <a:pt x="0" y="21189"/>
                    <a:pt x="0" y="33297"/>
                  </a:cubicBezTo>
                  <a:cubicBezTo>
                    <a:pt x="0" y="39351"/>
                    <a:pt x="1009" y="45203"/>
                    <a:pt x="3027" y="50854"/>
                  </a:cubicBezTo>
                  <a:lnTo>
                    <a:pt x="3229" y="51257"/>
                  </a:lnTo>
                  <a:lnTo>
                    <a:pt x="3431" y="50854"/>
                  </a:lnTo>
                  <a:cubicBezTo>
                    <a:pt x="11301" y="41773"/>
                    <a:pt x="15741" y="30068"/>
                    <a:pt x="15741" y="17960"/>
                  </a:cubicBezTo>
                  <a:cubicBezTo>
                    <a:pt x="15741" y="11906"/>
                    <a:pt x="14732" y="5852"/>
                    <a:pt x="12512" y="202"/>
                  </a:cubicBezTo>
                  <a:lnTo>
                    <a:pt x="12512" y="0"/>
                  </a:lnTo>
                  <a:close/>
                </a:path>
              </a:pathLst>
            </a:custGeom>
            <a:solidFill>
              <a:srgbClr val="307A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4627275" y="2196600"/>
              <a:ext cx="398575" cy="1281450"/>
            </a:xfrm>
            <a:custGeom>
              <a:rect b="b" l="l" r="r" t="t"/>
              <a:pathLst>
                <a:path extrusionOk="0" h="51258" w="15943">
                  <a:moveTo>
                    <a:pt x="3431" y="0"/>
                  </a:moveTo>
                  <a:lnTo>
                    <a:pt x="3230" y="202"/>
                  </a:lnTo>
                  <a:cubicBezTo>
                    <a:pt x="1212" y="5852"/>
                    <a:pt x="1" y="11906"/>
                    <a:pt x="1" y="17960"/>
                  </a:cubicBezTo>
                  <a:cubicBezTo>
                    <a:pt x="1" y="30068"/>
                    <a:pt x="4440" y="41773"/>
                    <a:pt x="12311" y="50854"/>
                  </a:cubicBezTo>
                  <a:lnTo>
                    <a:pt x="12512" y="51257"/>
                  </a:lnTo>
                  <a:lnTo>
                    <a:pt x="12714" y="50854"/>
                  </a:lnTo>
                  <a:cubicBezTo>
                    <a:pt x="14732" y="45203"/>
                    <a:pt x="15943" y="39351"/>
                    <a:pt x="15943" y="33297"/>
                  </a:cubicBezTo>
                  <a:cubicBezTo>
                    <a:pt x="15943" y="21189"/>
                    <a:pt x="11503" y="9485"/>
                    <a:pt x="3633" y="202"/>
                  </a:cubicBezTo>
                  <a:lnTo>
                    <a:pt x="3431" y="0"/>
                  </a:lnTo>
                  <a:close/>
                </a:path>
              </a:pathLst>
            </a:custGeom>
            <a:solidFill>
              <a:srgbClr val="228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 name="Google Shape;35;p2"/>
          <p:cNvGrpSpPr/>
          <p:nvPr/>
        </p:nvGrpSpPr>
        <p:grpSpPr>
          <a:xfrm>
            <a:off x="3063250" y="4545674"/>
            <a:ext cx="2586114" cy="438918"/>
            <a:chOff x="276875" y="2265675"/>
            <a:chExt cx="7062025" cy="1198575"/>
          </a:xfrm>
        </p:grpSpPr>
        <p:sp>
          <p:nvSpPr>
            <p:cNvPr id="36" name="Google Shape;36;p2"/>
            <p:cNvSpPr/>
            <p:nvPr/>
          </p:nvSpPr>
          <p:spPr>
            <a:xfrm>
              <a:off x="1673075" y="2646775"/>
              <a:ext cx="229150" cy="417575"/>
            </a:xfrm>
            <a:custGeom>
              <a:rect b="b" l="l" r="r" t="t"/>
              <a:pathLst>
                <a:path extrusionOk="0" h="16703" w="9166">
                  <a:moveTo>
                    <a:pt x="1" y="1"/>
                  </a:moveTo>
                  <a:lnTo>
                    <a:pt x="1" y="2349"/>
                  </a:lnTo>
                  <a:lnTo>
                    <a:pt x="3578" y="2349"/>
                  </a:lnTo>
                  <a:lnTo>
                    <a:pt x="3578" y="16703"/>
                  </a:lnTo>
                  <a:lnTo>
                    <a:pt x="5573" y="16703"/>
                  </a:lnTo>
                  <a:lnTo>
                    <a:pt x="5573" y="2349"/>
                  </a:lnTo>
                  <a:lnTo>
                    <a:pt x="9165" y="2349"/>
                  </a:lnTo>
                  <a:lnTo>
                    <a:pt x="9165" y="1"/>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942100" y="2742725"/>
              <a:ext cx="141650" cy="321625"/>
            </a:xfrm>
            <a:custGeom>
              <a:rect b="b" l="l" r="r" t="t"/>
              <a:pathLst>
                <a:path extrusionOk="0" h="12865" w="5666">
                  <a:moveTo>
                    <a:pt x="4683" y="1"/>
                  </a:moveTo>
                  <a:cubicBezTo>
                    <a:pt x="4115" y="1"/>
                    <a:pt x="3593" y="231"/>
                    <a:pt x="3102" y="661"/>
                  </a:cubicBezTo>
                  <a:cubicBezTo>
                    <a:pt x="2611" y="1106"/>
                    <a:pt x="2212" y="1704"/>
                    <a:pt x="1905" y="2457"/>
                  </a:cubicBezTo>
                  <a:lnTo>
                    <a:pt x="1797" y="2457"/>
                  </a:lnTo>
                  <a:lnTo>
                    <a:pt x="1536" y="231"/>
                  </a:lnTo>
                  <a:lnTo>
                    <a:pt x="1" y="231"/>
                  </a:lnTo>
                  <a:lnTo>
                    <a:pt x="1" y="12865"/>
                  </a:lnTo>
                  <a:lnTo>
                    <a:pt x="1966" y="12865"/>
                  </a:lnTo>
                  <a:lnTo>
                    <a:pt x="1966" y="6264"/>
                  </a:lnTo>
                  <a:cubicBezTo>
                    <a:pt x="1966" y="5143"/>
                    <a:pt x="2212" y="4237"/>
                    <a:pt x="2703" y="3531"/>
                  </a:cubicBezTo>
                  <a:cubicBezTo>
                    <a:pt x="3179" y="2840"/>
                    <a:pt x="3823" y="2487"/>
                    <a:pt x="4606" y="2487"/>
                  </a:cubicBezTo>
                  <a:cubicBezTo>
                    <a:pt x="4898" y="2487"/>
                    <a:pt x="5190" y="2533"/>
                    <a:pt x="5466" y="2626"/>
                  </a:cubicBezTo>
                  <a:lnTo>
                    <a:pt x="5666" y="123"/>
                  </a:lnTo>
                  <a:cubicBezTo>
                    <a:pt x="5405" y="47"/>
                    <a:pt x="5082" y="1"/>
                    <a:pt x="4683"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108675" y="2742725"/>
              <a:ext cx="195750" cy="327400"/>
            </a:xfrm>
            <a:custGeom>
              <a:rect b="b" l="l" r="r" t="t"/>
              <a:pathLst>
                <a:path extrusionOk="0" h="13096" w="7830">
                  <a:moveTo>
                    <a:pt x="5865" y="6832"/>
                  </a:moveTo>
                  <a:lnTo>
                    <a:pt x="5865" y="7937"/>
                  </a:lnTo>
                  <a:cubicBezTo>
                    <a:pt x="5865" y="8920"/>
                    <a:pt x="5650" y="9672"/>
                    <a:pt x="5220" y="10224"/>
                  </a:cubicBezTo>
                  <a:cubicBezTo>
                    <a:pt x="4790" y="10762"/>
                    <a:pt x="4222" y="11038"/>
                    <a:pt x="3501" y="11038"/>
                  </a:cubicBezTo>
                  <a:cubicBezTo>
                    <a:pt x="3025" y="11038"/>
                    <a:pt x="2656" y="10884"/>
                    <a:pt x="2411" y="10577"/>
                  </a:cubicBezTo>
                  <a:cubicBezTo>
                    <a:pt x="2165" y="10270"/>
                    <a:pt x="2042" y="9825"/>
                    <a:pt x="2042" y="9273"/>
                  </a:cubicBezTo>
                  <a:cubicBezTo>
                    <a:pt x="2042" y="8490"/>
                    <a:pt x="2257" y="7906"/>
                    <a:pt x="2672" y="7538"/>
                  </a:cubicBezTo>
                  <a:cubicBezTo>
                    <a:pt x="3086" y="7154"/>
                    <a:pt x="3762" y="6955"/>
                    <a:pt x="4683" y="6909"/>
                  </a:cubicBezTo>
                  <a:lnTo>
                    <a:pt x="5865" y="6832"/>
                  </a:lnTo>
                  <a:close/>
                  <a:moveTo>
                    <a:pt x="4268" y="1"/>
                  </a:moveTo>
                  <a:cubicBezTo>
                    <a:pt x="3746" y="1"/>
                    <a:pt x="3178" y="93"/>
                    <a:pt x="2595" y="277"/>
                  </a:cubicBezTo>
                  <a:cubicBezTo>
                    <a:pt x="1996" y="476"/>
                    <a:pt x="1444" y="737"/>
                    <a:pt x="952" y="1106"/>
                  </a:cubicBezTo>
                  <a:lnTo>
                    <a:pt x="1582" y="3025"/>
                  </a:lnTo>
                  <a:cubicBezTo>
                    <a:pt x="1981" y="2764"/>
                    <a:pt x="2395" y="2533"/>
                    <a:pt x="2825" y="2349"/>
                  </a:cubicBezTo>
                  <a:cubicBezTo>
                    <a:pt x="3270" y="2150"/>
                    <a:pt x="3716" y="2058"/>
                    <a:pt x="4191" y="2058"/>
                  </a:cubicBezTo>
                  <a:cubicBezTo>
                    <a:pt x="4775" y="2058"/>
                    <a:pt x="5189" y="2257"/>
                    <a:pt x="5466" y="2656"/>
                  </a:cubicBezTo>
                  <a:cubicBezTo>
                    <a:pt x="5742" y="3055"/>
                    <a:pt x="5880" y="3669"/>
                    <a:pt x="5880" y="4468"/>
                  </a:cubicBezTo>
                  <a:lnTo>
                    <a:pt x="5880" y="5143"/>
                  </a:lnTo>
                  <a:lnTo>
                    <a:pt x="4299" y="5220"/>
                  </a:lnTo>
                  <a:cubicBezTo>
                    <a:pt x="2840" y="5281"/>
                    <a:pt x="1766" y="5634"/>
                    <a:pt x="1060" y="6294"/>
                  </a:cubicBezTo>
                  <a:cubicBezTo>
                    <a:pt x="354" y="6955"/>
                    <a:pt x="0" y="7937"/>
                    <a:pt x="0" y="9242"/>
                  </a:cubicBezTo>
                  <a:cubicBezTo>
                    <a:pt x="0" y="10470"/>
                    <a:pt x="261" y="11422"/>
                    <a:pt x="768" y="12082"/>
                  </a:cubicBezTo>
                  <a:cubicBezTo>
                    <a:pt x="1275" y="12757"/>
                    <a:pt x="1981" y="13095"/>
                    <a:pt x="2887" y="13095"/>
                  </a:cubicBezTo>
                  <a:cubicBezTo>
                    <a:pt x="3593" y="13095"/>
                    <a:pt x="4176" y="12957"/>
                    <a:pt x="4621" y="12681"/>
                  </a:cubicBezTo>
                  <a:cubicBezTo>
                    <a:pt x="5082" y="12404"/>
                    <a:pt x="5527" y="11882"/>
                    <a:pt x="5972" y="11099"/>
                  </a:cubicBezTo>
                  <a:lnTo>
                    <a:pt x="6034" y="11099"/>
                  </a:lnTo>
                  <a:lnTo>
                    <a:pt x="6433" y="12865"/>
                  </a:lnTo>
                  <a:lnTo>
                    <a:pt x="7830" y="12865"/>
                  </a:lnTo>
                  <a:lnTo>
                    <a:pt x="7830" y="4360"/>
                  </a:lnTo>
                  <a:cubicBezTo>
                    <a:pt x="7830" y="2856"/>
                    <a:pt x="7523" y="1751"/>
                    <a:pt x="6924" y="1060"/>
                  </a:cubicBezTo>
                  <a:cubicBezTo>
                    <a:pt x="6341" y="354"/>
                    <a:pt x="5450" y="1"/>
                    <a:pt x="4268"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369275" y="2748475"/>
              <a:ext cx="203425" cy="321650"/>
            </a:xfrm>
            <a:custGeom>
              <a:rect b="b" l="l" r="r" t="t"/>
              <a:pathLst>
                <a:path extrusionOk="0" h="12866" w="8137">
                  <a:moveTo>
                    <a:pt x="0" y="1"/>
                  </a:moveTo>
                  <a:lnTo>
                    <a:pt x="0" y="8260"/>
                  </a:lnTo>
                  <a:cubicBezTo>
                    <a:pt x="0" y="9810"/>
                    <a:pt x="276" y="10962"/>
                    <a:pt x="829" y="11729"/>
                  </a:cubicBezTo>
                  <a:cubicBezTo>
                    <a:pt x="1382" y="12481"/>
                    <a:pt x="2211" y="12865"/>
                    <a:pt x="3331" y="12865"/>
                  </a:cubicBezTo>
                  <a:cubicBezTo>
                    <a:pt x="3976" y="12865"/>
                    <a:pt x="4544" y="12696"/>
                    <a:pt x="5051" y="12358"/>
                  </a:cubicBezTo>
                  <a:cubicBezTo>
                    <a:pt x="5557" y="12021"/>
                    <a:pt x="5941" y="11560"/>
                    <a:pt x="6217" y="10977"/>
                  </a:cubicBezTo>
                  <a:lnTo>
                    <a:pt x="6309" y="10977"/>
                  </a:lnTo>
                  <a:lnTo>
                    <a:pt x="6586" y="12635"/>
                  </a:lnTo>
                  <a:lnTo>
                    <a:pt x="8136" y="12635"/>
                  </a:lnTo>
                  <a:lnTo>
                    <a:pt x="8136" y="1"/>
                  </a:lnTo>
                  <a:lnTo>
                    <a:pt x="6171" y="1"/>
                  </a:lnTo>
                  <a:lnTo>
                    <a:pt x="6171" y="6295"/>
                  </a:lnTo>
                  <a:cubicBezTo>
                    <a:pt x="6171" y="7876"/>
                    <a:pt x="5972" y="9012"/>
                    <a:pt x="5588" y="9687"/>
                  </a:cubicBezTo>
                  <a:cubicBezTo>
                    <a:pt x="5204" y="10363"/>
                    <a:pt x="4590" y="10701"/>
                    <a:pt x="3776" y="10701"/>
                  </a:cubicBezTo>
                  <a:cubicBezTo>
                    <a:pt x="3162" y="10701"/>
                    <a:pt x="2702" y="10455"/>
                    <a:pt x="2410" y="9964"/>
                  </a:cubicBezTo>
                  <a:cubicBezTo>
                    <a:pt x="2119" y="9488"/>
                    <a:pt x="1980" y="8766"/>
                    <a:pt x="1980" y="7799"/>
                  </a:cubicBezTo>
                  <a:lnTo>
                    <a:pt x="1980" y="1"/>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641375" y="2742725"/>
              <a:ext cx="339675" cy="321625"/>
            </a:xfrm>
            <a:custGeom>
              <a:rect b="b" l="l" r="r" t="t"/>
              <a:pathLst>
                <a:path extrusionOk="0" h="12865" w="13587">
                  <a:moveTo>
                    <a:pt x="4621" y="1"/>
                  </a:moveTo>
                  <a:cubicBezTo>
                    <a:pt x="4038" y="1"/>
                    <a:pt x="3500" y="169"/>
                    <a:pt x="3009" y="492"/>
                  </a:cubicBezTo>
                  <a:cubicBezTo>
                    <a:pt x="2533" y="829"/>
                    <a:pt x="2165" y="1290"/>
                    <a:pt x="1904" y="1889"/>
                  </a:cubicBezTo>
                  <a:lnTo>
                    <a:pt x="1796" y="1889"/>
                  </a:lnTo>
                  <a:lnTo>
                    <a:pt x="1520" y="231"/>
                  </a:lnTo>
                  <a:lnTo>
                    <a:pt x="0" y="231"/>
                  </a:lnTo>
                  <a:lnTo>
                    <a:pt x="0" y="12865"/>
                  </a:lnTo>
                  <a:lnTo>
                    <a:pt x="1950" y="12865"/>
                  </a:lnTo>
                  <a:lnTo>
                    <a:pt x="1950" y="6571"/>
                  </a:lnTo>
                  <a:cubicBezTo>
                    <a:pt x="1950" y="5005"/>
                    <a:pt x="2134" y="3884"/>
                    <a:pt x="2487" y="3209"/>
                  </a:cubicBezTo>
                  <a:cubicBezTo>
                    <a:pt x="2840" y="2533"/>
                    <a:pt x="3393" y="2196"/>
                    <a:pt x="4145" y="2196"/>
                  </a:cubicBezTo>
                  <a:cubicBezTo>
                    <a:pt x="4713" y="2196"/>
                    <a:pt x="5127" y="2441"/>
                    <a:pt x="5404" y="2917"/>
                  </a:cubicBezTo>
                  <a:cubicBezTo>
                    <a:pt x="5665" y="3393"/>
                    <a:pt x="5803" y="4115"/>
                    <a:pt x="5803" y="5082"/>
                  </a:cubicBezTo>
                  <a:lnTo>
                    <a:pt x="5803" y="12865"/>
                  </a:lnTo>
                  <a:lnTo>
                    <a:pt x="7768" y="12865"/>
                  </a:lnTo>
                  <a:lnTo>
                    <a:pt x="7768" y="6172"/>
                  </a:lnTo>
                  <a:cubicBezTo>
                    <a:pt x="7768" y="4821"/>
                    <a:pt x="7937" y="3823"/>
                    <a:pt x="8290" y="3178"/>
                  </a:cubicBezTo>
                  <a:cubicBezTo>
                    <a:pt x="8643" y="2518"/>
                    <a:pt x="9211" y="2196"/>
                    <a:pt x="9963" y="2196"/>
                  </a:cubicBezTo>
                  <a:cubicBezTo>
                    <a:pt x="10531" y="2196"/>
                    <a:pt x="10946" y="2441"/>
                    <a:pt x="11222" y="2917"/>
                  </a:cubicBezTo>
                  <a:cubicBezTo>
                    <a:pt x="11498" y="3393"/>
                    <a:pt x="11621" y="4115"/>
                    <a:pt x="11621" y="5082"/>
                  </a:cubicBezTo>
                  <a:lnTo>
                    <a:pt x="11621" y="12865"/>
                  </a:lnTo>
                  <a:lnTo>
                    <a:pt x="13586" y="12865"/>
                  </a:lnTo>
                  <a:lnTo>
                    <a:pt x="13586" y="4637"/>
                  </a:lnTo>
                  <a:cubicBezTo>
                    <a:pt x="13586" y="3071"/>
                    <a:pt x="13340" y="1904"/>
                    <a:pt x="12834" y="1152"/>
                  </a:cubicBezTo>
                  <a:cubicBezTo>
                    <a:pt x="12327" y="384"/>
                    <a:pt x="11529" y="1"/>
                    <a:pt x="10424" y="1"/>
                  </a:cubicBezTo>
                  <a:cubicBezTo>
                    <a:pt x="9779" y="1"/>
                    <a:pt x="9211" y="185"/>
                    <a:pt x="8720" y="522"/>
                  </a:cubicBezTo>
                  <a:cubicBezTo>
                    <a:pt x="8228" y="876"/>
                    <a:pt x="7845" y="1367"/>
                    <a:pt x="7568" y="1996"/>
                  </a:cubicBezTo>
                  <a:lnTo>
                    <a:pt x="7446" y="1996"/>
                  </a:lnTo>
                  <a:cubicBezTo>
                    <a:pt x="6985" y="661"/>
                    <a:pt x="6033" y="1"/>
                    <a:pt x="4621"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3031675" y="2742725"/>
              <a:ext cx="195750" cy="327400"/>
            </a:xfrm>
            <a:custGeom>
              <a:rect b="b" l="l" r="r" t="t"/>
              <a:pathLst>
                <a:path extrusionOk="0" h="13096" w="7830">
                  <a:moveTo>
                    <a:pt x="5865" y="6832"/>
                  </a:moveTo>
                  <a:lnTo>
                    <a:pt x="5865" y="7937"/>
                  </a:lnTo>
                  <a:cubicBezTo>
                    <a:pt x="5865" y="8920"/>
                    <a:pt x="5650" y="9672"/>
                    <a:pt x="5220" y="10224"/>
                  </a:cubicBezTo>
                  <a:cubicBezTo>
                    <a:pt x="4790" y="10762"/>
                    <a:pt x="4222" y="11038"/>
                    <a:pt x="3516" y="11038"/>
                  </a:cubicBezTo>
                  <a:cubicBezTo>
                    <a:pt x="3025" y="11038"/>
                    <a:pt x="2656" y="10884"/>
                    <a:pt x="2411" y="10577"/>
                  </a:cubicBezTo>
                  <a:cubicBezTo>
                    <a:pt x="2165" y="10270"/>
                    <a:pt x="2042" y="9825"/>
                    <a:pt x="2042" y="9273"/>
                  </a:cubicBezTo>
                  <a:cubicBezTo>
                    <a:pt x="2042" y="8490"/>
                    <a:pt x="2257" y="7906"/>
                    <a:pt x="2672" y="7538"/>
                  </a:cubicBezTo>
                  <a:cubicBezTo>
                    <a:pt x="3086" y="7154"/>
                    <a:pt x="3762" y="6955"/>
                    <a:pt x="4683" y="6909"/>
                  </a:cubicBezTo>
                  <a:lnTo>
                    <a:pt x="5865" y="6832"/>
                  </a:lnTo>
                  <a:close/>
                  <a:moveTo>
                    <a:pt x="4283" y="1"/>
                  </a:moveTo>
                  <a:cubicBezTo>
                    <a:pt x="3746" y="1"/>
                    <a:pt x="3194" y="93"/>
                    <a:pt x="2595" y="277"/>
                  </a:cubicBezTo>
                  <a:cubicBezTo>
                    <a:pt x="1996" y="476"/>
                    <a:pt x="1443" y="737"/>
                    <a:pt x="952" y="1106"/>
                  </a:cubicBezTo>
                  <a:lnTo>
                    <a:pt x="1582" y="3025"/>
                  </a:lnTo>
                  <a:cubicBezTo>
                    <a:pt x="1981" y="2764"/>
                    <a:pt x="2395" y="2533"/>
                    <a:pt x="2840" y="2349"/>
                  </a:cubicBezTo>
                  <a:cubicBezTo>
                    <a:pt x="3270" y="2150"/>
                    <a:pt x="3715" y="2058"/>
                    <a:pt x="4191" y="2058"/>
                  </a:cubicBezTo>
                  <a:cubicBezTo>
                    <a:pt x="4775" y="2058"/>
                    <a:pt x="5205" y="2257"/>
                    <a:pt x="5481" y="2656"/>
                  </a:cubicBezTo>
                  <a:cubicBezTo>
                    <a:pt x="5742" y="3055"/>
                    <a:pt x="5880" y="3669"/>
                    <a:pt x="5880" y="4468"/>
                  </a:cubicBezTo>
                  <a:lnTo>
                    <a:pt x="5880" y="5143"/>
                  </a:lnTo>
                  <a:lnTo>
                    <a:pt x="4299" y="5220"/>
                  </a:lnTo>
                  <a:cubicBezTo>
                    <a:pt x="2840" y="5281"/>
                    <a:pt x="1766" y="5634"/>
                    <a:pt x="1060" y="6294"/>
                  </a:cubicBezTo>
                  <a:cubicBezTo>
                    <a:pt x="354" y="6955"/>
                    <a:pt x="0" y="7937"/>
                    <a:pt x="0" y="9242"/>
                  </a:cubicBezTo>
                  <a:cubicBezTo>
                    <a:pt x="0" y="10470"/>
                    <a:pt x="261" y="11422"/>
                    <a:pt x="768" y="12082"/>
                  </a:cubicBezTo>
                  <a:cubicBezTo>
                    <a:pt x="1275" y="12757"/>
                    <a:pt x="1981" y="13095"/>
                    <a:pt x="2887" y="13095"/>
                  </a:cubicBezTo>
                  <a:cubicBezTo>
                    <a:pt x="3593" y="13095"/>
                    <a:pt x="4176" y="12957"/>
                    <a:pt x="4621" y="12681"/>
                  </a:cubicBezTo>
                  <a:cubicBezTo>
                    <a:pt x="5082" y="12404"/>
                    <a:pt x="5527" y="11882"/>
                    <a:pt x="5972" y="11099"/>
                  </a:cubicBezTo>
                  <a:lnTo>
                    <a:pt x="6034" y="11099"/>
                  </a:lnTo>
                  <a:lnTo>
                    <a:pt x="6433" y="12865"/>
                  </a:lnTo>
                  <a:lnTo>
                    <a:pt x="7830" y="12865"/>
                  </a:lnTo>
                  <a:lnTo>
                    <a:pt x="7830" y="4360"/>
                  </a:lnTo>
                  <a:cubicBezTo>
                    <a:pt x="7830" y="2856"/>
                    <a:pt x="7523" y="1751"/>
                    <a:pt x="6939" y="1060"/>
                  </a:cubicBezTo>
                  <a:cubicBezTo>
                    <a:pt x="6341" y="354"/>
                    <a:pt x="5450" y="1"/>
                    <a:pt x="4283"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409325" y="2646775"/>
              <a:ext cx="49900" cy="417575"/>
            </a:xfrm>
            <a:custGeom>
              <a:rect b="b" l="l" r="r" t="t"/>
              <a:pathLst>
                <a:path extrusionOk="0" h="16703" w="1996">
                  <a:moveTo>
                    <a:pt x="0" y="1"/>
                  </a:moveTo>
                  <a:lnTo>
                    <a:pt x="0" y="16703"/>
                  </a:lnTo>
                  <a:lnTo>
                    <a:pt x="1996" y="16703"/>
                  </a:lnTo>
                  <a:lnTo>
                    <a:pt x="1996" y="1"/>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3533275" y="2742725"/>
              <a:ext cx="202675" cy="321625"/>
            </a:xfrm>
            <a:custGeom>
              <a:rect b="b" l="l" r="r" t="t"/>
              <a:pathLst>
                <a:path extrusionOk="0" h="12865" w="8107">
                  <a:moveTo>
                    <a:pt x="4790" y="1"/>
                  </a:moveTo>
                  <a:cubicBezTo>
                    <a:pt x="4161" y="1"/>
                    <a:pt x="3593" y="169"/>
                    <a:pt x="3086" y="492"/>
                  </a:cubicBezTo>
                  <a:cubicBezTo>
                    <a:pt x="2580" y="829"/>
                    <a:pt x="2181" y="1290"/>
                    <a:pt x="1904" y="1889"/>
                  </a:cubicBezTo>
                  <a:lnTo>
                    <a:pt x="1812" y="1889"/>
                  </a:lnTo>
                  <a:lnTo>
                    <a:pt x="1536" y="231"/>
                  </a:lnTo>
                  <a:lnTo>
                    <a:pt x="1" y="231"/>
                  </a:lnTo>
                  <a:lnTo>
                    <a:pt x="1" y="12865"/>
                  </a:lnTo>
                  <a:lnTo>
                    <a:pt x="1950" y="12865"/>
                  </a:lnTo>
                  <a:lnTo>
                    <a:pt x="1950" y="6571"/>
                  </a:lnTo>
                  <a:cubicBezTo>
                    <a:pt x="1950" y="4990"/>
                    <a:pt x="2150" y="3869"/>
                    <a:pt x="2534" y="3209"/>
                  </a:cubicBezTo>
                  <a:cubicBezTo>
                    <a:pt x="2917" y="2533"/>
                    <a:pt x="3516" y="2196"/>
                    <a:pt x="4345" y="2196"/>
                  </a:cubicBezTo>
                  <a:cubicBezTo>
                    <a:pt x="4975" y="2196"/>
                    <a:pt x="5420" y="2441"/>
                    <a:pt x="5711" y="2917"/>
                  </a:cubicBezTo>
                  <a:cubicBezTo>
                    <a:pt x="6003" y="3393"/>
                    <a:pt x="6141" y="4130"/>
                    <a:pt x="6141" y="5097"/>
                  </a:cubicBezTo>
                  <a:lnTo>
                    <a:pt x="6141" y="12865"/>
                  </a:lnTo>
                  <a:lnTo>
                    <a:pt x="8106" y="12865"/>
                  </a:lnTo>
                  <a:lnTo>
                    <a:pt x="8106" y="4637"/>
                  </a:lnTo>
                  <a:cubicBezTo>
                    <a:pt x="8106" y="1551"/>
                    <a:pt x="7001" y="1"/>
                    <a:pt x="4790"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3775075" y="2616850"/>
              <a:ext cx="166575" cy="447500"/>
            </a:xfrm>
            <a:custGeom>
              <a:rect b="b" l="l" r="r" t="t"/>
              <a:pathLst>
                <a:path extrusionOk="0" h="17900" w="6663">
                  <a:moveTo>
                    <a:pt x="4636" y="0"/>
                  </a:moveTo>
                  <a:cubicBezTo>
                    <a:pt x="3577" y="0"/>
                    <a:pt x="2794" y="353"/>
                    <a:pt x="2287" y="1075"/>
                  </a:cubicBezTo>
                  <a:cubicBezTo>
                    <a:pt x="1781" y="1796"/>
                    <a:pt x="1520" y="2902"/>
                    <a:pt x="1520" y="4406"/>
                  </a:cubicBezTo>
                  <a:lnTo>
                    <a:pt x="1520" y="5220"/>
                  </a:lnTo>
                  <a:lnTo>
                    <a:pt x="0" y="6049"/>
                  </a:lnTo>
                  <a:lnTo>
                    <a:pt x="0" y="7307"/>
                  </a:lnTo>
                  <a:lnTo>
                    <a:pt x="1520" y="7307"/>
                  </a:lnTo>
                  <a:lnTo>
                    <a:pt x="1520" y="17900"/>
                  </a:lnTo>
                  <a:lnTo>
                    <a:pt x="3485" y="17900"/>
                  </a:lnTo>
                  <a:lnTo>
                    <a:pt x="3485" y="7307"/>
                  </a:lnTo>
                  <a:lnTo>
                    <a:pt x="5741" y="7307"/>
                  </a:lnTo>
                  <a:lnTo>
                    <a:pt x="5741" y="5266"/>
                  </a:lnTo>
                  <a:lnTo>
                    <a:pt x="3485" y="5266"/>
                  </a:lnTo>
                  <a:lnTo>
                    <a:pt x="3485" y="4437"/>
                  </a:lnTo>
                  <a:cubicBezTo>
                    <a:pt x="3485" y="3685"/>
                    <a:pt x="3592" y="3132"/>
                    <a:pt x="3792" y="2748"/>
                  </a:cubicBezTo>
                  <a:cubicBezTo>
                    <a:pt x="3991" y="2364"/>
                    <a:pt x="4314" y="2180"/>
                    <a:pt x="4759" y="2180"/>
                  </a:cubicBezTo>
                  <a:cubicBezTo>
                    <a:pt x="5204" y="2180"/>
                    <a:pt x="5665" y="2288"/>
                    <a:pt x="6156" y="2503"/>
                  </a:cubicBezTo>
                  <a:lnTo>
                    <a:pt x="6663" y="476"/>
                  </a:lnTo>
                  <a:cubicBezTo>
                    <a:pt x="6002" y="154"/>
                    <a:pt x="5327" y="0"/>
                    <a:pt x="4636" y="0"/>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3942775" y="2742725"/>
              <a:ext cx="218400" cy="327400"/>
            </a:xfrm>
            <a:custGeom>
              <a:rect b="b" l="l" r="r" t="t"/>
              <a:pathLst>
                <a:path extrusionOk="0" h="13096" w="8736">
                  <a:moveTo>
                    <a:pt x="4360" y="2196"/>
                  </a:moveTo>
                  <a:cubicBezTo>
                    <a:pt x="5926" y="2196"/>
                    <a:pt x="6709" y="3639"/>
                    <a:pt x="6709" y="6525"/>
                  </a:cubicBezTo>
                  <a:cubicBezTo>
                    <a:pt x="6709" y="9441"/>
                    <a:pt x="5926" y="10900"/>
                    <a:pt x="4376" y="10900"/>
                  </a:cubicBezTo>
                  <a:cubicBezTo>
                    <a:pt x="2810" y="10900"/>
                    <a:pt x="2012" y="9441"/>
                    <a:pt x="2012" y="6525"/>
                  </a:cubicBezTo>
                  <a:cubicBezTo>
                    <a:pt x="2012" y="5128"/>
                    <a:pt x="2196" y="4069"/>
                    <a:pt x="2564" y="3316"/>
                  </a:cubicBezTo>
                  <a:cubicBezTo>
                    <a:pt x="2948" y="2564"/>
                    <a:pt x="3531" y="2196"/>
                    <a:pt x="4360" y="2196"/>
                  </a:cubicBezTo>
                  <a:close/>
                  <a:moveTo>
                    <a:pt x="4391" y="1"/>
                  </a:moveTo>
                  <a:cubicBezTo>
                    <a:pt x="2994" y="1"/>
                    <a:pt x="1919" y="584"/>
                    <a:pt x="1152" y="1735"/>
                  </a:cubicBezTo>
                  <a:cubicBezTo>
                    <a:pt x="384" y="2871"/>
                    <a:pt x="1" y="4483"/>
                    <a:pt x="1" y="6525"/>
                  </a:cubicBezTo>
                  <a:cubicBezTo>
                    <a:pt x="1" y="7845"/>
                    <a:pt x="169" y="8996"/>
                    <a:pt x="538" y="9994"/>
                  </a:cubicBezTo>
                  <a:cubicBezTo>
                    <a:pt x="891" y="10992"/>
                    <a:pt x="1398" y="11760"/>
                    <a:pt x="2058" y="12297"/>
                  </a:cubicBezTo>
                  <a:cubicBezTo>
                    <a:pt x="2718" y="12834"/>
                    <a:pt x="3485" y="13095"/>
                    <a:pt x="4345" y="13095"/>
                  </a:cubicBezTo>
                  <a:cubicBezTo>
                    <a:pt x="5727" y="13095"/>
                    <a:pt x="6801" y="12512"/>
                    <a:pt x="7569" y="11360"/>
                  </a:cubicBezTo>
                  <a:cubicBezTo>
                    <a:pt x="8336" y="10194"/>
                    <a:pt x="8735" y="8582"/>
                    <a:pt x="8735" y="6525"/>
                  </a:cubicBezTo>
                  <a:cubicBezTo>
                    <a:pt x="8735" y="4529"/>
                    <a:pt x="8336" y="2948"/>
                    <a:pt x="7569" y="1766"/>
                  </a:cubicBezTo>
                  <a:cubicBezTo>
                    <a:pt x="6786" y="599"/>
                    <a:pt x="5727" y="1"/>
                    <a:pt x="4391"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4216025" y="2742725"/>
              <a:ext cx="141275" cy="321625"/>
            </a:xfrm>
            <a:custGeom>
              <a:rect b="b" l="l" r="r" t="t"/>
              <a:pathLst>
                <a:path extrusionOk="0" h="12865" w="5651">
                  <a:moveTo>
                    <a:pt x="4683" y="1"/>
                  </a:moveTo>
                  <a:cubicBezTo>
                    <a:pt x="4115" y="1"/>
                    <a:pt x="3578" y="231"/>
                    <a:pt x="3086" y="661"/>
                  </a:cubicBezTo>
                  <a:cubicBezTo>
                    <a:pt x="2595" y="1106"/>
                    <a:pt x="2196" y="1704"/>
                    <a:pt x="1889" y="2457"/>
                  </a:cubicBezTo>
                  <a:lnTo>
                    <a:pt x="1797" y="2457"/>
                  </a:lnTo>
                  <a:lnTo>
                    <a:pt x="1536" y="231"/>
                  </a:lnTo>
                  <a:lnTo>
                    <a:pt x="1" y="231"/>
                  </a:lnTo>
                  <a:lnTo>
                    <a:pt x="1" y="12865"/>
                  </a:lnTo>
                  <a:lnTo>
                    <a:pt x="1966" y="12865"/>
                  </a:lnTo>
                  <a:lnTo>
                    <a:pt x="1966" y="6264"/>
                  </a:lnTo>
                  <a:cubicBezTo>
                    <a:pt x="1966" y="5143"/>
                    <a:pt x="2196" y="4237"/>
                    <a:pt x="2687" y="3531"/>
                  </a:cubicBezTo>
                  <a:cubicBezTo>
                    <a:pt x="3178" y="2840"/>
                    <a:pt x="3808" y="2487"/>
                    <a:pt x="4591" y="2487"/>
                  </a:cubicBezTo>
                  <a:cubicBezTo>
                    <a:pt x="4898" y="2487"/>
                    <a:pt x="5189" y="2533"/>
                    <a:pt x="5466" y="2626"/>
                  </a:cubicBezTo>
                  <a:lnTo>
                    <a:pt x="5650" y="123"/>
                  </a:lnTo>
                  <a:cubicBezTo>
                    <a:pt x="5404" y="47"/>
                    <a:pt x="5067" y="1"/>
                    <a:pt x="4683"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4398700" y="2742725"/>
              <a:ext cx="340075" cy="321625"/>
            </a:xfrm>
            <a:custGeom>
              <a:rect b="b" l="l" r="r" t="t"/>
              <a:pathLst>
                <a:path extrusionOk="0" h="12865" w="13603">
                  <a:moveTo>
                    <a:pt x="4637" y="1"/>
                  </a:moveTo>
                  <a:cubicBezTo>
                    <a:pt x="4054" y="1"/>
                    <a:pt x="3516" y="169"/>
                    <a:pt x="3025" y="492"/>
                  </a:cubicBezTo>
                  <a:cubicBezTo>
                    <a:pt x="2549" y="829"/>
                    <a:pt x="2166" y="1290"/>
                    <a:pt x="1920" y="1889"/>
                  </a:cubicBezTo>
                  <a:lnTo>
                    <a:pt x="1812" y="1889"/>
                  </a:lnTo>
                  <a:lnTo>
                    <a:pt x="1536" y="231"/>
                  </a:lnTo>
                  <a:lnTo>
                    <a:pt x="1" y="231"/>
                  </a:lnTo>
                  <a:lnTo>
                    <a:pt x="1" y="12865"/>
                  </a:lnTo>
                  <a:lnTo>
                    <a:pt x="1966" y="12865"/>
                  </a:lnTo>
                  <a:lnTo>
                    <a:pt x="1966" y="6571"/>
                  </a:lnTo>
                  <a:cubicBezTo>
                    <a:pt x="1966" y="5005"/>
                    <a:pt x="2135" y="3884"/>
                    <a:pt x="2488" y="3209"/>
                  </a:cubicBezTo>
                  <a:cubicBezTo>
                    <a:pt x="2841" y="2533"/>
                    <a:pt x="3409" y="2196"/>
                    <a:pt x="4161" y="2196"/>
                  </a:cubicBezTo>
                  <a:cubicBezTo>
                    <a:pt x="4729" y="2196"/>
                    <a:pt x="5144" y="2441"/>
                    <a:pt x="5405" y="2917"/>
                  </a:cubicBezTo>
                  <a:cubicBezTo>
                    <a:pt x="5681" y="3393"/>
                    <a:pt x="5804" y="4115"/>
                    <a:pt x="5804" y="5082"/>
                  </a:cubicBezTo>
                  <a:lnTo>
                    <a:pt x="5804" y="12865"/>
                  </a:lnTo>
                  <a:lnTo>
                    <a:pt x="7784" y="12865"/>
                  </a:lnTo>
                  <a:lnTo>
                    <a:pt x="7784" y="6172"/>
                  </a:lnTo>
                  <a:cubicBezTo>
                    <a:pt x="7784" y="4821"/>
                    <a:pt x="7953" y="3823"/>
                    <a:pt x="8306" y="3178"/>
                  </a:cubicBezTo>
                  <a:cubicBezTo>
                    <a:pt x="8659" y="2518"/>
                    <a:pt x="9212" y="2196"/>
                    <a:pt x="9979" y="2196"/>
                  </a:cubicBezTo>
                  <a:cubicBezTo>
                    <a:pt x="10547" y="2196"/>
                    <a:pt x="10962" y="2441"/>
                    <a:pt x="11238" y="2917"/>
                  </a:cubicBezTo>
                  <a:cubicBezTo>
                    <a:pt x="11499" y="3393"/>
                    <a:pt x="11637" y="4115"/>
                    <a:pt x="11637" y="5082"/>
                  </a:cubicBezTo>
                  <a:lnTo>
                    <a:pt x="11637" y="12865"/>
                  </a:lnTo>
                  <a:lnTo>
                    <a:pt x="13602" y="12865"/>
                  </a:lnTo>
                  <a:lnTo>
                    <a:pt x="13602" y="4637"/>
                  </a:lnTo>
                  <a:cubicBezTo>
                    <a:pt x="13602" y="3071"/>
                    <a:pt x="13341" y="1904"/>
                    <a:pt x="12850" y="1152"/>
                  </a:cubicBezTo>
                  <a:cubicBezTo>
                    <a:pt x="12343" y="384"/>
                    <a:pt x="11545" y="1"/>
                    <a:pt x="10440" y="1"/>
                  </a:cubicBezTo>
                  <a:cubicBezTo>
                    <a:pt x="9795" y="1"/>
                    <a:pt x="9227" y="185"/>
                    <a:pt x="8736" y="522"/>
                  </a:cubicBezTo>
                  <a:cubicBezTo>
                    <a:pt x="8245" y="876"/>
                    <a:pt x="7861" y="1367"/>
                    <a:pt x="7585" y="1996"/>
                  </a:cubicBezTo>
                  <a:lnTo>
                    <a:pt x="7446" y="1996"/>
                  </a:lnTo>
                  <a:cubicBezTo>
                    <a:pt x="6986" y="661"/>
                    <a:pt x="6049" y="1"/>
                    <a:pt x="4637"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4792100" y="2742725"/>
              <a:ext cx="204200" cy="327400"/>
            </a:xfrm>
            <a:custGeom>
              <a:rect b="b" l="l" r="r" t="t"/>
              <a:pathLst>
                <a:path extrusionOk="0" h="13096" w="8168">
                  <a:moveTo>
                    <a:pt x="4222" y="2042"/>
                  </a:moveTo>
                  <a:cubicBezTo>
                    <a:pt x="4836" y="2042"/>
                    <a:pt x="5327" y="2303"/>
                    <a:pt x="5680" y="2840"/>
                  </a:cubicBezTo>
                  <a:cubicBezTo>
                    <a:pt x="6033" y="3378"/>
                    <a:pt x="6217" y="4176"/>
                    <a:pt x="6233" y="5205"/>
                  </a:cubicBezTo>
                  <a:lnTo>
                    <a:pt x="2042" y="5205"/>
                  </a:lnTo>
                  <a:cubicBezTo>
                    <a:pt x="2119" y="4176"/>
                    <a:pt x="2349" y="3393"/>
                    <a:pt x="2717" y="2840"/>
                  </a:cubicBezTo>
                  <a:cubicBezTo>
                    <a:pt x="3101" y="2303"/>
                    <a:pt x="3592" y="2042"/>
                    <a:pt x="4222" y="2042"/>
                  </a:cubicBezTo>
                  <a:close/>
                  <a:moveTo>
                    <a:pt x="4222" y="1"/>
                  </a:moveTo>
                  <a:cubicBezTo>
                    <a:pt x="2902" y="1"/>
                    <a:pt x="1873" y="599"/>
                    <a:pt x="1121" y="1781"/>
                  </a:cubicBezTo>
                  <a:cubicBezTo>
                    <a:pt x="369" y="2948"/>
                    <a:pt x="0" y="4575"/>
                    <a:pt x="0" y="6632"/>
                  </a:cubicBezTo>
                  <a:cubicBezTo>
                    <a:pt x="0" y="8643"/>
                    <a:pt x="399" y="10224"/>
                    <a:pt x="1213" y="11376"/>
                  </a:cubicBezTo>
                  <a:cubicBezTo>
                    <a:pt x="2011" y="12527"/>
                    <a:pt x="3147" y="13095"/>
                    <a:pt x="4575" y="13095"/>
                  </a:cubicBezTo>
                  <a:cubicBezTo>
                    <a:pt x="5204" y="13095"/>
                    <a:pt x="5757" y="13034"/>
                    <a:pt x="6248" y="12895"/>
                  </a:cubicBezTo>
                  <a:cubicBezTo>
                    <a:pt x="6739" y="12773"/>
                    <a:pt x="7231" y="12542"/>
                    <a:pt x="7706" y="12235"/>
                  </a:cubicBezTo>
                  <a:lnTo>
                    <a:pt x="7706" y="10056"/>
                  </a:lnTo>
                  <a:cubicBezTo>
                    <a:pt x="7169" y="10378"/>
                    <a:pt x="6663" y="10624"/>
                    <a:pt x="6187" y="10762"/>
                  </a:cubicBezTo>
                  <a:cubicBezTo>
                    <a:pt x="5711" y="10900"/>
                    <a:pt x="5204" y="10961"/>
                    <a:pt x="4667" y="10961"/>
                  </a:cubicBezTo>
                  <a:cubicBezTo>
                    <a:pt x="3838" y="10961"/>
                    <a:pt x="3193" y="10639"/>
                    <a:pt x="2733" y="9979"/>
                  </a:cubicBezTo>
                  <a:cubicBezTo>
                    <a:pt x="2287" y="9319"/>
                    <a:pt x="2042" y="8382"/>
                    <a:pt x="2011" y="7154"/>
                  </a:cubicBezTo>
                  <a:lnTo>
                    <a:pt x="8167" y="7154"/>
                  </a:lnTo>
                  <a:lnTo>
                    <a:pt x="8167" y="5696"/>
                  </a:lnTo>
                  <a:cubicBezTo>
                    <a:pt x="8167" y="3930"/>
                    <a:pt x="7814" y="2533"/>
                    <a:pt x="7108" y="1520"/>
                  </a:cubicBezTo>
                  <a:cubicBezTo>
                    <a:pt x="6402" y="507"/>
                    <a:pt x="5434" y="1"/>
                    <a:pt x="4222"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5036550" y="2619925"/>
              <a:ext cx="209975" cy="450200"/>
            </a:xfrm>
            <a:custGeom>
              <a:rect b="b" l="l" r="r" t="t"/>
              <a:pathLst>
                <a:path extrusionOk="0" h="18008" w="8399">
                  <a:moveTo>
                    <a:pt x="4176" y="7108"/>
                  </a:moveTo>
                  <a:cubicBezTo>
                    <a:pt x="4975" y="7108"/>
                    <a:pt x="5573" y="7445"/>
                    <a:pt x="5957" y="8121"/>
                  </a:cubicBezTo>
                  <a:cubicBezTo>
                    <a:pt x="6326" y="8781"/>
                    <a:pt x="6525" y="9917"/>
                    <a:pt x="6525" y="11514"/>
                  </a:cubicBezTo>
                  <a:lnTo>
                    <a:pt x="6525" y="11882"/>
                  </a:lnTo>
                  <a:cubicBezTo>
                    <a:pt x="6510" y="13279"/>
                    <a:pt x="6326" y="14277"/>
                    <a:pt x="5957" y="14906"/>
                  </a:cubicBezTo>
                  <a:cubicBezTo>
                    <a:pt x="5589" y="15520"/>
                    <a:pt x="5005" y="15843"/>
                    <a:pt x="4192" y="15843"/>
                  </a:cubicBezTo>
                  <a:cubicBezTo>
                    <a:pt x="3470" y="15843"/>
                    <a:pt x="2933" y="15474"/>
                    <a:pt x="2565" y="14737"/>
                  </a:cubicBezTo>
                  <a:cubicBezTo>
                    <a:pt x="2212" y="14000"/>
                    <a:pt x="2027" y="12926"/>
                    <a:pt x="2027" y="11529"/>
                  </a:cubicBezTo>
                  <a:cubicBezTo>
                    <a:pt x="2027" y="10117"/>
                    <a:pt x="2212" y="9027"/>
                    <a:pt x="2580" y="8259"/>
                  </a:cubicBezTo>
                  <a:cubicBezTo>
                    <a:pt x="2948" y="7491"/>
                    <a:pt x="3486" y="7108"/>
                    <a:pt x="4176" y="7108"/>
                  </a:cubicBezTo>
                  <a:close/>
                  <a:moveTo>
                    <a:pt x="6433" y="0"/>
                  </a:moveTo>
                  <a:lnTo>
                    <a:pt x="6433" y="4605"/>
                  </a:lnTo>
                  <a:cubicBezTo>
                    <a:pt x="6433" y="5127"/>
                    <a:pt x="6479" y="5849"/>
                    <a:pt x="6571" y="6755"/>
                  </a:cubicBezTo>
                  <a:lnTo>
                    <a:pt x="6464" y="6755"/>
                  </a:lnTo>
                  <a:cubicBezTo>
                    <a:pt x="5834" y="5527"/>
                    <a:pt x="4913" y="4913"/>
                    <a:pt x="3701" y="4913"/>
                  </a:cubicBezTo>
                  <a:cubicBezTo>
                    <a:pt x="2549" y="4913"/>
                    <a:pt x="1644" y="5496"/>
                    <a:pt x="983" y="6647"/>
                  </a:cubicBezTo>
                  <a:cubicBezTo>
                    <a:pt x="339" y="7799"/>
                    <a:pt x="1" y="9410"/>
                    <a:pt x="1" y="11483"/>
                  </a:cubicBezTo>
                  <a:cubicBezTo>
                    <a:pt x="1" y="13540"/>
                    <a:pt x="323" y="15152"/>
                    <a:pt x="968" y="16288"/>
                  </a:cubicBezTo>
                  <a:cubicBezTo>
                    <a:pt x="1613" y="17439"/>
                    <a:pt x="2519" y="18007"/>
                    <a:pt x="3670" y="18007"/>
                  </a:cubicBezTo>
                  <a:cubicBezTo>
                    <a:pt x="4883" y="18007"/>
                    <a:pt x="5804" y="17378"/>
                    <a:pt x="6433" y="16119"/>
                  </a:cubicBezTo>
                  <a:lnTo>
                    <a:pt x="6525" y="16119"/>
                  </a:lnTo>
                  <a:lnTo>
                    <a:pt x="6863" y="17777"/>
                  </a:lnTo>
                  <a:lnTo>
                    <a:pt x="8398" y="17777"/>
                  </a:lnTo>
                  <a:lnTo>
                    <a:pt x="8398" y="0"/>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5414975" y="2641025"/>
              <a:ext cx="231450" cy="429100"/>
            </a:xfrm>
            <a:custGeom>
              <a:rect b="b" l="l" r="r" t="t"/>
              <a:pathLst>
                <a:path extrusionOk="0" h="17164" w="9258">
                  <a:moveTo>
                    <a:pt x="5803" y="0"/>
                  </a:moveTo>
                  <a:cubicBezTo>
                    <a:pt x="4621" y="0"/>
                    <a:pt x="3593" y="338"/>
                    <a:pt x="2718" y="1029"/>
                  </a:cubicBezTo>
                  <a:cubicBezTo>
                    <a:pt x="1827" y="1720"/>
                    <a:pt x="1167" y="2718"/>
                    <a:pt x="691" y="4022"/>
                  </a:cubicBezTo>
                  <a:cubicBezTo>
                    <a:pt x="231" y="5327"/>
                    <a:pt x="0" y="6847"/>
                    <a:pt x="0" y="8582"/>
                  </a:cubicBezTo>
                  <a:cubicBezTo>
                    <a:pt x="0" y="11345"/>
                    <a:pt x="476" y="13463"/>
                    <a:pt x="1443" y="14937"/>
                  </a:cubicBezTo>
                  <a:cubicBezTo>
                    <a:pt x="2395" y="16426"/>
                    <a:pt x="3761" y="17163"/>
                    <a:pt x="5542" y="17163"/>
                  </a:cubicBezTo>
                  <a:cubicBezTo>
                    <a:pt x="6755" y="17163"/>
                    <a:pt x="7845" y="16917"/>
                    <a:pt x="8797" y="16411"/>
                  </a:cubicBezTo>
                  <a:lnTo>
                    <a:pt x="8797" y="14077"/>
                  </a:lnTo>
                  <a:cubicBezTo>
                    <a:pt x="8275" y="14292"/>
                    <a:pt x="7768" y="14477"/>
                    <a:pt x="7292" y="14615"/>
                  </a:cubicBezTo>
                  <a:cubicBezTo>
                    <a:pt x="6801" y="14768"/>
                    <a:pt x="6310" y="14830"/>
                    <a:pt x="5788" y="14830"/>
                  </a:cubicBezTo>
                  <a:cubicBezTo>
                    <a:pt x="4590" y="14830"/>
                    <a:pt x="3685" y="14308"/>
                    <a:pt x="3055" y="13249"/>
                  </a:cubicBezTo>
                  <a:cubicBezTo>
                    <a:pt x="2426" y="12205"/>
                    <a:pt x="2103" y="10654"/>
                    <a:pt x="2103" y="8612"/>
                  </a:cubicBezTo>
                  <a:cubicBezTo>
                    <a:pt x="2103" y="6647"/>
                    <a:pt x="2426" y="5112"/>
                    <a:pt x="3086" y="4007"/>
                  </a:cubicBezTo>
                  <a:cubicBezTo>
                    <a:pt x="3746" y="2886"/>
                    <a:pt x="4652" y="2334"/>
                    <a:pt x="5788" y="2334"/>
                  </a:cubicBezTo>
                  <a:cubicBezTo>
                    <a:pt x="6294" y="2334"/>
                    <a:pt x="6786" y="2441"/>
                    <a:pt x="7231" y="2641"/>
                  </a:cubicBezTo>
                  <a:cubicBezTo>
                    <a:pt x="7691" y="2840"/>
                    <a:pt x="8137" y="3071"/>
                    <a:pt x="8536" y="3347"/>
                  </a:cubicBezTo>
                  <a:lnTo>
                    <a:pt x="9257" y="1075"/>
                  </a:lnTo>
                  <a:cubicBezTo>
                    <a:pt x="8198" y="354"/>
                    <a:pt x="7047" y="0"/>
                    <a:pt x="5803" y="0"/>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5677875" y="2742725"/>
              <a:ext cx="195750" cy="327400"/>
            </a:xfrm>
            <a:custGeom>
              <a:rect b="b" l="l" r="r" t="t"/>
              <a:pathLst>
                <a:path extrusionOk="0" h="13096" w="7830">
                  <a:moveTo>
                    <a:pt x="5864" y="6832"/>
                  </a:moveTo>
                  <a:lnTo>
                    <a:pt x="5864" y="7937"/>
                  </a:lnTo>
                  <a:cubicBezTo>
                    <a:pt x="5864" y="8920"/>
                    <a:pt x="5649" y="9672"/>
                    <a:pt x="5219" y="10224"/>
                  </a:cubicBezTo>
                  <a:cubicBezTo>
                    <a:pt x="4790" y="10762"/>
                    <a:pt x="4222" y="11038"/>
                    <a:pt x="3500" y="11038"/>
                  </a:cubicBezTo>
                  <a:cubicBezTo>
                    <a:pt x="3009" y="11038"/>
                    <a:pt x="2640" y="10884"/>
                    <a:pt x="2410" y="10577"/>
                  </a:cubicBezTo>
                  <a:cubicBezTo>
                    <a:pt x="2165" y="10270"/>
                    <a:pt x="2042" y="9825"/>
                    <a:pt x="2042" y="9273"/>
                  </a:cubicBezTo>
                  <a:cubicBezTo>
                    <a:pt x="2042" y="8490"/>
                    <a:pt x="2241" y="7906"/>
                    <a:pt x="2671" y="7538"/>
                  </a:cubicBezTo>
                  <a:cubicBezTo>
                    <a:pt x="3086" y="7154"/>
                    <a:pt x="3761" y="6955"/>
                    <a:pt x="4682" y="6909"/>
                  </a:cubicBezTo>
                  <a:lnTo>
                    <a:pt x="5864" y="6832"/>
                  </a:lnTo>
                  <a:close/>
                  <a:moveTo>
                    <a:pt x="4268" y="1"/>
                  </a:moveTo>
                  <a:cubicBezTo>
                    <a:pt x="3746" y="1"/>
                    <a:pt x="3178" y="93"/>
                    <a:pt x="2579" y="277"/>
                  </a:cubicBezTo>
                  <a:cubicBezTo>
                    <a:pt x="1996" y="476"/>
                    <a:pt x="1443" y="737"/>
                    <a:pt x="936" y="1106"/>
                  </a:cubicBezTo>
                  <a:lnTo>
                    <a:pt x="1581" y="3025"/>
                  </a:lnTo>
                  <a:cubicBezTo>
                    <a:pt x="1980" y="2764"/>
                    <a:pt x="2395" y="2533"/>
                    <a:pt x="2825" y="2349"/>
                  </a:cubicBezTo>
                  <a:cubicBezTo>
                    <a:pt x="3255" y="2150"/>
                    <a:pt x="3715" y="2058"/>
                    <a:pt x="4191" y="2058"/>
                  </a:cubicBezTo>
                  <a:cubicBezTo>
                    <a:pt x="4759" y="2058"/>
                    <a:pt x="5189" y="2257"/>
                    <a:pt x="5465" y="2656"/>
                  </a:cubicBezTo>
                  <a:cubicBezTo>
                    <a:pt x="5741" y="3055"/>
                    <a:pt x="5880" y="3669"/>
                    <a:pt x="5880" y="4468"/>
                  </a:cubicBezTo>
                  <a:lnTo>
                    <a:pt x="5880" y="5143"/>
                  </a:lnTo>
                  <a:lnTo>
                    <a:pt x="4283" y="5220"/>
                  </a:lnTo>
                  <a:cubicBezTo>
                    <a:pt x="2840" y="5281"/>
                    <a:pt x="1765" y="5634"/>
                    <a:pt x="1059" y="6294"/>
                  </a:cubicBezTo>
                  <a:cubicBezTo>
                    <a:pt x="353" y="6955"/>
                    <a:pt x="0" y="7937"/>
                    <a:pt x="0" y="9242"/>
                  </a:cubicBezTo>
                  <a:cubicBezTo>
                    <a:pt x="0" y="10470"/>
                    <a:pt x="261" y="11422"/>
                    <a:pt x="768" y="12082"/>
                  </a:cubicBezTo>
                  <a:cubicBezTo>
                    <a:pt x="1274" y="12757"/>
                    <a:pt x="1980" y="13095"/>
                    <a:pt x="2886" y="13095"/>
                  </a:cubicBezTo>
                  <a:cubicBezTo>
                    <a:pt x="3592" y="13095"/>
                    <a:pt x="4176" y="12957"/>
                    <a:pt x="4621" y="12681"/>
                  </a:cubicBezTo>
                  <a:cubicBezTo>
                    <a:pt x="5066" y="12404"/>
                    <a:pt x="5527" y="11882"/>
                    <a:pt x="5956" y="11099"/>
                  </a:cubicBezTo>
                  <a:lnTo>
                    <a:pt x="6033" y="11099"/>
                  </a:lnTo>
                  <a:lnTo>
                    <a:pt x="6417" y="12865"/>
                  </a:lnTo>
                  <a:lnTo>
                    <a:pt x="7829" y="12865"/>
                  </a:lnTo>
                  <a:lnTo>
                    <a:pt x="7829" y="4360"/>
                  </a:lnTo>
                  <a:cubicBezTo>
                    <a:pt x="7829" y="2856"/>
                    <a:pt x="7522" y="1751"/>
                    <a:pt x="6923" y="1060"/>
                  </a:cubicBezTo>
                  <a:cubicBezTo>
                    <a:pt x="6325" y="354"/>
                    <a:pt x="5450" y="1"/>
                    <a:pt x="4268"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5940375" y="2619925"/>
              <a:ext cx="49150" cy="444425"/>
            </a:xfrm>
            <a:custGeom>
              <a:rect b="b" l="l" r="r" t="t"/>
              <a:pathLst>
                <a:path extrusionOk="0" h="17777" w="1966">
                  <a:moveTo>
                    <a:pt x="0" y="0"/>
                  </a:moveTo>
                  <a:lnTo>
                    <a:pt x="0" y="17777"/>
                  </a:lnTo>
                  <a:lnTo>
                    <a:pt x="1965" y="17777"/>
                  </a:lnTo>
                  <a:lnTo>
                    <a:pt x="1965" y="0"/>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6055500" y="2627600"/>
              <a:ext cx="54900" cy="436750"/>
            </a:xfrm>
            <a:custGeom>
              <a:rect b="b" l="l" r="r" t="t"/>
              <a:pathLst>
                <a:path extrusionOk="0" h="17470" w="2196">
                  <a:moveTo>
                    <a:pt x="1106" y="0"/>
                  </a:moveTo>
                  <a:cubicBezTo>
                    <a:pt x="753" y="0"/>
                    <a:pt x="477" y="123"/>
                    <a:pt x="277" y="384"/>
                  </a:cubicBezTo>
                  <a:cubicBezTo>
                    <a:pt x="93" y="645"/>
                    <a:pt x="1" y="1013"/>
                    <a:pt x="1" y="1489"/>
                  </a:cubicBezTo>
                  <a:cubicBezTo>
                    <a:pt x="1" y="1950"/>
                    <a:pt x="93" y="2303"/>
                    <a:pt x="277" y="2564"/>
                  </a:cubicBezTo>
                  <a:cubicBezTo>
                    <a:pt x="477" y="2825"/>
                    <a:pt x="753" y="2963"/>
                    <a:pt x="1106" y="2963"/>
                  </a:cubicBezTo>
                  <a:cubicBezTo>
                    <a:pt x="1444" y="2963"/>
                    <a:pt x="1720" y="2825"/>
                    <a:pt x="1904" y="2564"/>
                  </a:cubicBezTo>
                  <a:cubicBezTo>
                    <a:pt x="2104" y="2303"/>
                    <a:pt x="2196" y="1950"/>
                    <a:pt x="2196" y="1489"/>
                  </a:cubicBezTo>
                  <a:cubicBezTo>
                    <a:pt x="2196" y="1013"/>
                    <a:pt x="2104" y="645"/>
                    <a:pt x="1904" y="384"/>
                  </a:cubicBezTo>
                  <a:cubicBezTo>
                    <a:pt x="1720" y="123"/>
                    <a:pt x="1444" y="0"/>
                    <a:pt x="1106" y="0"/>
                  </a:cubicBezTo>
                  <a:close/>
                  <a:moveTo>
                    <a:pt x="108" y="4836"/>
                  </a:moveTo>
                  <a:lnTo>
                    <a:pt x="108" y="17470"/>
                  </a:lnTo>
                  <a:lnTo>
                    <a:pt x="2073" y="17470"/>
                  </a:lnTo>
                  <a:lnTo>
                    <a:pt x="2073" y="4836"/>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6148375" y="2616850"/>
              <a:ext cx="166600" cy="447500"/>
            </a:xfrm>
            <a:custGeom>
              <a:rect b="b" l="l" r="r" t="t"/>
              <a:pathLst>
                <a:path extrusionOk="0" h="17900" w="6664">
                  <a:moveTo>
                    <a:pt x="4622" y="0"/>
                  </a:moveTo>
                  <a:cubicBezTo>
                    <a:pt x="3578" y="0"/>
                    <a:pt x="2795" y="353"/>
                    <a:pt x="2288" y="1075"/>
                  </a:cubicBezTo>
                  <a:cubicBezTo>
                    <a:pt x="1766" y="1796"/>
                    <a:pt x="1521" y="2902"/>
                    <a:pt x="1521" y="4406"/>
                  </a:cubicBezTo>
                  <a:lnTo>
                    <a:pt x="1521" y="5220"/>
                  </a:lnTo>
                  <a:lnTo>
                    <a:pt x="1" y="6049"/>
                  </a:lnTo>
                  <a:lnTo>
                    <a:pt x="1" y="7307"/>
                  </a:lnTo>
                  <a:lnTo>
                    <a:pt x="1521" y="7307"/>
                  </a:lnTo>
                  <a:lnTo>
                    <a:pt x="1521" y="17900"/>
                  </a:lnTo>
                  <a:lnTo>
                    <a:pt x="3486" y="17900"/>
                  </a:lnTo>
                  <a:lnTo>
                    <a:pt x="3486" y="7307"/>
                  </a:lnTo>
                  <a:lnTo>
                    <a:pt x="5742" y="7307"/>
                  </a:lnTo>
                  <a:lnTo>
                    <a:pt x="5742" y="5266"/>
                  </a:lnTo>
                  <a:lnTo>
                    <a:pt x="3486" y="5266"/>
                  </a:lnTo>
                  <a:lnTo>
                    <a:pt x="3486" y="4437"/>
                  </a:lnTo>
                  <a:cubicBezTo>
                    <a:pt x="3486" y="3685"/>
                    <a:pt x="3593" y="3132"/>
                    <a:pt x="3793" y="2748"/>
                  </a:cubicBezTo>
                  <a:cubicBezTo>
                    <a:pt x="3992" y="2364"/>
                    <a:pt x="4315" y="2180"/>
                    <a:pt x="4760" y="2180"/>
                  </a:cubicBezTo>
                  <a:cubicBezTo>
                    <a:pt x="5205" y="2180"/>
                    <a:pt x="5665" y="2288"/>
                    <a:pt x="6141" y="2503"/>
                  </a:cubicBezTo>
                  <a:lnTo>
                    <a:pt x="6663" y="476"/>
                  </a:lnTo>
                  <a:cubicBezTo>
                    <a:pt x="5988" y="154"/>
                    <a:pt x="5312" y="0"/>
                    <a:pt x="4622" y="0"/>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6316100" y="2742725"/>
              <a:ext cx="218000" cy="327400"/>
            </a:xfrm>
            <a:custGeom>
              <a:rect b="b" l="l" r="r" t="t"/>
              <a:pathLst>
                <a:path extrusionOk="0" h="13096" w="8720">
                  <a:moveTo>
                    <a:pt x="4360" y="2196"/>
                  </a:moveTo>
                  <a:cubicBezTo>
                    <a:pt x="5926" y="2196"/>
                    <a:pt x="6709" y="3639"/>
                    <a:pt x="6709" y="6525"/>
                  </a:cubicBezTo>
                  <a:cubicBezTo>
                    <a:pt x="6709" y="9441"/>
                    <a:pt x="5926" y="10900"/>
                    <a:pt x="4375" y="10900"/>
                  </a:cubicBezTo>
                  <a:cubicBezTo>
                    <a:pt x="2794" y="10900"/>
                    <a:pt x="2011" y="9441"/>
                    <a:pt x="2011" y="6525"/>
                  </a:cubicBezTo>
                  <a:cubicBezTo>
                    <a:pt x="2011" y="5128"/>
                    <a:pt x="2196" y="4069"/>
                    <a:pt x="2564" y="3316"/>
                  </a:cubicBezTo>
                  <a:cubicBezTo>
                    <a:pt x="2932" y="2564"/>
                    <a:pt x="3531" y="2196"/>
                    <a:pt x="4360" y="2196"/>
                  </a:cubicBezTo>
                  <a:close/>
                  <a:moveTo>
                    <a:pt x="4391" y="1"/>
                  </a:moveTo>
                  <a:cubicBezTo>
                    <a:pt x="2994" y="1"/>
                    <a:pt x="1904" y="584"/>
                    <a:pt x="1152" y="1735"/>
                  </a:cubicBezTo>
                  <a:cubicBezTo>
                    <a:pt x="384" y="2871"/>
                    <a:pt x="0" y="4483"/>
                    <a:pt x="0" y="6525"/>
                  </a:cubicBezTo>
                  <a:cubicBezTo>
                    <a:pt x="0" y="7845"/>
                    <a:pt x="169" y="8996"/>
                    <a:pt x="522" y="9994"/>
                  </a:cubicBezTo>
                  <a:cubicBezTo>
                    <a:pt x="875" y="10992"/>
                    <a:pt x="1397" y="11760"/>
                    <a:pt x="2057" y="12297"/>
                  </a:cubicBezTo>
                  <a:cubicBezTo>
                    <a:pt x="2718" y="12834"/>
                    <a:pt x="3470" y="13095"/>
                    <a:pt x="4345" y="13095"/>
                  </a:cubicBezTo>
                  <a:cubicBezTo>
                    <a:pt x="5711" y="13095"/>
                    <a:pt x="6786" y="12512"/>
                    <a:pt x="7569" y="11360"/>
                  </a:cubicBezTo>
                  <a:cubicBezTo>
                    <a:pt x="8336" y="10194"/>
                    <a:pt x="8720" y="8582"/>
                    <a:pt x="8720" y="6525"/>
                  </a:cubicBezTo>
                  <a:cubicBezTo>
                    <a:pt x="8720" y="4529"/>
                    <a:pt x="8336" y="2948"/>
                    <a:pt x="7553" y="1766"/>
                  </a:cubicBezTo>
                  <a:cubicBezTo>
                    <a:pt x="6786" y="599"/>
                    <a:pt x="5726" y="1"/>
                    <a:pt x="4391"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6589350" y="2742725"/>
              <a:ext cx="141250" cy="321625"/>
            </a:xfrm>
            <a:custGeom>
              <a:rect b="b" l="l" r="r" t="t"/>
              <a:pathLst>
                <a:path extrusionOk="0" h="12865" w="5650">
                  <a:moveTo>
                    <a:pt x="4667" y="1"/>
                  </a:moveTo>
                  <a:cubicBezTo>
                    <a:pt x="4099" y="1"/>
                    <a:pt x="3577" y="231"/>
                    <a:pt x="3086" y="661"/>
                  </a:cubicBezTo>
                  <a:cubicBezTo>
                    <a:pt x="2595" y="1106"/>
                    <a:pt x="2196" y="1704"/>
                    <a:pt x="1889" y="2457"/>
                  </a:cubicBezTo>
                  <a:lnTo>
                    <a:pt x="1781" y="2457"/>
                  </a:lnTo>
                  <a:lnTo>
                    <a:pt x="1536" y="231"/>
                  </a:lnTo>
                  <a:lnTo>
                    <a:pt x="0" y="231"/>
                  </a:lnTo>
                  <a:lnTo>
                    <a:pt x="0" y="12865"/>
                  </a:lnTo>
                  <a:lnTo>
                    <a:pt x="1950" y="12865"/>
                  </a:lnTo>
                  <a:lnTo>
                    <a:pt x="1950" y="6264"/>
                  </a:lnTo>
                  <a:cubicBezTo>
                    <a:pt x="1950" y="5143"/>
                    <a:pt x="2196" y="4237"/>
                    <a:pt x="2687" y="3531"/>
                  </a:cubicBezTo>
                  <a:cubicBezTo>
                    <a:pt x="3163" y="2840"/>
                    <a:pt x="3808" y="2487"/>
                    <a:pt x="4591" y="2487"/>
                  </a:cubicBezTo>
                  <a:cubicBezTo>
                    <a:pt x="4882" y="2487"/>
                    <a:pt x="5174" y="2533"/>
                    <a:pt x="5450" y="2626"/>
                  </a:cubicBezTo>
                  <a:lnTo>
                    <a:pt x="5650" y="123"/>
                  </a:lnTo>
                  <a:cubicBezTo>
                    <a:pt x="5389" y="47"/>
                    <a:pt x="5066" y="1"/>
                    <a:pt x="4667"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6772025" y="2742725"/>
              <a:ext cx="202675" cy="321625"/>
            </a:xfrm>
            <a:custGeom>
              <a:rect b="b" l="l" r="r" t="t"/>
              <a:pathLst>
                <a:path extrusionOk="0" h="12865" w="8107">
                  <a:moveTo>
                    <a:pt x="4790" y="1"/>
                  </a:moveTo>
                  <a:cubicBezTo>
                    <a:pt x="4176" y="1"/>
                    <a:pt x="3608" y="169"/>
                    <a:pt x="3086" y="492"/>
                  </a:cubicBezTo>
                  <a:cubicBezTo>
                    <a:pt x="2580" y="829"/>
                    <a:pt x="2181" y="1290"/>
                    <a:pt x="1904" y="1889"/>
                  </a:cubicBezTo>
                  <a:lnTo>
                    <a:pt x="1812" y="1889"/>
                  </a:lnTo>
                  <a:lnTo>
                    <a:pt x="1536" y="231"/>
                  </a:lnTo>
                  <a:lnTo>
                    <a:pt x="1" y="231"/>
                  </a:lnTo>
                  <a:lnTo>
                    <a:pt x="1" y="12865"/>
                  </a:lnTo>
                  <a:lnTo>
                    <a:pt x="1966" y="12865"/>
                  </a:lnTo>
                  <a:lnTo>
                    <a:pt x="1966" y="6571"/>
                  </a:lnTo>
                  <a:cubicBezTo>
                    <a:pt x="1966" y="4990"/>
                    <a:pt x="2150" y="3869"/>
                    <a:pt x="2534" y="3209"/>
                  </a:cubicBezTo>
                  <a:cubicBezTo>
                    <a:pt x="2917" y="2533"/>
                    <a:pt x="3532" y="2196"/>
                    <a:pt x="4361" y="2196"/>
                  </a:cubicBezTo>
                  <a:cubicBezTo>
                    <a:pt x="4975" y="2196"/>
                    <a:pt x="5435" y="2441"/>
                    <a:pt x="5711" y="2917"/>
                  </a:cubicBezTo>
                  <a:cubicBezTo>
                    <a:pt x="6003" y="3393"/>
                    <a:pt x="6141" y="4130"/>
                    <a:pt x="6141" y="5097"/>
                  </a:cubicBezTo>
                  <a:lnTo>
                    <a:pt x="6141" y="12865"/>
                  </a:lnTo>
                  <a:lnTo>
                    <a:pt x="8106" y="12865"/>
                  </a:lnTo>
                  <a:lnTo>
                    <a:pt x="8106" y="4637"/>
                  </a:lnTo>
                  <a:cubicBezTo>
                    <a:pt x="8106" y="1551"/>
                    <a:pt x="7001" y="1"/>
                    <a:pt x="4790"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7038750" y="2627600"/>
              <a:ext cx="55300" cy="436750"/>
            </a:xfrm>
            <a:custGeom>
              <a:rect b="b" l="l" r="r" t="t"/>
              <a:pathLst>
                <a:path extrusionOk="0" h="17470" w="2212">
                  <a:moveTo>
                    <a:pt x="1106" y="0"/>
                  </a:moveTo>
                  <a:cubicBezTo>
                    <a:pt x="753" y="0"/>
                    <a:pt x="477" y="123"/>
                    <a:pt x="293" y="384"/>
                  </a:cubicBezTo>
                  <a:cubicBezTo>
                    <a:pt x="93" y="645"/>
                    <a:pt x="1" y="1013"/>
                    <a:pt x="1" y="1489"/>
                  </a:cubicBezTo>
                  <a:cubicBezTo>
                    <a:pt x="1" y="1950"/>
                    <a:pt x="93" y="2303"/>
                    <a:pt x="293" y="2564"/>
                  </a:cubicBezTo>
                  <a:cubicBezTo>
                    <a:pt x="477" y="2825"/>
                    <a:pt x="753" y="2963"/>
                    <a:pt x="1106" y="2963"/>
                  </a:cubicBezTo>
                  <a:cubicBezTo>
                    <a:pt x="1459" y="2963"/>
                    <a:pt x="1720" y="2825"/>
                    <a:pt x="1920" y="2564"/>
                  </a:cubicBezTo>
                  <a:cubicBezTo>
                    <a:pt x="2104" y="2303"/>
                    <a:pt x="2212" y="1950"/>
                    <a:pt x="2212" y="1489"/>
                  </a:cubicBezTo>
                  <a:cubicBezTo>
                    <a:pt x="2212" y="1013"/>
                    <a:pt x="2104" y="645"/>
                    <a:pt x="1920" y="384"/>
                  </a:cubicBezTo>
                  <a:cubicBezTo>
                    <a:pt x="1720" y="123"/>
                    <a:pt x="1459" y="0"/>
                    <a:pt x="1106" y="0"/>
                  </a:cubicBezTo>
                  <a:close/>
                  <a:moveTo>
                    <a:pt x="124" y="4836"/>
                  </a:moveTo>
                  <a:lnTo>
                    <a:pt x="124" y="17470"/>
                  </a:lnTo>
                  <a:lnTo>
                    <a:pt x="2073" y="17470"/>
                  </a:lnTo>
                  <a:lnTo>
                    <a:pt x="2073" y="4836"/>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7143150" y="2742725"/>
              <a:ext cx="195750" cy="327400"/>
            </a:xfrm>
            <a:custGeom>
              <a:rect b="b" l="l" r="r" t="t"/>
              <a:pathLst>
                <a:path extrusionOk="0" h="13096" w="7830">
                  <a:moveTo>
                    <a:pt x="5865" y="6832"/>
                  </a:moveTo>
                  <a:lnTo>
                    <a:pt x="5865" y="7937"/>
                  </a:lnTo>
                  <a:cubicBezTo>
                    <a:pt x="5865" y="8920"/>
                    <a:pt x="5650" y="9672"/>
                    <a:pt x="5220" y="10224"/>
                  </a:cubicBezTo>
                  <a:cubicBezTo>
                    <a:pt x="4790" y="10762"/>
                    <a:pt x="4222" y="11038"/>
                    <a:pt x="3501" y="11038"/>
                  </a:cubicBezTo>
                  <a:cubicBezTo>
                    <a:pt x="3025" y="11038"/>
                    <a:pt x="2656" y="10884"/>
                    <a:pt x="2411" y="10577"/>
                  </a:cubicBezTo>
                  <a:cubicBezTo>
                    <a:pt x="2165" y="10270"/>
                    <a:pt x="2042" y="9825"/>
                    <a:pt x="2042" y="9273"/>
                  </a:cubicBezTo>
                  <a:cubicBezTo>
                    <a:pt x="2042" y="8490"/>
                    <a:pt x="2242" y="7906"/>
                    <a:pt x="2672" y="7538"/>
                  </a:cubicBezTo>
                  <a:cubicBezTo>
                    <a:pt x="3086" y="7154"/>
                    <a:pt x="3762" y="6955"/>
                    <a:pt x="4683" y="6909"/>
                  </a:cubicBezTo>
                  <a:lnTo>
                    <a:pt x="5865" y="6832"/>
                  </a:lnTo>
                  <a:close/>
                  <a:moveTo>
                    <a:pt x="4268" y="1"/>
                  </a:moveTo>
                  <a:cubicBezTo>
                    <a:pt x="3746" y="1"/>
                    <a:pt x="3178" y="93"/>
                    <a:pt x="2595" y="277"/>
                  </a:cubicBezTo>
                  <a:cubicBezTo>
                    <a:pt x="1996" y="476"/>
                    <a:pt x="1444" y="737"/>
                    <a:pt x="952" y="1106"/>
                  </a:cubicBezTo>
                  <a:lnTo>
                    <a:pt x="1582" y="3025"/>
                  </a:lnTo>
                  <a:cubicBezTo>
                    <a:pt x="1981" y="2764"/>
                    <a:pt x="2395" y="2533"/>
                    <a:pt x="2825" y="2349"/>
                  </a:cubicBezTo>
                  <a:cubicBezTo>
                    <a:pt x="3270" y="2150"/>
                    <a:pt x="3716" y="2058"/>
                    <a:pt x="4191" y="2058"/>
                  </a:cubicBezTo>
                  <a:cubicBezTo>
                    <a:pt x="4775" y="2058"/>
                    <a:pt x="5189" y="2257"/>
                    <a:pt x="5466" y="2656"/>
                  </a:cubicBezTo>
                  <a:cubicBezTo>
                    <a:pt x="5742" y="3055"/>
                    <a:pt x="5880" y="3669"/>
                    <a:pt x="5880" y="4468"/>
                  </a:cubicBezTo>
                  <a:lnTo>
                    <a:pt x="5880" y="5143"/>
                  </a:lnTo>
                  <a:lnTo>
                    <a:pt x="4284" y="5220"/>
                  </a:lnTo>
                  <a:cubicBezTo>
                    <a:pt x="2840" y="5281"/>
                    <a:pt x="1766" y="5634"/>
                    <a:pt x="1060" y="6294"/>
                  </a:cubicBezTo>
                  <a:cubicBezTo>
                    <a:pt x="354" y="6955"/>
                    <a:pt x="0" y="7937"/>
                    <a:pt x="0" y="9242"/>
                  </a:cubicBezTo>
                  <a:cubicBezTo>
                    <a:pt x="0" y="10470"/>
                    <a:pt x="261" y="11422"/>
                    <a:pt x="768" y="12082"/>
                  </a:cubicBezTo>
                  <a:cubicBezTo>
                    <a:pt x="1275" y="12757"/>
                    <a:pt x="1981" y="13095"/>
                    <a:pt x="2887" y="13095"/>
                  </a:cubicBezTo>
                  <a:cubicBezTo>
                    <a:pt x="3593" y="13095"/>
                    <a:pt x="4176" y="12957"/>
                    <a:pt x="4621" y="12681"/>
                  </a:cubicBezTo>
                  <a:cubicBezTo>
                    <a:pt x="5082" y="12404"/>
                    <a:pt x="5527" y="11882"/>
                    <a:pt x="5972" y="11099"/>
                  </a:cubicBezTo>
                  <a:lnTo>
                    <a:pt x="6034" y="11099"/>
                  </a:lnTo>
                  <a:lnTo>
                    <a:pt x="6433" y="12865"/>
                  </a:lnTo>
                  <a:lnTo>
                    <a:pt x="7830" y="12865"/>
                  </a:lnTo>
                  <a:lnTo>
                    <a:pt x="7830" y="4360"/>
                  </a:lnTo>
                  <a:cubicBezTo>
                    <a:pt x="7830" y="2856"/>
                    <a:pt x="7523" y="1751"/>
                    <a:pt x="6924" y="1060"/>
                  </a:cubicBezTo>
                  <a:cubicBezTo>
                    <a:pt x="6325" y="354"/>
                    <a:pt x="5450" y="1"/>
                    <a:pt x="4268"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276875" y="2268750"/>
              <a:ext cx="1192450" cy="1192425"/>
            </a:xfrm>
            <a:custGeom>
              <a:rect b="b" l="l" r="r" t="t"/>
              <a:pathLst>
                <a:path extrusionOk="0" h="47697" w="47698">
                  <a:moveTo>
                    <a:pt x="21861" y="2657"/>
                  </a:moveTo>
                  <a:cubicBezTo>
                    <a:pt x="24563" y="2657"/>
                    <a:pt x="27218" y="3225"/>
                    <a:pt x="29675" y="4314"/>
                  </a:cubicBezTo>
                  <a:cubicBezTo>
                    <a:pt x="28431" y="4100"/>
                    <a:pt x="27142" y="3977"/>
                    <a:pt x="25837" y="3977"/>
                  </a:cubicBezTo>
                  <a:cubicBezTo>
                    <a:pt x="20003" y="3977"/>
                    <a:pt x="14508" y="6249"/>
                    <a:pt x="10378" y="10378"/>
                  </a:cubicBezTo>
                  <a:cubicBezTo>
                    <a:pt x="6248" y="14508"/>
                    <a:pt x="3976" y="20003"/>
                    <a:pt x="3976" y="25837"/>
                  </a:cubicBezTo>
                  <a:cubicBezTo>
                    <a:pt x="3976" y="27126"/>
                    <a:pt x="4099" y="28416"/>
                    <a:pt x="4314" y="29675"/>
                  </a:cubicBezTo>
                  <a:cubicBezTo>
                    <a:pt x="1183" y="22628"/>
                    <a:pt x="2503" y="14047"/>
                    <a:pt x="8275" y="8275"/>
                  </a:cubicBezTo>
                  <a:cubicBezTo>
                    <a:pt x="12021" y="4529"/>
                    <a:pt x="16948" y="2657"/>
                    <a:pt x="21861" y="2657"/>
                  </a:cubicBezTo>
                  <a:close/>
                  <a:moveTo>
                    <a:pt x="25837" y="6633"/>
                  </a:moveTo>
                  <a:cubicBezTo>
                    <a:pt x="30765" y="6633"/>
                    <a:pt x="35677" y="8505"/>
                    <a:pt x="39423" y="12251"/>
                  </a:cubicBezTo>
                  <a:cubicBezTo>
                    <a:pt x="46914" y="19742"/>
                    <a:pt x="46914" y="31931"/>
                    <a:pt x="39423" y="39423"/>
                  </a:cubicBezTo>
                  <a:cubicBezTo>
                    <a:pt x="35677" y="43168"/>
                    <a:pt x="30757" y="45041"/>
                    <a:pt x="25837" y="45041"/>
                  </a:cubicBezTo>
                  <a:cubicBezTo>
                    <a:pt x="20917" y="45041"/>
                    <a:pt x="15997" y="43168"/>
                    <a:pt x="12251" y="39423"/>
                  </a:cubicBezTo>
                  <a:cubicBezTo>
                    <a:pt x="4759" y="31931"/>
                    <a:pt x="4759" y="19742"/>
                    <a:pt x="12251" y="12251"/>
                  </a:cubicBezTo>
                  <a:cubicBezTo>
                    <a:pt x="15997" y="8505"/>
                    <a:pt x="20924" y="6633"/>
                    <a:pt x="25837" y="6633"/>
                  </a:cubicBezTo>
                  <a:close/>
                  <a:moveTo>
                    <a:pt x="21861" y="1"/>
                  </a:moveTo>
                  <a:cubicBezTo>
                    <a:pt x="16027" y="1"/>
                    <a:pt x="10532" y="2273"/>
                    <a:pt x="6402" y="6402"/>
                  </a:cubicBezTo>
                  <a:cubicBezTo>
                    <a:pt x="2272" y="10532"/>
                    <a:pt x="0" y="16027"/>
                    <a:pt x="0" y="21861"/>
                  </a:cubicBezTo>
                  <a:cubicBezTo>
                    <a:pt x="0" y="27710"/>
                    <a:pt x="2272" y="33190"/>
                    <a:pt x="6402" y="37320"/>
                  </a:cubicBezTo>
                  <a:lnTo>
                    <a:pt x="10378" y="41295"/>
                  </a:lnTo>
                  <a:cubicBezTo>
                    <a:pt x="14508" y="45425"/>
                    <a:pt x="20003" y="47697"/>
                    <a:pt x="25837" y="47697"/>
                  </a:cubicBezTo>
                  <a:cubicBezTo>
                    <a:pt x="31686" y="47697"/>
                    <a:pt x="37166" y="45425"/>
                    <a:pt x="41296" y="41295"/>
                  </a:cubicBezTo>
                  <a:cubicBezTo>
                    <a:pt x="45425" y="37166"/>
                    <a:pt x="47697" y="31686"/>
                    <a:pt x="47697" y="25837"/>
                  </a:cubicBezTo>
                  <a:cubicBezTo>
                    <a:pt x="47697" y="20003"/>
                    <a:pt x="45425" y="14508"/>
                    <a:pt x="41296" y="10378"/>
                  </a:cubicBezTo>
                  <a:lnTo>
                    <a:pt x="37320" y="6402"/>
                  </a:lnTo>
                  <a:cubicBezTo>
                    <a:pt x="33190" y="2273"/>
                    <a:pt x="27710" y="1"/>
                    <a:pt x="21861"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508675" y="2500550"/>
              <a:ext cx="828225" cy="828225"/>
            </a:xfrm>
            <a:custGeom>
              <a:rect b="b" l="l" r="r" t="t"/>
              <a:pathLst>
                <a:path extrusionOk="0" h="33129" w="33129">
                  <a:moveTo>
                    <a:pt x="16565" y="2657"/>
                  </a:moveTo>
                  <a:cubicBezTo>
                    <a:pt x="19282" y="2657"/>
                    <a:pt x="21938" y="3455"/>
                    <a:pt x="24210" y="4944"/>
                  </a:cubicBezTo>
                  <a:cubicBezTo>
                    <a:pt x="25714" y="7216"/>
                    <a:pt x="26512" y="9872"/>
                    <a:pt x="26512" y="12589"/>
                  </a:cubicBezTo>
                  <a:cubicBezTo>
                    <a:pt x="26512" y="20264"/>
                    <a:pt x="20264" y="26497"/>
                    <a:pt x="12589" y="26497"/>
                  </a:cubicBezTo>
                  <a:cubicBezTo>
                    <a:pt x="12564" y="26497"/>
                    <a:pt x="12538" y="26497"/>
                    <a:pt x="12513" y="26497"/>
                  </a:cubicBezTo>
                  <a:cubicBezTo>
                    <a:pt x="9822" y="26497"/>
                    <a:pt x="7195" y="25685"/>
                    <a:pt x="4944" y="24210"/>
                  </a:cubicBezTo>
                  <a:cubicBezTo>
                    <a:pt x="3455" y="21938"/>
                    <a:pt x="2656" y="19282"/>
                    <a:pt x="2656" y="16565"/>
                  </a:cubicBezTo>
                  <a:cubicBezTo>
                    <a:pt x="2656" y="8889"/>
                    <a:pt x="8904" y="2657"/>
                    <a:pt x="16565" y="2657"/>
                  </a:cubicBezTo>
                  <a:close/>
                  <a:moveTo>
                    <a:pt x="28999" y="10317"/>
                  </a:moveTo>
                  <a:lnTo>
                    <a:pt x="28999" y="10317"/>
                  </a:lnTo>
                  <a:cubicBezTo>
                    <a:pt x="29936" y="12205"/>
                    <a:pt x="30473" y="14324"/>
                    <a:pt x="30473" y="16565"/>
                  </a:cubicBezTo>
                  <a:cubicBezTo>
                    <a:pt x="30473" y="24240"/>
                    <a:pt x="24240" y="30473"/>
                    <a:pt x="16565" y="30473"/>
                  </a:cubicBezTo>
                  <a:cubicBezTo>
                    <a:pt x="14400" y="30473"/>
                    <a:pt x="12266" y="29966"/>
                    <a:pt x="10317" y="28984"/>
                  </a:cubicBezTo>
                  <a:lnTo>
                    <a:pt x="10317" y="28984"/>
                  </a:lnTo>
                  <a:cubicBezTo>
                    <a:pt x="11069" y="29091"/>
                    <a:pt x="11821" y="29153"/>
                    <a:pt x="12589" y="29153"/>
                  </a:cubicBezTo>
                  <a:cubicBezTo>
                    <a:pt x="21723" y="29153"/>
                    <a:pt x="29153" y="21723"/>
                    <a:pt x="29153" y="12589"/>
                  </a:cubicBezTo>
                  <a:cubicBezTo>
                    <a:pt x="29153" y="11837"/>
                    <a:pt x="29107" y="11069"/>
                    <a:pt x="28999" y="10317"/>
                  </a:cubicBezTo>
                  <a:close/>
                  <a:moveTo>
                    <a:pt x="16565" y="1"/>
                  </a:moveTo>
                  <a:cubicBezTo>
                    <a:pt x="7431" y="1"/>
                    <a:pt x="1" y="7431"/>
                    <a:pt x="1" y="16565"/>
                  </a:cubicBezTo>
                  <a:cubicBezTo>
                    <a:pt x="1" y="19881"/>
                    <a:pt x="999" y="23104"/>
                    <a:pt x="2856" y="25852"/>
                  </a:cubicBezTo>
                  <a:cubicBezTo>
                    <a:pt x="2887" y="25898"/>
                    <a:pt x="2917" y="25929"/>
                    <a:pt x="2948" y="25975"/>
                  </a:cubicBezTo>
                  <a:cubicBezTo>
                    <a:pt x="5942" y="30289"/>
                    <a:pt x="10931" y="33129"/>
                    <a:pt x="16565" y="33129"/>
                  </a:cubicBezTo>
                  <a:cubicBezTo>
                    <a:pt x="25699" y="33129"/>
                    <a:pt x="33129" y="25699"/>
                    <a:pt x="33129" y="16565"/>
                  </a:cubicBezTo>
                  <a:cubicBezTo>
                    <a:pt x="33129" y="10931"/>
                    <a:pt x="30289" y="5942"/>
                    <a:pt x="25975" y="2948"/>
                  </a:cubicBezTo>
                  <a:cubicBezTo>
                    <a:pt x="25944" y="2918"/>
                    <a:pt x="25898" y="2887"/>
                    <a:pt x="25852" y="2856"/>
                  </a:cubicBezTo>
                  <a:cubicBezTo>
                    <a:pt x="23104" y="999"/>
                    <a:pt x="19881" y="1"/>
                    <a:pt x="16565"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1556800" y="2265675"/>
              <a:ext cx="33400" cy="1198575"/>
            </a:xfrm>
            <a:custGeom>
              <a:rect b="b" l="l" r="r" t="t"/>
              <a:pathLst>
                <a:path extrusionOk="0" h="47943" w="1336">
                  <a:moveTo>
                    <a:pt x="676" y="1"/>
                  </a:moveTo>
                  <a:cubicBezTo>
                    <a:pt x="307" y="1"/>
                    <a:pt x="0" y="615"/>
                    <a:pt x="0" y="1383"/>
                  </a:cubicBezTo>
                  <a:lnTo>
                    <a:pt x="0" y="46561"/>
                  </a:lnTo>
                  <a:cubicBezTo>
                    <a:pt x="0" y="47329"/>
                    <a:pt x="307" y="47943"/>
                    <a:pt x="676" y="47943"/>
                  </a:cubicBezTo>
                  <a:cubicBezTo>
                    <a:pt x="1044" y="47943"/>
                    <a:pt x="1336" y="47329"/>
                    <a:pt x="1336" y="46561"/>
                  </a:cubicBezTo>
                  <a:lnTo>
                    <a:pt x="1336" y="1383"/>
                  </a:lnTo>
                  <a:cubicBezTo>
                    <a:pt x="1336" y="615"/>
                    <a:pt x="1044" y="1"/>
                    <a:pt x="676"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627275" y="2645250"/>
              <a:ext cx="379200" cy="366150"/>
            </a:xfrm>
            <a:custGeom>
              <a:rect b="b" l="l" r="r" t="t"/>
              <a:pathLst>
                <a:path extrusionOk="0" h="14646" w="15168">
                  <a:moveTo>
                    <a:pt x="15029" y="0"/>
                  </a:moveTo>
                  <a:cubicBezTo>
                    <a:pt x="14722" y="1397"/>
                    <a:pt x="14354" y="2180"/>
                    <a:pt x="14354" y="2180"/>
                  </a:cubicBezTo>
                  <a:cubicBezTo>
                    <a:pt x="13187" y="4652"/>
                    <a:pt x="11698" y="6586"/>
                    <a:pt x="10132" y="8106"/>
                  </a:cubicBezTo>
                  <a:lnTo>
                    <a:pt x="8121" y="9825"/>
                  </a:lnTo>
                  <a:cubicBezTo>
                    <a:pt x="4713" y="12389"/>
                    <a:pt x="1397" y="13356"/>
                    <a:pt x="660" y="14031"/>
                  </a:cubicBezTo>
                  <a:cubicBezTo>
                    <a:pt x="0" y="14645"/>
                    <a:pt x="1182" y="14645"/>
                    <a:pt x="1182" y="14645"/>
                  </a:cubicBezTo>
                  <a:cubicBezTo>
                    <a:pt x="1182" y="14645"/>
                    <a:pt x="2610" y="14200"/>
                    <a:pt x="4590" y="13156"/>
                  </a:cubicBezTo>
                  <a:lnTo>
                    <a:pt x="4590" y="13156"/>
                  </a:lnTo>
                  <a:cubicBezTo>
                    <a:pt x="4590" y="13156"/>
                    <a:pt x="4590" y="13156"/>
                    <a:pt x="4590" y="13156"/>
                  </a:cubicBezTo>
                  <a:cubicBezTo>
                    <a:pt x="4601" y="13156"/>
                    <a:pt x="6601" y="11974"/>
                    <a:pt x="6601" y="11974"/>
                  </a:cubicBezTo>
                  <a:cubicBezTo>
                    <a:pt x="8351" y="10838"/>
                    <a:pt x="10286" y="9303"/>
                    <a:pt x="11944" y="7277"/>
                  </a:cubicBezTo>
                  <a:lnTo>
                    <a:pt x="13602" y="4928"/>
                  </a:lnTo>
                  <a:cubicBezTo>
                    <a:pt x="14093" y="4084"/>
                    <a:pt x="14630" y="3163"/>
                    <a:pt x="14922" y="2211"/>
                  </a:cubicBezTo>
                  <a:cubicBezTo>
                    <a:pt x="14922" y="2211"/>
                    <a:pt x="15167" y="1505"/>
                    <a:pt x="15029" y="0"/>
                  </a:cubicBezTo>
                  <a:close/>
                </a:path>
              </a:pathLst>
            </a:custGeom>
            <a:solidFill>
              <a:srgbClr val="762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637700" y="2695900"/>
              <a:ext cx="355725" cy="311100"/>
            </a:xfrm>
            <a:custGeom>
              <a:rect b="b" l="l" r="r" t="t"/>
              <a:pathLst>
                <a:path extrusionOk="0" h="12444" w="14229">
                  <a:moveTo>
                    <a:pt x="14228" y="1"/>
                  </a:moveTo>
                  <a:lnTo>
                    <a:pt x="14228" y="1"/>
                  </a:lnTo>
                  <a:cubicBezTo>
                    <a:pt x="13323" y="2518"/>
                    <a:pt x="10636" y="5788"/>
                    <a:pt x="7858" y="7983"/>
                  </a:cubicBezTo>
                  <a:cubicBezTo>
                    <a:pt x="4726" y="10317"/>
                    <a:pt x="2807" y="10977"/>
                    <a:pt x="335" y="12097"/>
                  </a:cubicBezTo>
                  <a:cubicBezTo>
                    <a:pt x="1" y="12381"/>
                    <a:pt x="84" y="12443"/>
                    <a:pt x="222" y="12443"/>
                  </a:cubicBezTo>
                  <a:cubicBezTo>
                    <a:pt x="331" y="12443"/>
                    <a:pt x="474" y="12404"/>
                    <a:pt x="474" y="12404"/>
                  </a:cubicBezTo>
                  <a:cubicBezTo>
                    <a:pt x="474" y="12404"/>
                    <a:pt x="1779" y="11775"/>
                    <a:pt x="3544" y="10946"/>
                  </a:cubicBezTo>
                  <a:lnTo>
                    <a:pt x="3544" y="10946"/>
                  </a:lnTo>
                  <a:cubicBezTo>
                    <a:pt x="3544" y="10947"/>
                    <a:pt x="3544" y="10947"/>
                    <a:pt x="3544" y="10947"/>
                  </a:cubicBezTo>
                  <a:cubicBezTo>
                    <a:pt x="3584" y="10947"/>
                    <a:pt x="5309" y="10010"/>
                    <a:pt x="5309" y="10010"/>
                  </a:cubicBezTo>
                  <a:cubicBezTo>
                    <a:pt x="7750" y="8536"/>
                    <a:pt x="9408" y="7078"/>
                    <a:pt x="10222" y="6295"/>
                  </a:cubicBezTo>
                  <a:cubicBezTo>
                    <a:pt x="10989" y="5542"/>
                    <a:pt x="13614" y="2472"/>
                    <a:pt x="14228" y="1"/>
                  </a:cubicBezTo>
                  <a:close/>
                </a:path>
              </a:pathLst>
            </a:custGeom>
            <a:solidFill>
              <a:srgbClr val="A96D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736650" y="2679775"/>
              <a:ext cx="208800" cy="191925"/>
            </a:xfrm>
            <a:custGeom>
              <a:rect b="b" l="l" r="r" t="t"/>
              <a:pathLst>
                <a:path extrusionOk="0" h="7677" w="8352">
                  <a:moveTo>
                    <a:pt x="4560" y="1"/>
                  </a:moveTo>
                  <a:cubicBezTo>
                    <a:pt x="4560" y="1"/>
                    <a:pt x="0" y="5036"/>
                    <a:pt x="4099" y="7584"/>
                  </a:cubicBezTo>
                  <a:cubicBezTo>
                    <a:pt x="4145" y="7615"/>
                    <a:pt x="4191" y="7646"/>
                    <a:pt x="4253" y="7676"/>
                  </a:cubicBezTo>
                  <a:cubicBezTo>
                    <a:pt x="3439" y="5681"/>
                    <a:pt x="3470" y="3332"/>
                    <a:pt x="4360" y="1398"/>
                  </a:cubicBezTo>
                  <a:lnTo>
                    <a:pt x="4360" y="1398"/>
                  </a:lnTo>
                  <a:cubicBezTo>
                    <a:pt x="4007" y="2288"/>
                    <a:pt x="3854" y="3271"/>
                    <a:pt x="3884" y="4238"/>
                  </a:cubicBezTo>
                  <a:cubicBezTo>
                    <a:pt x="3869" y="5389"/>
                    <a:pt x="4145" y="6387"/>
                    <a:pt x="4590" y="7431"/>
                  </a:cubicBezTo>
                  <a:cubicBezTo>
                    <a:pt x="8352" y="4591"/>
                    <a:pt x="4729" y="216"/>
                    <a:pt x="4560" y="32"/>
                  </a:cubicBezTo>
                  <a:lnTo>
                    <a:pt x="4560" y="1"/>
                  </a:lnTo>
                  <a:close/>
                </a:path>
              </a:pathLst>
            </a:custGeom>
            <a:solidFill>
              <a:srgbClr val="98B9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767725" y="2942675"/>
              <a:ext cx="169675" cy="89375"/>
            </a:xfrm>
            <a:custGeom>
              <a:rect b="b" l="l" r="r" t="t"/>
              <a:pathLst>
                <a:path extrusionOk="0" h="3575" w="6787">
                  <a:moveTo>
                    <a:pt x="2498" y="1"/>
                  </a:moveTo>
                  <a:cubicBezTo>
                    <a:pt x="1770" y="1"/>
                    <a:pt x="992" y="239"/>
                    <a:pt x="200" y="860"/>
                  </a:cubicBezTo>
                  <a:cubicBezTo>
                    <a:pt x="999" y="1505"/>
                    <a:pt x="1920" y="1996"/>
                    <a:pt x="2918" y="2257"/>
                  </a:cubicBezTo>
                  <a:cubicBezTo>
                    <a:pt x="3527" y="2434"/>
                    <a:pt x="4161" y="2532"/>
                    <a:pt x="4795" y="2532"/>
                  </a:cubicBezTo>
                  <a:cubicBezTo>
                    <a:pt x="5039" y="2532"/>
                    <a:pt x="5284" y="2517"/>
                    <a:pt x="5527" y="2487"/>
                  </a:cubicBezTo>
                  <a:lnTo>
                    <a:pt x="5527" y="2487"/>
                  </a:lnTo>
                  <a:cubicBezTo>
                    <a:pt x="5144" y="2555"/>
                    <a:pt x="4753" y="2589"/>
                    <a:pt x="4362" y="2589"/>
                  </a:cubicBezTo>
                  <a:cubicBezTo>
                    <a:pt x="2810" y="2589"/>
                    <a:pt x="1239" y="2068"/>
                    <a:pt x="1" y="1136"/>
                  </a:cubicBezTo>
                  <a:lnTo>
                    <a:pt x="1" y="1136"/>
                  </a:lnTo>
                  <a:cubicBezTo>
                    <a:pt x="16" y="1183"/>
                    <a:pt x="32" y="1229"/>
                    <a:pt x="47" y="1290"/>
                  </a:cubicBezTo>
                  <a:cubicBezTo>
                    <a:pt x="595" y="3065"/>
                    <a:pt x="1894" y="3575"/>
                    <a:pt x="3208" y="3575"/>
                  </a:cubicBezTo>
                  <a:cubicBezTo>
                    <a:pt x="4984" y="3575"/>
                    <a:pt x="6786" y="2641"/>
                    <a:pt x="6786" y="2641"/>
                  </a:cubicBezTo>
                  <a:lnTo>
                    <a:pt x="6771" y="2641"/>
                  </a:lnTo>
                  <a:cubicBezTo>
                    <a:pt x="6677" y="2489"/>
                    <a:pt x="4847" y="1"/>
                    <a:pt x="2498" y="1"/>
                  </a:cubicBezTo>
                  <a:close/>
                </a:path>
              </a:pathLst>
            </a:custGeom>
            <a:solidFill>
              <a:srgbClr val="98B9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942350" y="2767925"/>
              <a:ext cx="173125" cy="88300"/>
            </a:xfrm>
            <a:custGeom>
              <a:rect b="b" l="l" r="r" t="t"/>
              <a:pathLst>
                <a:path extrusionOk="0" h="3532" w="6925">
                  <a:moveTo>
                    <a:pt x="3102" y="1"/>
                  </a:moveTo>
                  <a:cubicBezTo>
                    <a:pt x="2057" y="1"/>
                    <a:pt x="974" y="403"/>
                    <a:pt x="108" y="1633"/>
                  </a:cubicBezTo>
                  <a:cubicBezTo>
                    <a:pt x="974" y="1968"/>
                    <a:pt x="1891" y="2176"/>
                    <a:pt x="2825" y="2176"/>
                  </a:cubicBezTo>
                  <a:cubicBezTo>
                    <a:pt x="2917" y="2176"/>
                    <a:pt x="3009" y="2174"/>
                    <a:pt x="3102" y="2170"/>
                  </a:cubicBezTo>
                  <a:cubicBezTo>
                    <a:pt x="3992" y="2155"/>
                    <a:pt x="4867" y="1986"/>
                    <a:pt x="5665" y="1648"/>
                  </a:cubicBezTo>
                  <a:lnTo>
                    <a:pt x="5665" y="1648"/>
                  </a:lnTo>
                  <a:cubicBezTo>
                    <a:pt x="4697" y="2132"/>
                    <a:pt x="3597" y="2373"/>
                    <a:pt x="2498" y="2373"/>
                  </a:cubicBezTo>
                  <a:cubicBezTo>
                    <a:pt x="1645" y="2373"/>
                    <a:pt x="792" y="2228"/>
                    <a:pt x="1" y="1940"/>
                  </a:cubicBezTo>
                  <a:lnTo>
                    <a:pt x="1" y="1940"/>
                  </a:lnTo>
                  <a:cubicBezTo>
                    <a:pt x="31" y="1986"/>
                    <a:pt x="47" y="2032"/>
                    <a:pt x="77" y="2063"/>
                  </a:cubicBezTo>
                  <a:cubicBezTo>
                    <a:pt x="807" y="3150"/>
                    <a:pt x="1712" y="3531"/>
                    <a:pt x="2622" y="3531"/>
                  </a:cubicBezTo>
                  <a:cubicBezTo>
                    <a:pt x="4758" y="3531"/>
                    <a:pt x="6924" y="1433"/>
                    <a:pt x="6924" y="1433"/>
                  </a:cubicBezTo>
                  <a:lnTo>
                    <a:pt x="6893" y="1433"/>
                  </a:lnTo>
                  <a:cubicBezTo>
                    <a:pt x="6784" y="1334"/>
                    <a:pt x="5006" y="1"/>
                    <a:pt x="3102" y="1"/>
                  </a:cubicBezTo>
                  <a:close/>
                </a:path>
              </a:pathLst>
            </a:custGeom>
            <a:solidFill>
              <a:srgbClr val="98B9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extLst>
    <p:ext uri="{DCECCB84-F9BA-43D5-87BE-67443E8EF086}">
      <p15:sldGuideLst>
        <p15:guide id="1" orient="horz" pos="1620">
          <p15:clr>
            <a:srgbClr val="FA7B17"/>
          </p15:clr>
        </p15:guide>
        <p15:guide id="2" pos="2880">
          <p15:clr>
            <a:srgbClr val="FA7B17"/>
          </p15:clr>
        </p15:guide>
        <p15:guide id="3" pos="1930">
          <p15:clr>
            <a:srgbClr val="FA7B17"/>
          </p15:clr>
        </p15:guide>
        <p15:guide id="4" pos="363">
          <p15:clr>
            <a:srgbClr val="FA7B17"/>
          </p15:clr>
        </p15:guide>
        <p15:guide id="5" pos="869">
          <p15:clr>
            <a:srgbClr val="FA7B17"/>
          </p15:clr>
        </p15:guide>
        <p15:guide id="6" pos="4464">
          <p15:clr>
            <a:srgbClr val="FA7B17"/>
          </p15:clr>
        </p15:guide>
        <p15:guide id="7" pos="3370">
          <p15:clr>
            <a:srgbClr val="FA7B17"/>
          </p15:clr>
        </p15:guide>
        <p15:guide id="8" pos="5472">
          <p15:clr>
            <a:srgbClr val="FA7B17"/>
          </p15:clr>
        </p15:guide>
        <p15:guide id="9" orient="horz" pos="2863">
          <p15:clr>
            <a:srgbClr val="FA7B17"/>
          </p15:clr>
        </p15:guide>
        <p15:guide id="10" orient="horz" pos="2160">
          <p15:clr>
            <a:srgbClr val="FA7B17"/>
          </p15:clr>
        </p15:guide>
        <p15:guide id="11" orient="horz" pos="3133">
          <p15:clr>
            <a:srgbClr val="E46962"/>
          </p15:clr>
        </p15:guide>
        <p15:guide id="12" orient="horz" pos="3110">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48" name="Shape 148"/>
        <p:cNvGrpSpPr/>
        <p:nvPr/>
      </p:nvGrpSpPr>
      <p:grpSpPr>
        <a:xfrm>
          <a:off x="0" y="0"/>
          <a:ext cx="0" cy="0"/>
          <a:chOff x="0" y="0"/>
          <a:chExt cx="0" cy="0"/>
        </a:xfrm>
      </p:grpSpPr>
      <p:sp>
        <p:nvSpPr>
          <p:cNvPr id="149" name="Google Shape;149;p11"/>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4" name="Shape 154"/>
        <p:cNvGrpSpPr/>
        <p:nvPr/>
      </p:nvGrpSpPr>
      <p:grpSpPr>
        <a:xfrm>
          <a:off x="0" y="0"/>
          <a:ext cx="0" cy="0"/>
          <a:chOff x="0" y="0"/>
          <a:chExt cx="0" cy="0"/>
        </a:xfrm>
      </p:grpSpPr>
      <p:sp>
        <p:nvSpPr>
          <p:cNvPr id="155" name="Google Shape;155;p13"/>
          <p:cNvSpPr txBox="1"/>
          <p:nvPr>
            <p:ph type="ctrTitle"/>
          </p:nvPr>
        </p:nvSpPr>
        <p:spPr>
          <a:xfrm>
            <a:off x="3063240" y="2075688"/>
            <a:ext cx="5449800" cy="896100"/>
          </a:xfrm>
          <a:prstGeom prst="rect">
            <a:avLst/>
          </a:prstGeom>
        </p:spPr>
        <p:txBody>
          <a:bodyPr anchorCtr="0" anchor="b" bIns="0" lIns="0" spcFirstLastPara="1" rIns="0" wrap="square" tIns="0">
            <a:noAutofit/>
          </a:bodyPr>
          <a:lstStyle>
            <a:lvl1pPr lvl="0">
              <a:lnSpc>
                <a:spcPct val="90000"/>
              </a:lnSpc>
              <a:spcBef>
                <a:spcPts val="0"/>
              </a:spcBef>
              <a:spcAft>
                <a:spcPts val="0"/>
              </a:spcAft>
              <a:buSzPts val="3200"/>
              <a:buNone/>
              <a:defRPr b="1" sz="3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pic>
        <p:nvPicPr>
          <p:cNvPr id="156" name="Google Shape;156;p13"/>
          <p:cNvPicPr preferRelativeResize="0"/>
          <p:nvPr/>
        </p:nvPicPr>
        <p:blipFill rotWithShape="1">
          <a:blip r:embed="rId2">
            <a:alphaModFix/>
          </a:blip>
          <a:srcRect b="0" l="0" r="0" t="0"/>
          <a:stretch/>
        </p:blipFill>
        <p:spPr>
          <a:xfrm>
            <a:off x="990600" y="590550"/>
            <a:ext cx="1642139" cy="2489149"/>
          </a:xfrm>
          <a:custGeom>
            <a:rect b="b" l="l" r="r" t="t"/>
            <a:pathLst>
              <a:path extrusionOk="0" h="21367" w="17426">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157" name="Google Shape;157;p13"/>
          <p:cNvSpPr/>
          <p:nvPr/>
        </p:nvSpPr>
        <p:spPr>
          <a:xfrm>
            <a:off x="1650244" y="3237827"/>
            <a:ext cx="930521" cy="1355672"/>
          </a:xfrm>
          <a:custGeom>
            <a:rect b="b" l="l" r="r" t="t"/>
            <a:pathLst>
              <a:path extrusionOk="0" h="13976" w="9593">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158" name="Google Shape;158;p13"/>
          <p:cNvSpPr/>
          <p:nvPr/>
        </p:nvSpPr>
        <p:spPr>
          <a:xfrm>
            <a:off x="0" y="2514602"/>
            <a:ext cx="1378855" cy="1907408"/>
          </a:xfrm>
          <a:custGeom>
            <a:rect b="b" l="l" r="r" t="t"/>
            <a:pathLst>
              <a:path extrusionOk="0" h="19664" w="14215">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77AB21">
              <a:alpha val="4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159" name="Google Shape;159;p13"/>
          <p:cNvSpPr/>
          <p:nvPr/>
        </p:nvSpPr>
        <p:spPr>
          <a:xfrm>
            <a:off x="2114578" y="0"/>
            <a:ext cx="1107352" cy="964471"/>
          </a:xfrm>
          <a:custGeom>
            <a:rect b="b" l="l" r="r" t="t"/>
            <a:pathLst>
              <a:path extrusionOk="0" h="9943" w="11416">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FFE88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grpSp>
        <p:nvGrpSpPr>
          <p:cNvPr id="160" name="Google Shape;160;p13"/>
          <p:cNvGrpSpPr/>
          <p:nvPr/>
        </p:nvGrpSpPr>
        <p:grpSpPr>
          <a:xfrm flipH="1">
            <a:off x="7086600" y="133350"/>
            <a:ext cx="1889651" cy="1375262"/>
            <a:chOff x="5485197" y="133350"/>
            <a:chExt cx="1889651" cy="1375262"/>
          </a:xfrm>
        </p:grpSpPr>
        <p:sp>
          <p:nvSpPr>
            <p:cNvPr id="161" name="Google Shape;161;p13"/>
            <p:cNvSpPr/>
            <p:nvPr/>
          </p:nvSpPr>
          <p:spPr>
            <a:xfrm>
              <a:off x="6096000" y="133350"/>
              <a:ext cx="1278848" cy="1021604"/>
            </a:xfrm>
            <a:custGeom>
              <a:rect b="b" l="l" r="r" t="t"/>
              <a:pathLst>
                <a:path extrusionOk="0" h="10532" w="13184">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162" name="Google Shape;162;p13"/>
            <p:cNvSpPr/>
            <p:nvPr/>
          </p:nvSpPr>
          <p:spPr>
            <a:xfrm>
              <a:off x="5485197" y="581583"/>
              <a:ext cx="566286" cy="927029"/>
            </a:xfrm>
            <a:custGeom>
              <a:rect b="b" l="l" r="r" t="t"/>
              <a:pathLst>
                <a:path extrusionOk="0" h="9557" w="5838">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grpSp>
      <p:sp>
        <p:nvSpPr>
          <p:cNvPr id="163" name="Google Shape;163;p13"/>
          <p:cNvSpPr/>
          <p:nvPr/>
        </p:nvSpPr>
        <p:spPr>
          <a:xfrm>
            <a:off x="7543800" y="1691187"/>
            <a:ext cx="1600186" cy="2785538"/>
          </a:xfrm>
          <a:custGeom>
            <a:rect b="b" l="l" r="r" t="t"/>
            <a:pathLst>
              <a:path extrusionOk="0" h="27692" w="15908">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rgbClr val="A0C269">
              <a:alpha val="2471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164" name="Google Shape;164;p13"/>
          <p:cNvSpPr txBox="1"/>
          <p:nvPr>
            <p:ph idx="1" type="subTitle"/>
          </p:nvPr>
        </p:nvSpPr>
        <p:spPr>
          <a:xfrm>
            <a:off x="3063240" y="3352800"/>
            <a:ext cx="5449800" cy="5670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1800"/>
              <a:buNone/>
              <a:defRPr b="1">
                <a:solidFill>
                  <a:schemeClr val="accen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65" name="Google Shape;165;p13"/>
          <p:cNvSpPr txBox="1"/>
          <p:nvPr>
            <p:ph idx="2" type="subTitle"/>
          </p:nvPr>
        </p:nvSpPr>
        <p:spPr>
          <a:xfrm>
            <a:off x="3063240" y="3093720"/>
            <a:ext cx="30906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166" name="Google Shape;166;p13"/>
          <p:cNvGrpSpPr/>
          <p:nvPr/>
        </p:nvGrpSpPr>
        <p:grpSpPr>
          <a:xfrm>
            <a:off x="576077" y="4593511"/>
            <a:ext cx="802820" cy="343226"/>
            <a:chOff x="344050" y="1374250"/>
            <a:chExt cx="6820900" cy="2921075"/>
          </a:xfrm>
        </p:grpSpPr>
        <p:sp>
          <p:nvSpPr>
            <p:cNvPr id="167" name="Google Shape;167;p13"/>
            <p:cNvSpPr/>
            <p:nvPr/>
          </p:nvSpPr>
          <p:spPr>
            <a:xfrm>
              <a:off x="2563875" y="1757675"/>
              <a:ext cx="2381275" cy="2537650"/>
            </a:xfrm>
            <a:custGeom>
              <a:rect b="b" l="l" r="r" t="t"/>
              <a:pathLst>
                <a:path extrusionOk="0" h="101506" w="95251">
                  <a:moveTo>
                    <a:pt x="47625" y="1"/>
                  </a:moveTo>
                  <a:cubicBezTo>
                    <a:pt x="32894" y="1"/>
                    <a:pt x="18768" y="6458"/>
                    <a:pt x="9283" y="17759"/>
                  </a:cubicBezTo>
                  <a:lnTo>
                    <a:pt x="9081" y="17961"/>
                  </a:lnTo>
                  <a:cubicBezTo>
                    <a:pt x="11301" y="23611"/>
                    <a:pt x="12310" y="29463"/>
                    <a:pt x="12310" y="35517"/>
                  </a:cubicBezTo>
                  <a:cubicBezTo>
                    <a:pt x="12310" y="47424"/>
                    <a:pt x="7870" y="59128"/>
                    <a:pt x="202" y="68209"/>
                  </a:cubicBezTo>
                  <a:lnTo>
                    <a:pt x="0" y="68411"/>
                  </a:lnTo>
                  <a:cubicBezTo>
                    <a:pt x="7467" y="88187"/>
                    <a:pt x="26638" y="101506"/>
                    <a:pt x="47625" y="101506"/>
                  </a:cubicBezTo>
                  <a:cubicBezTo>
                    <a:pt x="68814" y="101506"/>
                    <a:pt x="87985" y="88187"/>
                    <a:pt x="95250" y="68411"/>
                  </a:cubicBezTo>
                  <a:lnTo>
                    <a:pt x="95250" y="68209"/>
                  </a:lnTo>
                  <a:cubicBezTo>
                    <a:pt x="87380" y="59128"/>
                    <a:pt x="83142" y="47424"/>
                    <a:pt x="83142" y="35517"/>
                  </a:cubicBezTo>
                  <a:cubicBezTo>
                    <a:pt x="83142" y="29463"/>
                    <a:pt x="84151" y="23611"/>
                    <a:pt x="86169" y="17961"/>
                  </a:cubicBezTo>
                  <a:lnTo>
                    <a:pt x="86169" y="17759"/>
                  </a:lnTo>
                  <a:cubicBezTo>
                    <a:pt x="76483" y="6458"/>
                    <a:pt x="62558" y="1"/>
                    <a:pt x="47625"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344050" y="1374250"/>
              <a:ext cx="2462000" cy="2537675"/>
            </a:xfrm>
            <a:custGeom>
              <a:rect b="b" l="l" r="r" t="t"/>
              <a:pathLst>
                <a:path extrusionOk="0" h="101507" w="98480">
                  <a:moveTo>
                    <a:pt x="50855" y="1"/>
                  </a:moveTo>
                  <a:cubicBezTo>
                    <a:pt x="22804" y="1"/>
                    <a:pt x="1" y="22804"/>
                    <a:pt x="1" y="50854"/>
                  </a:cubicBezTo>
                  <a:cubicBezTo>
                    <a:pt x="1" y="78703"/>
                    <a:pt x="22804" y="101506"/>
                    <a:pt x="50855" y="101506"/>
                  </a:cubicBezTo>
                  <a:cubicBezTo>
                    <a:pt x="65586" y="101506"/>
                    <a:pt x="79510" y="95049"/>
                    <a:pt x="89197" y="83748"/>
                  </a:cubicBezTo>
                  <a:lnTo>
                    <a:pt x="89399" y="83748"/>
                  </a:lnTo>
                  <a:lnTo>
                    <a:pt x="89197" y="83546"/>
                  </a:lnTo>
                  <a:cubicBezTo>
                    <a:pt x="87179" y="78097"/>
                    <a:pt x="86170" y="72245"/>
                    <a:pt x="86170" y="66191"/>
                  </a:cubicBezTo>
                  <a:cubicBezTo>
                    <a:pt x="86170" y="54083"/>
                    <a:pt x="90408" y="42581"/>
                    <a:pt x="98278" y="33298"/>
                  </a:cubicBezTo>
                  <a:lnTo>
                    <a:pt x="98480" y="33298"/>
                  </a:lnTo>
                  <a:lnTo>
                    <a:pt x="98278" y="33096"/>
                  </a:lnTo>
                  <a:cubicBezTo>
                    <a:pt x="91013" y="13320"/>
                    <a:pt x="71842" y="1"/>
                    <a:pt x="50855" y="1"/>
                  </a:cubicBezTo>
                  <a:close/>
                </a:path>
              </a:pathLst>
            </a:custGeom>
            <a:solidFill>
              <a:srgbClr val="43AE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4708000" y="1374250"/>
              <a:ext cx="2456950" cy="2537675"/>
            </a:xfrm>
            <a:custGeom>
              <a:rect b="b" l="l" r="r" t="t"/>
              <a:pathLst>
                <a:path extrusionOk="0" h="101507" w="98278">
                  <a:moveTo>
                    <a:pt x="47626" y="1"/>
                  </a:moveTo>
                  <a:cubicBezTo>
                    <a:pt x="26436" y="1"/>
                    <a:pt x="7467" y="13320"/>
                    <a:pt x="1" y="33096"/>
                  </a:cubicBezTo>
                  <a:lnTo>
                    <a:pt x="1" y="33298"/>
                  </a:lnTo>
                  <a:cubicBezTo>
                    <a:pt x="7871" y="42581"/>
                    <a:pt x="12310" y="54083"/>
                    <a:pt x="12310" y="66191"/>
                  </a:cubicBezTo>
                  <a:cubicBezTo>
                    <a:pt x="12310" y="72245"/>
                    <a:pt x="11100" y="78097"/>
                    <a:pt x="9082" y="83546"/>
                  </a:cubicBezTo>
                  <a:lnTo>
                    <a:pt x="9082" y="83748"/>
                  </a:lnTo>
                  <a:cubicBezTo>
                    <a:pt x="18768" y="95049"/>
                    <a:pt x="32894" y="101506"/>
                    <a:pt x="47626" y="101506"/>
                  </a:cubicBezTo>
                  <a:cubicBezTo>
                    <a:pt x="75676" y="101506"/>
                    <a:pt x="98278" y="78703"/>
                    <a:pt x="98278" y="50854"/>
                  </a:cubicBezTo>
                  <a:cubicBezTo>
                    <a:pt x="98278" y="22804"/>
                    <a:pt x="75676" y="1"/>
                    <a:pt x="47626" y="1"/>
                  </a:cubicBezTo>
                  <a:close/>
                </a:path>
              </a:pathLst>
            </a:custGeom>
            <a:solidFill>
              <a:srgbClr val="2CA0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a:off x="5030875" y="1767775"/>
              <a:ext cx="1735525" cy="1750625"/>
            </a:xfrm>
            <a:custGeom>
              <a:rect b="b" l="l" r="r" t="t"/>
              <a:pathLst>
                <a:path extrusionOk="0" h="70025" w="69421">
                  <a:moveTo>
                    <a:pt x="35114" y="13319"/>
                  </a:moveTo>
                  <a:cubicBezTo>
                    <a:pt x="23006" y="13319"/>
                    <a:pt x="13925" y="22602"/>
                    <a:pt x="13925" y="35113"/>
                  </a:cubicBezTo>
                  <a:cubicBezTo>
                    <a:pt x="13925" y="47423"/>
                    <a:pt x="23006" y="56706"/>
                    <a:pt x="35114" y="56706"/>
                  </a:cubicBezTo>
                  <a:cubicBezTo>
                    <a:pt x="43792" y="56706"/>
                    <a:pt x="51056" y="51863"/>
                    <a:pt x="54487" y="43993"/>
                  </a:cubicBezTo>
                  <a:lnTo>
                    <a:pt x="54689" y="43387"/>
                  </a:lnTo>
                  <a:lnTo>
                    <a:pt x="52267" y="43387"/>
                  </a:lnTo>
                  <a:lnTo>
                    <a:pt x="52267" y="43791"/>
                  </a:lnTo>
                  <a:cubicBezTo>
                    <a:pt x="49038" y="50450"/>
                    <a:pt x="42581" y="54486"/>
                    <a:pt x="35114" y="54486"/>
                  </a:cubicBezTo>
                  <a:cubicBezTo>
                    <a:pt x="24419" y="54486"/>
                    <a:pt x="16145" y="46212"/>
                    <a:pt x="16145" y="35113"/>
                  </a:cubicBezTo>
                  <a:cubicBezTo>
                    <a:pt x="16145" y="23813"/>
                    <a:pt x="24419" y="15539"/>
                    <a:pt x="35114" y="15539"/>
                  </a:cubicBezTo>
                  <a:cubicBezTo>
                    <a:pt x="42783" y="15539"/>
                    <a:pt x="49442" y="19777"/>
                    <a:pt x="52469" y="26638"/>
                  </a:cubicBezTo>
                  <a:lnTo>
                    <a:pt x="52469" y="26840"/>
                  </a:lnTo>
                  <a:lnTo>
                    <a:pt x="54891" y="26840"/>
                  </a:lnTo>
                  <a:lnTo>
                    <a:pt x="54689" y="26234"/>
                  </a:lnTo>
                  <a:cubicBezTo>
                    <a:pt x="51258" y="18364"/>
                    <a:pt x="43792" y="13319"/>
                    <a:pt x="35114" y="13319"/>
                  </a:cubicBezTo>
                  <a:close/>
                  <a:moveTo>
                    <a:pt x="35114" y="8879"/>
                  </a:moveTo>
                  <a:cubicBezTo>
                    <a:pt x="20383" y="8879"/>
                    <a:pt x="9284" y="20180"/>
                    <a:pt x="9284" y="35113"/>
                  </a:cubicBezTo>
                  <a:cubicBezTo>
                    <a:pt x="9284" y="49845"/>
                    <a:pt x="20383" y="61146"/>
                    <a:pt x="35114" y="61146"/>
                  </a:cubicBezTo>
                  <a:cubicBezTo>
                    <a:pt x="46213" y="61146"/>
                    <a:pt x="55900" y="54486"/>
                    <a:pt x="59330" y="43993"/>
                  </a:cubicBezTo>
                  <a:lnTo>
                    <a:pt x="59532" y="43387"/>
                  </a:lnTo>
                  <a:lnTo>
                    <a:pt x="57312" y="43387"/>
                  </a:lnTo>
                  <a:lnTo>
                    <a:pt x="57110" y="43791"/>
                  </a:lnTo>
                  <a:cubicBezTo>
                    <a:pt x="53882" y="53074"/>
                    <a:pt x="45204" y="58926"/>
                    <a:pt x="35114" y="58926"/>
                  </a:cubicBezTo>
                  <a:cubicBezTo>
                    <a:pt x="21594" y="58926"/>
                    <a:pt x="11503" y="48634"/>
                    <a:pt x="11503" y="35113"/>
                  </a:cubicBezTo>
                  <a:cubicBezTo>
                    <a:pt x="11503" y="21391"/>
                    <a:pt x="21594" y="11099"/>
                    <a:pt x="35114" y="11099"/>
                  </a:cubicBezTo>
                  <a:cubicBezTo>
                    <a:pt x="45406" y="11099"/>
                    <a:pt x="54083" y="17153"/>
                    <a:pt x="57312" y="26638"/>
                  </a:cubicBezTo>
                  <a:lnTo>
                    <a:pt x="57312" y="26840"/>
                  </a:lnTo>
                  <a:lnTo>
                    <a:pt x="59734" y="26840"/>
                  </a:lnTo>
                  <a:lnTo>
                    <a:pt x="59532" y="26234"/>
                  </a:lnTo>
                  <a:cubicBezTo>
                    <a:pt x="55900" y="15741"/>
                    <a:pt x="46415" y="8879"/>
                    <a:pt x="35114" y="8879"/>
                  </a:cubicBezTo>
                  <a:close/>
                  <a:moveTo>
                    <a:pt x="35114" y="4440"/>
                  </a:moveTo>
                  <a:cubicBezTo>
                    <a:pt x="17759" y="4440"/>
                    <a:pt x="4642" y="17557"/>
                    <a:pt x="4642" y="35113"/>
                  </a:cubicBezTo>
                  <a:cubicBezTo>
                    <a:pt x="4642" y="52468"/>
                    <a:pt x="17759" y="65585"/>
                    <a:pt x="35114" y="65585"/>
                  </a:cubicBezTo>
                  <a:cubicBezTo>
                    <a:pt x="49038" y="65585"/>
                    <a:pt x="60541" y="57110"/>
                    <a:pt x="64375" y="43993"/>
                  </a:cubicBezTo>
                  <a:lnTo>
                    <a:pt x="64577" y="43387"/>
                  </a:lnTo>
                  <a:lnTo>
                    <a:pt x="62155" y="43387"/>
                  </a:lnTo>
                  <a:lnTo>
                    <a:pt x="62155" y="43791"/>
                  </a:lnTo>
                  <a:cubicBezTo>
                    <a:pt x="58523" y="55697"/>
                    <a:pt x="47828" y="63365"/>
                    <a:pt x="35114" y="63365"/>
                  </a:cubicBezTo>
                  <a:cubicBezTo>
                    <a:pt x="18970" y="63365"/>
                    <a:pt x="6862" y="51257"/>
                    <a:pt x="6862" y="35113"/>
                  </a:cubicBezTo>
                  <a:cubicBezTo>
                    <a:pt x="6862" y="18768"/>
                    <a:pt x="18970" y="6660"/>
                    <a:pt x="35114" y="6660"/>
                  </a:cubicBezTo>
                  <a:cubicBezTo>
                    <a:pt x="48029" y="6660"/>
                    <a:pt x="58725" y="14530"/>
                    <a:pt x="62155" y="26638"/>
                  </a:cubicBezTo>
                  <a:lnTo>
                    <a:pt x="62357" y="26840"/>
                  </a:lnTo>
                  <a:lnTo>
                    <a:pt x="64577" y="26840"/>
                  </a:lnTo>
                  <a:lnTo>
                    <a:pt x="64375" y="26436"/>
                  </a:lnTo>
                  <a:cubicBezTo>
                    <a:pt x="60743" y="13117"/>
                    <a:pt x="49240" y="4440"/>
                    <a:pt x="35114" y="4440"/>
                  </a:cubicBezTo>
                  <a:close/>
                  <a:moveTo>
                    <a:pt x="35114" y="0"/>
                  </a:moveTo>
                  <a:cubicBezTo>
                    <a:pt x="15136" y="0"/>
                    <a:pt x="1" y="15135"/>
                    <a:pt x="1" y="35113"/>
                  </a:cubicBezTo>
                  <a:cubicBezTo>
                    <a:pt x="1" y="54890"/>
                    <a:pt x="15136" y="70025"/>
                    <a:pt x="35114" y="70025"/>
                  </a:cubicBezTo>
                  <a:cubicBezTo>
                    <a:pt x="51662" y="70025"/>
                    <a:pt x="65384" y="59531"/>
                    <a:pt x="69219" y="43993"/>
                  </a:cubicBezTo>
                  <a:lnTo>
                    <a:pt x="69219" y="43387"/>
                  </a:lnTo>
                  <a:lnTo>
                    <a:pt x="66999" y="43387"/>
                  </a:lnTo>
                  <a:lnTo>
                    <a:pt x="66999" y="43791"/>
                  </a:lnTo>
                  <a:cubicBezTo>
                    <a:pt x="63164" y="58320"/>
                    <a:pt x="50653" y="67805"/>
                    <a:pt x="35114" y="67805"/>
                  </a:cubicBezTo>
                  <a:cubicBezTo>
                    <a:pt x="16347" y="67805"/>
                    <a:pt x="2221" y="53679"/>
                    <a:pt x="2221" y="35113"/>
                  </a:cubicBezTo>
                  <a:cubicBezTo>
                    <a:pt x="2221" y="16346"/>
                    <a:pt x="16347" y="2220"/>
                    <a:pt x="35114" y="2220"/>
                  </a:cubicBezTo>
                  <a:cubicBezTo>
                    <a:pt x="50653" y="2220"/>
                    <a:pt x="63366" y="12108"/>
                    <a:pt x="66999" y="26638"/>
                  </a:cubicBezTo>
                  <a:lnTo>
                    <a:pt x="66999" y="26840"/>
                  </a:lnTo>
                  <a:lnTo>
                    <a:pt x="69420" y="26840"/>
                  </a:lnTo>
                  <a:lnTo>
                    <a:pt x="69219" y="26436"/>
                  </a:lnTo>
                  <a:cubicBezTo>
                    <a:pt x="65586" y="10696"/>
                    <a:pt x="51864" y="0"/>
                    <a:pt x="351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742625" y="1767775"/>
              <a:ext cx="1740550" cy="1750625"/>
            </a:xfrm>
            <a:custGeom>
              <a:rect b="b" l="l" r="r" t="t"/>
              <a:pathLst>
                <a:path extrusionOk="0" h="70025" w="69622">
                  <a:moveTo>
                    <a:pt x="35315" y="13319"/>
                  </a:moveTo>
                  <a:cubicBezTo>
                    <a:pt x="23005" y="13319"/>
                    <a:pt x="13924" y="22602"/>
                    <a:pt x="13924" y="35113"/>
                  </a:cubicBezTo>
                  <a:cubicBezTo>
                    <a:pt x="13924" y="47423"/>
                    <a:pt x="23005" y="56706"/>
                    <a:pt x="34912" y="56706"/>
                  </a:cubicBezTo>
                  <a:cubicBezTo>
                    <a:pt x="47020" y="56706"/>
                    <a:pt x="56101" y="47423"/>
                    <a:pt x="56101" y="35113"/>
                  </a:cubicBezTo>
                  <a:cubicBezTo>
                    <a:pt x="56101" y="32894"/>
                    <a:pt x="55899" y="31077"/>
                    <a:pt x="55495" y="29463"/>
                  </a:cubicBezTo>
                  <a:lnTo>
                    <a:pt x="55495" y="29059"/>
                  </a:lnTo>
                  <a:lnTo>
                    <a:pt x="31279" y="29059"/>
                  </a:lnTo>
                  <a:lnTo>
                    <a:pt x="31279" y="31279"/>
                  </a:lnTo>
                  <a:lnTo>
                    <a:pt x="53679" y="31279"/>
                  </a:lnTo>
                  <a:cubicBezTo>
                    <a:pt x="53679" y="32086"/>
                    <a:pt x="53881" y="32692"/>
                    <a:pt x="53881" y="33499"/>
                  </a:cubicBezTo>
                  <a:lnTo>
                    <a:pt x="31279" y="33499"/>
                  </a:lnTo>
                  <a:lnTo>
                    <a:pt x="31279" y="35719"/>
                  </a:lnTo>
                  <a:lnTo>
                    <a:pt x="53881" y="35719"/>
                  </a:lnTo>
                  <a:cubicBezTo>
                    <a:pt x="53881" y="36526"/>
                    <a:pt x="53881" y="37131"/>
                    <a:pt x="53679" y="37939"/>
                  </a:cubicBezTo>
                  <a:lnTo>
                    <a:pt x="31279" y="37939"/>
                  </a:lnTo>
                  <a:lnTo>
                    <a:pt x="31279" y="40158"/>
                  </a:lnTo>
                  <a:lnTo>
                    <a:pt x="53276" y="40158"/>
                  </a:lnTo>
                  <a:cubicBezTo>
                    <a:pt x="53074" y="40966"/>
                    <a:pt x="52872" y="41571"/>
                    <a:pt x="52670" y="42378"/>
                  </a:cubicBezTo>
                  <a:lnTo>
                    <a:pt x="31279" y="42378"/>
                  </a:lnTo>
                  <a:lnTo>
                    <a:pt x="31279" y="44598"/>
                  </a:lnTo>
                  <a:lnTo>
                    <a:pt x="51661" y="44598"/>
                  </a:lnTo>
                  <a:cubicBezTo>
                    <a:pt x="48432" y="50652"/>
                    <a:pt x="42176" y="54486"/>
                    <a:pt x="34912" y="54486"/>
                  </a:cubicBezTo>
                  <a:cubicBezTo>
                    <a:pt x="24216" y="54486"/>
                    <a:pt x="16144" y="46212"/>
                    <a:pt x="16144" y="35113"/>
                  </a:cubicBezTo>
                  <a:cubicBezTo>
                    <a:pt x="16144" y="24014"/>
                    <a:pt x="24418" y="15539"/>
                    <a:pt x="35315" y="15539"/>
                  </a:cubicBezTo>
                  <a:cubicBezTo>
                    <a:pt x="40360" y="15539"/>
                    <a:pt x="45405" y="17557"/>
                    <a:pt x="48836" y="20987"/>
                  </a:cubicBezTo>
                  <a:lnTo>
                    <a:pt x="49038" y="21189"/>
                  </a:lnTo>
                  <a:lnTo>
                    <a:pt x="51863" y="21189"/>
                  </a:lnTo>
                  <a:lnTo>
                    <a:pt x="51258" y="20382"/>
                  </a:lnTo>
                  <a:cubicBezTo>
                    <a:pt x="47423" y="15942"/>
                    <a:pt x="41369" y="13319"/>
                    <a:pt x="35315" y="13319"/>
                  </a:cubicBezTo>
                  <a:close/>
                  <a:moveTo>
                    <a:pt x="35315" y="8879"/>
                  </a:moveTo>
                  <a:cubicBezTo>
                    <a:pt x="20382" y="8879"/>
                    <a:pt x="9283" y="20180"/>
                    <a:pt x="9283" y="34912"/>
                  </a:cubicBezTo>
                  <a:cubicBezTo>
                    <a:pt x="9283" y="49845"/>
                    <a:pt x="20382" y="61146"/>
                    <a:pt x="34912" y="61146"/>
                  </a:cubicBezTo>
                  <a:cubicBezTo>
                    <a:pt x="49643" y="61146"/>
                    <a:pt x="60742" y="49845"/>
                    <a:pt x="60742" y="34912"/>
                  </a:cubicBezTo>
                  <a:cubicBezTo>
                    <a:pt x="60742" y="33095"/>
                    <a:pt x="60540" y="31279"/>
                    <a:pt x="60137" y="29463"/>
                  </a:cubicBezTo>
                  <a:lnTo>
                    <a:pt x="60137" y="29059"/>
                  </a:lnTo>
                  <a:lnTo>
                    <a:pt x="57715" y="29059"/>
                  </a:lnTo>
                  <a:lnTo>
                    <a:pt x="57917" y="29665"/>
                  </a:lnTo>
                  <a:cubicBezTo>
                    <a:pt x="58321" y="31279"/>
                    <a:pt x="58522" y="33095"/>
                    <a:pt x="58522" y="34912"/>
                  </a:cubicBezTo>
                  <a:cubicBezTo>
                    <a:pt x="58522" y="48634"/>
                    <a:pt x="48432" y="58926"/>
                    <a:pt x="34912" y="58926"/>
                  </a:cubicBezTo>
                  <a:cubicBezTo>
                    <a:pt x="21593" y="58926"/>
                    <a:pt x="11503" y="48634"/>
                    <a:pt x="11503" y="34912"/>
                  </a:cubicBezTo>
                  <a:cubicBezTo>
                    <a:pt x="11503" y="21391"/>
                    <a:pt x="21795" y="11099"/>
                    <a:pt x="35315" y="11099"/>
                  </a:cubicBezTo>
                  <a:cubicBezTo>
                    <a:pt x="43185" y="11099"/>
                    <a:pt x="50450" y="14732"/>
                    <a:pt x="54688" y="20987"/>
                  </a:cubicBezTo>
                  <a:lnTo>
                    <a:pt x="54688" y="21189"/>
                  </a:lnTo>
                  <a:lnTo>
                    <a:pt x="57312" y="21189"/>
                  </a:lnTo>
                  <a:lnTo>
                    <a:pt x="56908" y="20382"/>
                  </a:lnTo>
                  <a:cubicBezTo>
                    <a:pt x="52267" y="13117"/>
                    <a:pt x="44194" y="8879"/>
                    <a:pt x="35315" y="8879"/>
                  </a:cubicBezTo>
                  <a:close/>
                  <a:moveTo>
                    <a:pt x="35315" y="4440"/>
                  </a:moveTo>
                  <a:cubicBezTo>
                    <a:pt x="17759" y="4440"/>
                    <a:pt x="4642" y="17557"/>
                    <a:pt x="4642" y="34912"/>
                  </a:cubicBezTo>
                  <a:cubicBezTo>
                    <a:pt x="4642" y="52468"/>
                    <a:pt x="17759" y="65585"/>
                    <a:pt x="34912" y="65585"/>
                  </a:cubicBezTo>
                  <a:cubicBezTo>
                    <a:pt x="52267" y="65585"/>
                    <a:pt x="65182" y="52468"/>
                    <a:pt x="65182" y="34912"/>
                  </a:cubicBezTo>
                  <a:cubicBezTo>
                    <a:pt x="65182" y="33297"/>
                    <a:pt x="64980" y="31481"/>
                    <a:pt x="64778" y="29463"/>
                  </a:cubicBezTo>
                  <a:lnTo>
                    <a:pt x="64576" y="29059"/>
                  </a:lnTo>
                  <a:lnTo>
                    <a:pt x="62357" y="29059"/>
                  </a:lnTo>
                  <a:lnTo>
                    <a:pt x="62558" y="29665"/>
                  </a:lnTo>
                  <a:cubicBezTo>
                    <a:pt x="62760" y="31683"/>
                    <a:pt x="62962" y="33297"/>
                    <a:pt x="62962" y="34912"/>
                  </a:cubicBezTo>
                  <a:cubicBezTo>
                    <a:pt x="62962" y="51056"/>
                    <a:pt x="51056" y="63365"/>
                    <a:pt x="34912" y="63365"/>
                  </a:cubicBezTo>
                  <a:cubicBezTo>
                    <a:pt x="18969" y="63365"/>
                    <a:pt x="6861" y="51056"/>
                    <a:pt x="6861" y="34912"/>
                  </a:cubicBezTo>
                  <a:cubicBezTo>
                    <a:pt x="6861" y="18768"/>
                    <a:pt x="18969" y="6660"/>
                    <a:pt x="35315" y="6660"/>
                  </a:cubicBezTo>
                  <a:cubicBezTo>
                    <a:pt x="46011" y="6660"/>
                    <a:pt x="55092" y="11906"/>
                    <a:pt x="59935" y="20786"/>
                  </a:cubicBezTo>
                  <a:lnTo>
                    <a:pt x="59935" y="21189"/>
                  </a:lnTo>
                  <a:lnTo>
                    <a:pt x="62357" y="21189"/>
                  </a:lnTo>
                  <a:lnTo>
                    <a:pt x="62155" y="20382"/>
                  </a:lnTo>
                  <a:cubicBezTo>
                    <a:pt x="57110" y="10494"/>
                    <a:pt x="47020" y="4440"/>
                    <a:pt x="35315" y="4440"/>
                  </a:cubicBezTo>
                  <a:close/>
                  <a:moveTo>
                    <a:pt x="35315" y="0"/>
                  </a:moveTo>
                  <a:cubicBezTo>
                    <a:pt x="15135" y="0"/>
                    <a:pt x="0" y="15135"/>
                    <a:pt x="0" y="35113"/>
                  </a:cubicBezTo>
                  <a:cubicBezTo>
                    <a:pt x="0" y="54890"/>
                    <a:pt x="14933" y="70025"/>
                    <a:pt x="34912" y="70025"/>
                  </a:cubicBezTo>
                  <a:cubicBezTo>
                    <a:pt x="54890" y="70025"/>
                    <a:pt x="69621" y="54890"/>
                    <a:pt x="69621" y="35113"/>
                  </a:cubicBezTo>
                  <a:cubicBezTo>
                    <a:pt x="69621" y="32894"/>
                    <a:pt x="69621" y="31077"/>
                    <a:pt x="69218" y="29463"/>
                  </a:cubicBezTo>
                  <a:lnTo>
                    <a:pt x="69218" y="29059"/>
                  </a:lnTo>
                  <a:lnTo>
                    <a:pt x="66998" y="29059"/>
                  </a:lnTo>
                  <a:lnTo>
                    <a:pt x="66998" y="29665"/>
                  </a:lnTo>
                  <a:cubicBezTo>
                    <a:pt x="67402" y="31279"/>
                    <a:pt x="67402" y="33095"/>
                    <a:pt x="67402" y="35113"/>
                  </a:cubicBezTo>
                  <a:cubicBezTo>
                    <a:pt x="67402" y="53679"/>
                    <a:pt x="53477" y="67805"/>
                    <a:pt x="34912" y="67805"/>
                  </a:cubicBezTo>
                  <a:cubicBezTo>
                    <a:pt x="16346" y="67805"/>
                    <a:pt x="2220" y="53679"/>
                    <a:pt x="2220" y="35113"/>
                  </a:cubicBezTo>
                  <a:cubicBezTo>
                    <a:pt x="2220" y="16346"/>
                    <a:pt x="16346" y="2220"/>
                    <a:pt x="35315" y="2220"/>
                  </a:cubicBezTo>
                  <a:cubicBezTo>
                    <a:pt x="48432" y="2220"/>
                    <a:pt x="59733" y="9485"/>
                    <a:pt x="64980" y="20786"/>
                  </a:cubicBezTo>
                  <a:lnTo>
                    <a:pt x="64980" y="21189"/>
                  </a:lnTo>
                  <a:lnTo>
                    <a:pt x="67402" y="21189"/>
                  </a:lnTo>
                  <a:lnTo>
                    <a:pt x="67200" y="20584"/>
                  </a:lnTo>
                  <a:cubicBezTo>
                    <a:pt x="61751" y="7870"/>
                    <a:pt x="49643" y="0"/>
                    <a:pt x="353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p:nvPr/>
          </p:nvSpPr>
          <p:spPr>
            <a:xfrm>
              <a:off x="2881700" y="2156225"/>
              <a:ext cx="1745600" cy="1745600"/>
            </a:xfrm>
            <a:custGeom>
              <a:rect b="b" l="l" r="r" t="t"/>
              <a:pathLst>
                <a:path extrusionOk="0" h="69824" w="69824">
                  <a:moveTo>
                    <a:pt x="35518" y="13118"/>
                  </a:moveTo>
                  <a:cubicBezTo>
                    <a:pt x="23208" y="13118"/>
                    <a:pt x="13925" y="22401"/>
                    <a:pt x="13925" y="34912"/>
                  </a:cubicBezTo>
                  <a:cubicBezTo>
                    <a:pt x="13925" y="47222"/>
                    <a:pt x="23006" y="56505"/>
                    <a:pt x="35114" y="56505"/>
                  </a:cubicBezTo>
                  <a:cubicBezTo>
                    <a:pt x="47222" y="56505"/>
                    <a:pt x="56303" y="47222"/>
                    <a:pt x="56303" y="34912"/>
                  </a:cubicBezTo>
                  <a:cubicBezTo>
                    <a:pt x="56303" y="32692"/>
                    <a:pt x="56101" y="30876"/>
                    <a:pt x="55698" y="29262"/>
                  </a:cubicBezTo>
                  <a:lnTo>
                    <a:pt x="55496" y="28858"/>
                  </a:lnTo>
                  <a:lnTo>
                    <a:pt x="31482" y="28858"/>
                  </a:lnTo>
                  <a:lnTo>
                    <a:pt x="31482" y="31078"/>
                  </a:lnTo>
                  <a:lnTo>
                    <a:pt x="53680" y="31078"/>
                  </a:lnTo>
                  <a:cubicBezTo>
                    <a:pt x="53881" y="31885"/>
                    <a:pt x="54083" y="32491"/>
                    <a:pt x="54083" y="33298"/>
                  </a:cubicBezTo>
                  <a:lnTo>
                    <a:pt x="31482" y="33298"/>
                  </a:lnTo>
                  <a:lnTo>
                    <a:pt x="31482" y="35518"/>
                  </a:lnTo>
                  <a:lnTo>
                    <a:pt x="54083" y="35518"/>
                  </a:lnTo>
                  <a:cubicBezTo>
                    <a:pt x="54083" y="36325"/>
                    <a:pt x="54083" y="37132"/>
                    <a:pt x="53881" y="37737"/>
                  </a:cubicBezTo>
                  <a:lnTo>
                    <a:pt x="31482" y="37737"/>
                  </a:lnTo>
                  <a:lnTo>
                    <a:pt x="31482" y="39957"/>
                  </a:lnTo>
                  <a:lnTo>
                    <a:pt x="53478" y="39957"/>
                  </a:lnTo>
                  <a:cubicBezTo>
                    <a:pt x="53276" y="40764"/>
                    <a:pt x="53074" y="41572"/>
                    <a:pt x="52872" y="42177"/>
                  </a:cubicBezTo>
                  <a:lnTo>
                    <a:pt x="31482" y="42177"/>
                  </a:lnTo>
                  <a:lnTo>
                    <a:pt x="31482" y="44397"/>
                  </a:lnTo>
                  <a:lnTo>
                    <a:pt x="51863" y="44397"/>
                  </a:lnTo>
                  <a:cubicBezTo>
                    <a:pt x="48635" y="50653"/>
                    <a:pt x="42379" y="54285"/>
                    <a:pt x="35114" y="54285"/>
                  </a:cubicBezTo>
                  <a:cubicBezTo>
                    <a:pt x="24419" y="54285"/>
                    <a:pt x="16145" y="46011"/>
                    <a:pt x="16145" y="34912"/>
                  </a:cubicBezTo>
                  <a:cubicBezTo>
                    <a:pt x="16145" y="23813"/>
                    <a:pt x="24419" y="15338"/>
                    <a:pt x="35518" y="15338"/>
                  </a:cubicBezTo>
                  <a:cubicBezTo>
                    <a:pt x="40563" y="15338"/>
                    <a:pt x="45608" y="17356"/>
                    <a:pt x="49038" y="20988"/>
                  </a:cubicBezTo>
                  <a:lnTo>
                    <a:pt x="51863" y="20988"/>
                  </a:lnTo>
                  <a:lnTo>
                    <a:pt x="51258" y="20181"/>
                  </a:lnTo>
                  <a:cubicBezTo>
                    <a:pt x="47424" y="15741"/>
                    <a:pt x="41572" y="13118"/>
                    <a:pt x="35518" y="13118"/>
                  </a:cubicBezTo>
                  <a:close/>
                  <a:moveTo>
                    <a:pt x="35518" y="8678"/>
                  </a:moveTo>
                  <a:cubicBezTo>
                    <a:pt x="20584" y="8678"/>
                    <a:pt x="9283" y="19979"/>
                    <a:pt x="9283" y="34912"/>
                  </a:cubicBezTo>
                  <a:cubicBezTo>
                    <a:pt x="9283" y="49644"/>
                    <a:pt x="20383" y="60944"/>
                    <a:pt x="35114" y="60944"/>
                  </a:cubicBezTo>
                  <a:cubicBezTo>
                    <a:pt x="49845" y="60944"/>
                    <a:pt x="60743" y="49644"/>
                    <a:pt x="60743" y="34710"/>
                  </a:cubicBezTo>
                  <a:cubicBezTo>
                    <a:pt x="60743" y="32894"/>
                    <a:pt x="60541" y="31078"/>
                    <a:pt x="60339" y="29262"/>
                  </a:cubicBezTo>
                  <a:lnTo>
                    <a:pt x="60137" y="28858"/>
                  </a:lnTo>
                  <a:lnTo>
                    <a:pt x="57917" y="28858"/>
                  </a:lnTo>
                  <a:lnTo>
                    <a:pt x="58119" y="29464"/>
                  </a:lnTo>
                  <a:cubicBezTo>
                    <a:pt x="58523" y="31078"/>
                    <a:pt x="58523" y="32894"/>
                    <a:pt x="58523" y="34912"/>
                  </a:cubicBezTo>
                  <a:cubicBezTo>
                    <a:pt x="58523" y="48433"/>
                    <a:pt x="48433" y="58725"/>
                    <a:pt x="35114" y="58725"/>
                  </a:cubicBezTo>
                  <a:cubicBezTo>
                    <a:pt x="21795" y="58725"/>
                    <a:pt x="11503" y="48433"/>
                    <a:pt x="11503" y="34912"/>
                  </a:cubicBezTo>
                  <a:cubicBezTo>
                    <a:pt x="11503" y="21190"/>
                    <a:pt x="21795" y="10898"/>
                    <a:pt x="35518" y="10898"/>
                  </a:cubicBezTo>
                  <a:cubicBezTo>
                    <a:pt x="43388" y="10898"/>
                    <a:pt x="50451" y="14530"/>
                    <a:pt x="54689" y="20786"/>
                  </a:cubicBezTo>
                  <a:lnTo>
                    <a:pt x="54890" y="20988"/>
                  </a:lnTo>
                  <a:lnTo>
                    <a:pt x="57514" y="20988"/>
                  </a:lnTo>
                  <a:lnTo>
                    <a:pt x="57110" y="20181"/>
                  </a:lnTo>
                  <a:cubicBezTo>
                    <a:pt x="52469" y="13118"/>
                    <a:pt x="44397" y="8678"/>
                    <a:pt x="35518" y="8678"/>
                  </a:cubicBezTo>
                  <a:close/>
                  <a:moveTo>
                    <a:pt x="35518" y="4239"/>
                  </a:moveTo>
                  <a:cubicBezTo>
                    <a:pt x="17961" y="4239"/>
                    <a:pt x="4642" y="17356"/>
                    <a:pt x="4642" y="34912"/>
                  </a:cubicBezTo>
                  <a:cubicBezTo>
                    <a:pt x="4642" y="52267"/>
                    <a:pt x="17759" y="65384"/>
                    <a:pt x="35114" y="65384"/>
                  </a:cubicBezTo>
                  <a:cubicBezTo>
                    <a:pt x="52267" y="65384"/>
                    <a:pt x="65384" y="52267"/>
                    <a:pt x="65384" y="34710"/>
                  </a:cubicBezTo>
                  <a:cubicBezTo>
                    <a:pt x="65384" y="33096"/>
                    <a:pt x="65182" y="31280"/>
                    <a:pt x="64779" y="29262"/>
                  </a:cubicBezTo>
                  <a:lnTo>
                    <a:pt x="64779" y="28858"/>
                  </a:lnTo>
                  <a:lnTo>
                    <a:pt x="62559" y="28858"/>
                  </a:lnTo>
                  <a:lnTo>
                    <a:pt x="62559" y="29464"/>
                  </a:lnTo>
                  <a:cubicBezTo>
                    <a:pt x="62963" y="31482"/>
                    <a:pt x="63164" y="33298"/>
                    <a:pt x="63164" y="34912"/>
                  </a:cubicBezTo>
                  <a:cubicBezTo>
                    <a:pt x="63164" y="51056"/>
                    <a:pt x="51056" y="63164"/>
                    <a:pt x="35114" y="63164"/>
                  </a:cubicBezTo>
                  <a:cubicBezTo>
                    <a:pt x="18970" y="63164"/>
                    <a:pt x="6862" y="51056"/>
                    <a:pt x="6862" y="34912"/>
                  </a:cubicBezTo>
                  <a:cubicBezTo>
                    <a:pt x="6862" y="18566"/>
                    <a:pt x="19172" y="6458"/>
                    <a:pt x="35518" y="6458"/>
                  </a:cubicBezTo>
                  <a:cubicBezTo>
                    <a:pt x="46011" y="6458"/>
                    <a:pt x="55294" y="11705"/>
                    <a:pt x="59936" y="20786"/>
                  </a:cubicBezTo>
                  <a:lnTo>
                    <a:pt x="60137" y="20988"/>
                  </a:lnTo>
                  <a:lnTo>
                    <a:pt x="62559" y="20988"/>
                  </a:lnTo>
                  <a:lnTo>
                    <a:pt x="62357" y="20383"/>
                  </a:lnTo>
                  <a:cubicBezTo>
                    <a:pt x="57312" y="10293"/>
                    <a:pt x="47222" y="4239"/>
                    <a:pt x="35518" y="4239"/>
                  </a:cubicBezTo>
                  <a:close/>
                  <a:moveTo>
                    <a:pt x="35518" y="1"/>
                  </a:moveTo>
                  <a:cubicBezTo>
                    <a:pt x="15338" y="1"/>
                    <a:pt x="1" y="14934"/>
                    <a:pt x="1" y="34912"/>
                  </a:cubicBezTo>
                  <a:cubicBezTo>
                    <a:pt x="1" y="54890"/>
                    <a:pt x="15136" y="69824"/>
                    <a:pt x="35114" y="69824"/>
                  </a:cubicBezTo>
                  <a:cubicBezTo>
                    <a:pt x="54890" y="69824"/>
                    <a:pt x="69824" y="54890"/>
                    <a:pt x="69824" y="34912"/>
                  </a:cubicBezTo>
                  <a:cubicBezTo>
                    <a:pt x="69824" y="32692"/>
                    <a:pt x="69622" y="30876"/>
                    <a:pt x="69420" y="29262"/>
                  </a:cubicBezTo>
                  <a:lnTo>
                    <a:pt x="69420" y="28858"/>
                  </a:lnTo>
                  <a:lnTo>
                    <a:pt x="67200" y="29060"/>
                  </a:lnTo>
                  <a:lnTo>
                    <a:pt x="67200" y="29464"/>
                  </a:lnTo>
                  <a:cubicBezTo>
                    <a:pt x="67402" y="31280"/>
                    <a:pt x="67604" y="33096"/>
                    <a:pt x="67604" y="34912"/>
                  </a:cubicBezTo>
                  <a:cubicBezTo>
                    <a:pt x="67604" y="53478"/>
                    <a:pt x="53680" y="67604"/>
                    <a:pt x="35114" y="67604"/>
                  </a:cubicBezTo>
                  <a:cubicBezTo>
                    <a:pt x="16347" y="67604"/>
                    <a:pt x="2220" y="53478"/>
                    <a:pt x="2220" y="34912"/>
                  </a:cubicBezTo>
                  <a:cubicBezTo>
                    <a:pt x="2220" y="16145"/>
                    <a:pt x="16548" y="2019"/>
                    <a:pt x="35518" y="2019"/>
                  </a:cubicBezTo>
                  <a:cubicBezTo>
                    <a:pt x="48635" y="2019"/>
                    <a:pt x="59936" y="9284"/>
                    <a:pt x="64981" y="20786"/>
                  </a:cubicBezTo>
                  <a:lnTo>
                    <a:pt x="65182" y="20988"/>
                  </a:lnTo>
                  <a:lnTo>
                    <a:pt x="67604" y="20988"/>
                  </a:lnTo>
                  <a:lnTo>
                    <a:pt x="67402" y="20383"/>
                  </a:lnTo>
                  <a:cubicBezTo>
                    <a:pt x="61954" y="7669"/>
                    <a:pt x="49845" y="1"/>
                    <a:pt x="355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a:off x="2488200" y="2196600"/>
              <a:ext cx="393525" cy="1281450"/>
            </a:xfrm>
            <a:custGeom>
              <a:rect b="b" l="l" r="r" t="t"/>
              <a:pathLst>
                <a:path extrusionOk="0" h="51258" w="15741">
                  <a:moveTo>
                    <a:pt x="12512" y="0"/>
                  </a:moveTo>
                  <a:lnTo>
                    <a:pt x="12310" y="202"/>
                  </a:lnTo>
                  <a:cubicBezTo>
                    <a:pt x="4238" y="9485"/>
                    <a:pt x="0" y="21189"/>
                    <a:pt x="0" y="33297"/>
                  </a:cubicBezTo>
                  <a:cubicBezTo>
                    <a:pt x="0" y="39351"/>
                    <a:pt x="1009" y="45203"/>
                    <a:pt x="3027" y="50854"/>
                  </a:cubicBezTo>
                  <a:lnTo>
                    <a:pt x="3229" y="51257"/>
                  </a:lnTo>
                  <a:lnTo>
                    <a:pt x="3431" y="50854"/>
                  </a:lnTo>
                  <a:cubicBezTo>
                    <a:pt x="11301" y="41773"/>
                    <a:pt x="15741" y="30068"/>
                    <a:pt x="15741" y="17960"/>
                  </a:cubicBezTo>
                  <a:cubicBezTo>
                    <a:pt x="15741" y="11906"/>
                    <a:pt x="14732" y="5852"/>
                    <a:pt x="12512" y="202"/>
                  </a:cubicBezTo>
                  <a:lnTo>
                    <a:pt x="12512" y="0"/>
                  </a:lnTo>
                  <a:close/>
                </a:path>
              </a:pathLst>
            </a:custGeom>
            <a:solidFill>
              <a:srgbClr val="307A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p:nvPr/>
          </p:nvSpPr>
          <p:spPr>
            <a:xfrm>
              <a:off x="4627275" y="2196600"/>
              <a:ext cx="398575" cy="1281450"/>
            </a:xfrm>
            <a:custGeom>
              <a:rect b="b" l="l" r="r" t="t"/>
              <a:pathLst>
                <a:path extrusionOk="0" h="51258" w="15943">
                  <a:moveTo>
                    <a:pt x="3431" y="0"/>
                  </a:moveTo>
                  <a:lnTo>
                    <a:pt x="3230" y="202"/>
                  </a:lnTo>
                  <a:cubicBezTo>
                    <a:pt x="1212" y="5852"/>
                    <a:pt x="1" y="11906"/>
                    <a:pt x="1" y="17960"/>
                  </a:cubicBezTo>
                  <a:cubicBezTo>
                    <a:pt x="1" y="30068"/>
                    <a:pt x="4440" y="41773"/>
                    <a:pt x="12311" y="50854"/>
                  </a:cubicBezTo>
                  <a:lnTo>
                    <a:pt x="12512" y="51257"/>
                  </a:lnTo>
                  <a:lnTo>
                    <a:pt x="12714" y="50854"/>
                  </a:lnTo>
                  <a:cubicBezTo>
                    <a:pt x="14732" y="45203"/>
                    <a:pt x="15943" y="39351"/>
                    <a:pt x="15943" y="33297"/>
                  </a:cubicBezTo>
                  <a:cubicBezTo>
                    <a:pt x="15943" y="21189"/>
                    <a:pt x="11503" y="9485"/>
                    <a:pt x="3633" y="202"/>
                  </a:cubicBezTo>
                  <a:lnTo>
                    <a:pt x="3431" y="0"/>
                  </a:lnTo>
                  <a:close/>
                </a:path>
              </a:pathLst>
            </a:custGeom>
            <a:solidFill>
              <a:srgbClr val="228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 name="Google Shape;175;p13"/>
          <p:cNvGrpSpPr/>
          <p:nvPr/>
        </p:nvGrpSpPr>
        <p:grpSpPr>
          <a:xfrm>
            <a:off x="3063161" y="4593392"/>
            <a:ext cx="2286244" cy="380890"/>
            <a:chOff x="270950" y="2269875"/>
            <a:chExt cx="7073775" cy="1175225"/>
          </a:xfrm>
        </p:grpSpPr>
        <p:sp>
          <p:nvSpPr>
            <p:cNvPr id="176" name="Google Shape;176;p13"/>
            <p:cNvSpPr/>
            <p:nvPr/>
          </p:nvSpPr>
          <p:spPr>
            <a:xfrm>
              <a:off x="270950" y="2269875"/>
              <a:ext cx="257525" cy="361225"/>
            </a:xfrm>
            <a:custGeom>
              <a:rect b="b" l="l" r="r" t="t"/>
              <a:pathLst>
                <a:path extrusionOk="0" h="14449" w="10301">
                  <a:moveTo>
                    <a:pt x="5082" y="0"/>
                  </a:moveTo>
                  <a:cubicBezTo>
                    <a:pt x="70" y="0"/>
                    <a:pt x="0" y="6015"/>
                    <a:pt x="0" y="7363"/>
                  </a:cubicBezTo>
                  <a:cubicBezTo>
                    <a:pt x="0" y="9195"/>
                    <a:pt x="312" y="10750"/>
                    <a:pt x="830" y="11787"/>
                  </a:cubicBezTo>
                  <a:cubicBezTo>
                    <a:pt x="1279" y="12755"/>
                    <a:pt x="2040" y="13688"/>
                    <a:pt x="3422" y="14172"/>
                  </a:cubicBezTo>
                  <a:cubicBezTo>
                    <a:pt x="4010" y="14379"/>
                    <a:pt x="4632" y="14449"/>
                    <a:pt x="5254" y="14449"/>
                  </a:cubicBezTo>
                  <a:cubicBezTo>
                    <a:pt x="6360" y="14449"/>
                    <a:pt x="7570" y="14207"/>
                    <a:pt x="8469" y="13550"/>
                  </a:cubicBezTo>
                  <a:cubicBezTo>
                    <a:pt x="10163" y="12340"/>
                    <a:pt x="10232" y="10301"/>
                    <a:pt x="10301" y="9160"/>
                  </a:cubicBezTo>
                  <a:lnTo>
                    <a:pt x="7674" y="9160"/>
                  </a:lnTo>
                  <a:cubicBezTo>
                    <a:pt x="7605" y="9817"/>
                    <a:pt x="7536" y="10508"/>
                    <a:pt x="7225" y="11165"/>
                  </a:cubicBezTo>
                  <a:cubicBezTo>
                    <a:pt x="6810" y="11994"/>
                    <a:pt x="6084" y="12478"/>
                    <a:pt x="5324" y="12478"/>
                  </a:cubicBezTo>
                  <a:cubicBezTo>
                    <a:pt x="4632" y="12478"/>
                    <a:pt x="3941" y="12098"/>
                    <a:pt x="3422" y="11234"/>
                  </a:cubicBezTo>
                  <a:cubicBezTo>
                    <a:pt x="2766" y="10128"/>
                    <a:pt x="2662" y="8158"/>
                    <a:pt x="2662" y="7259"/>
                  </a:cubicBezTo>
                  <a:cubicBezTo>
                    <a:pt x="2662" y="6464"/>
                    <a:pt x="2731" y="4598"/>
                    <a:pt x="3250" y="3491"/>
                  </a:cubicBezTo>
                  <a:cubicBezTo>
                    <a:pt x="3492" y="2973"/>
                    <a:pt x="3906" y="2420"/>
                    <a:pt x="4667" y="2178"/>
                  </a:cubicBezTo>
                  <a:cubicBezTo>
                    <a:pt x="4909" y="2074"/>
                    <a:pt x="5185" y="2040"/>
                    <a:pt x="5462" y="2040"/>
                  </a:cubicBezTo>
                  <a:cubicBezTo>
                    <a:pt x="6119" y="2040"/>
                    <a:pt x="7294" y="2351"/>
                    <a:pt x="7743" y="3699"/>
                  </a:cubicBezTo>
                  <a:cubicBezTo>
                    <a:pt x="7881" y="4079"/>
                    <a:pt x="7950" y="4494"/>
                    <a:pt x="7985" y="4978"/>
                  </a:cubicBezTo>
                  <a:lnTo>
                    <a:pt x="10163" y="4978"/>
                  </a:lnTo>
                  <a:lnTo>
                    <a:pt x="10163" y="311"/>
                  </a:lnTo>
                  <a:lnTo>
                    <a:pt x="8123" y="311"/>
                  </a:lnTo>
                  <a:lnTo>
                    <a:pt x="8054" y="1659"/>
                  </a:lnTo>
                  <a:cubicBezTo>
                    <a:pt x="8020" y="1590"/>
                    <a:pt x="7985" y="1521"/>
                    <a:pt x="7950" y="1452"/>
                  </a:cubicBezTo>
                  <a:cubicBezTo>
                    <a:pt x="7225" y="208"/>
                    <a:pt x="6084" y="0"/>
                    <a:pt x="5082" y="0"/>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a:off x="556100" y="2363200"/>
              <a:ext cx="239400" cy="267900"/>
            </a:xfrm>
            <a:custGeom>
              <a:rect b="b" l="l" r="r" t="t"/>
              <a:pathLst>
                <a:path extrusionOk="0" h="10716" w="9576">
                  <a:moveTo>
                    <a:pt x="5146" y="5756"/>
                  </a:moveTo>
                  <a:cubicBezTo>
                    <a:pt x="5379" y="5756"/>
                    <a:pt x="5604" y="5765"/>
                    <a:pt x="5808" y="5773"/>
                  </a:cubicBezTo>
                  <a:lnTo>
                    <a:pt x="5808" y="6671"/>
                  </a:lnTo>
                  <a:cubicBezTo>
                    <a:pt x="5739" y="7294"/>
                    <a:pt x="5704" y="7916"/>
                    <a:pt x="5082" y="8400"/>
                  </a:cubicBezTo>
                  <a:cubicBezTo>
                    <a:pt x="4771" y="8642"/>
                    <a:pt x="4391" y="8745"/>
                    <a:pt x="4045" y="8745"/>
                  </a:cubicBezTo>
                  <a:cubicBezTo>
                    <a:pt x="3250" y="8745"/>
                    <a:pt x="2593" y="8192"/>
                    <a:pt x="2593" y="7363"/>
                  </a:cubicBezTo>
                  <a:cubicBezTo>
                    <a:pt x="2593" y="6948"/>
                    <a:pt x="2766" y="6533"/>
                    <a:pt x="3043" y="6291"/>
                  </a:cubicBezTo>
                  <a:cubicBezTo>
                    <a:pt x="3545" y="5842"/>
                    <a:pt x="4390" y="5756"/>
                    <a:pt x="5146" y="5756"/>
                  </a:cubicBezTo>
                  <a:close/>
                  <a:moveTo>
                    <a:pt x="4425" y="0"/>
                  </a:moveTo>
                  <a:cubicBezTo>
                    <a:pt x="3769" y="0"/>
                    <a:pt x="1971" y="70"/>
                    <a:pt x="1003" y="1452"/>
                  </a:cubicBezTo>
                  <a:cubicBezTo>
                    <a:pt x="554" y="2143"/>
                    <a:pt x="416" y="2973"/>
                    <a:pt x="381" y="3319"/>
                  </a:cubicBezTo>
                  <a:lnTo>
                    <a:pt x="3008" y="3319"/>
                  </a:lnTo>
                  <a:cubicBezTo>
                    <a:pt x="3043" y="3008"/>
                    <a:pt x="3043" y="2696"/>
                    <a:pt x="3319" y="2351"/>
                  </a:cubicBezTo>
                  <a:cubicBezTo>
                    <a:pt x="3699" y="1867"/>
                    <a:pt x="4183" y="1867"/>
                    <a:pt x="4391" y="1867"/>
                  </a:cubicBezTo>
                  <a:cubicBezTo>
                    <a:pt x="4702" y="1867"/>
                    <a:pt x="5393" y="1901"/>
                    <a:pt x="5670" y="2696"/>
                  </a:cubicBezTo>
                  <a:cubicBezTo>
                    <a:pt x="5773" y="3042"/>
                    <a:pt x="5773" y="3388"/>
                    <a:pt x="5773" y="4252"/>
                  </a:cubicBezTo>
                  <a:cubicBezTo>
                    <a:pt x="5526" y="4244"/>
                    <a:pt x="5256" y="4236"/>
                    <a:pt x="4972" y="4236"/>
                  </a:cubicBezTo>
                  <a:cubicBezTo>
                    <a:pt x="3984" y="4236"/>
                    <a:pt x="2818" y="4330"/>
                    <a:pt x="1798" y="4839"/>
                  </a:cubicBezTo>
                  <a:cubicBezTo>
                    <a:pt x="1038" y="5220"/>
                    <a:pt x="1" y="5946"/>
                    <a:pt x="1" y="7605"/>
                  </a:cubicBezTo>
                  <a:cubicBezTo>
                    <a:pt x="1" y="8918"/>
                    <a:pt x="692" y="10716"/>
                    <a:pt x="3112" y="10716"/>
                  </a:cubicBezTo>
                  <a:cubicBezTo>
                    <a:pt x="5082" y="10716"/>
                    <a:pt x="5739" y="9644"/>
                    <a:pt x="6084" y="9091"/>
                  </a:cubicBezTo>
                  <a:lnTo>
                    <a:pt x="6119" y="10404"/>
                  </a:lnTo>
                  <a:lnTo>
                    <a:pt x="9576" y="10404"/>
                  </a:lnTo>
                  <a:lnTo>
                    <a:pt x="9576" y="8400"/>
                  </a:lnTo>
                  <a:lnTo>
                    <a:pt x="8262" y="8400"/>
                  </a:lnTo>
                  <a:lnTo>
                    <a:pt x="8262" y="4356"/>
                  </a:lnTo>
                  <a:cubicBezTo>
                    <a:pt x="8262" y="3008"/>
                    <a:pt x="8227" y="1901"/>
                    <a:pt x="7502" y="1072"/>
                  </a:cubicBezTo>
                  <a:cubicBezTo>
                    <a:pt x="6983" y="484"/>
                    <a:pt x="5877" y="0"/>
                    <a:pt x="4425" y="0"/>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829175" y="2277650"/>
              <a:ext cx="129650" cy="345675"/>
            </a:xfrm>
            <a:custGeom>
              <a:rect b="b" l="l" r="r" t="t"/>
              <a:pathLst>
                <a:path extrusionOk="0" h="13827" w="5186">
                  <a:moveTo>
                    <a:pt x="1" y="0"/>
                  </a:moveTo>
                  <a:lnTo>
                    <a:pt x="1" y="2040"/>
                  </a:lnTo>
                  <a:lnTo>
                    <a:pt x="1349" y="2040"/>
                  </a:lnTo>
                  <a:lnTo>
                    <a:pt x="1349" y="11822"/>
                  </a:lnTo>
                  <a:lnTo>
                    <a:pt x="1" y="11822"/>
                  </a:lnTo>
                  <a:lnTo>
                    <a:pt x="1" y="13826"/>
                  </a:lnTo>
                  <a:lnTo>
                    <a:pt x="5185" y="13826"/>
                  </a:lnTo>
                  <a:lnTo>
                    <a:pt x="5185" y="11822"/>
                  </a:lnTo>
                  <a:lnTo>
                    <a:pt x="3941" y="11822"/>
                  </a:lnTo>
                  <a:lnTo>
                    <a:pt x="3941" y="0"/>
                  </a:ln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a:off x="989050" y="2277650"/>
              <a:ext cx="131375" cy="345675"/>
            </a:xfrm>
            <a:custGeom>
              <a:rect b="b" l="l" r="r" t="t"/>
              <a:pathLst>
                <a:path extrusionOk="0" h="13827" w="5255">
                  <a:moveTo>
                    <a:pt x="864" y="0"/>
                  </a:moveTo>
                  <a:lnTo>
                    <a:pt x="864" y="2213"/>
                  </a:lnTo>
                  <a:lnTo>
                    <a:pt x="3941" y="2213"/>
                  </a:lnTo>
                  <a:lnTo>
                    <a:pt x="3941" y="0"/>
                  </a:lnTo>
                  <a:close/>
                  <a:moveTo>
                    <a:pt x="0" y="3699"/>
                  </a:moveTo>
                  <a:lnTo>
                    <a:pt x="0" y="5704"/>
                  </a:lnTo>
                  <a:lnTo>
                    <a:pt x="1314" y="5704"/>
                  </a:lnTo>
                  <a:lnTo>
                    <a:pt x="1314" y="11822"/>
                  </a:lnTo>
                  <a:lnTo>
                    <a:pt x="0" y="11822"/>
                  </a:lnTo>
                  <a:lnTo>
                    <a:pt x="0" y="13826"/>
                  </a:lnTo>
                  <a:lnTo>
                    <a:pt x="5254" y="13826"/>
                  </a:lnTo>
                  <a:lnTo>
                    <a:pt x="5254" y="11822"/>
                  </a:lnTo>
                  <a:lnTo>
                    <a:pt x="3941" y="11822"/>
                  </a:lnTo>
                  <a:lnTo>
                    <a:pt x="3941" y="3699"/>
                  </a:ln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p:nvPr/>
          </p:nvSpPr>
          <p:spPr>
            <a:xfrm>
              <a:off x="1143725" y="2274200"/>
              <a:ext cx="151250" cy="349125"/>
            </a:xfrm>
            <a:custGeom>
              <a:rect b="b" l="l" r="r" t="t"/>
              <a:pathLst>
                <a:path extrusionOk="0" h="13965" w="6050">
                  <a:moveTo>
                    <a:pt x="4390" y="0"/>
                  </a:moveTo>
                  <a:cubicBezTo>
                    <a:pt x="2973" y="0"/>
                    <a:pt x="2351" y="380"/>
                    <a:pt x="1936" y="761"/>
                  </a:cubicBezTo>
                  <a:cubicBezTo>
                    <a:pt x="1383" y="1348"/>
                    <a:pt x="1348" y="2005"/>
                    <a:pt x="1348" y="2662"/>
                  </a:cubicBezTo>
                  <a:lnTo>
                    <a:pt x="1348" y="3837"/>
                  </a:lnTo>
                  <a:lnTo>
                    <a:pt x="0" y="3837"/>
                  </a:lnTo>
                  <a:lnTo>
                    <a:pt x="0" y="5842"/>
                  </a:lnTo>
                  <a:lnTo>
                    <a:pt x="1348" y="5842"/>
                  </a:lnTo>
                  <a:lnTo>
                    <a:pt x="1348" y="11960"/>
                  </a:lnTo>
                  <a:lnTo>
                    <a:pt x="0" y="11960"/>
                  </a:lnTo>
                  <a:lnTo>
                    <a:pt x="0" y="13964"/>
                  </a:lnTo>
                  <a:lnTo>
                    <a:pt x="5289" y="13964"/>
                  </a:lnTo>
                  <a:lnTo>
                    <a:pt x="5289" y="11960"/>
                  </a:lnTo>
                  <a:lnTo>
                    <a:pt x="3906" y="11960"/>
                  </a:lnTo>
                  <a:lnTo>
                    <a:pt x="3906" y="5842"/>
                  </a:lnTo>
                  <a:lnTo>
                    <a:pt x="5704" y="5842"/>
                  </a:lnTo>
                  <a:lnTo>
                    <a:pt x="5704" y="3837"/>
                  </a:lnTo>
                  <a:lnTo>
                    <a:pt x="3837" y="3837"/>
                  </a:lnTo>
                  <a:cubicBezTo>
                    <a:pt x="3837" y="3007"/>
                    <a:pt x="3837" y="2800"/>
                    <a:pt x="3975" y="2523"/>
                  </a:cubicBezTo>
                  <a:cubicBezTo>
                    <a:pt x="4252" y="2040"/>
                    <a:pt x="4909" y="2040"/>
                    <a:pt x="5150" y="2040"/>
                  </a:cubicBezTo>
                  <a:cubicBezTo>
                    <a:pt x="5462" y="2040"/>
                    <a:pt x="5704" y="2074"/>
                    <a:pt x="6049" y="2143"/>
                  </a:cubicBezTo>
                  <a:lnTo>
                    <a:pt x="6049" y="138"/>
                  </a:lnTo>
                  <a:cubicBezTo>
                    <a:pt x="5462" y="69"/>
                    <a:pt x="5012" y="0"/>
                    <a:pt x="4390" y="0"/>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a:off x="1313950" y="2364050"/>
              <a:ext cx="241125" cy="267050"/>
            </a:xfrm>
            <a:custGeom>
              <a:rect b="b" l="l" r="r" t="t"/>
              <a:pathLst>
                <a:path extrusionOk="0" h="10682" w="9645">
                  <a:moveTo>
                    <a:pt x="4874" y="1937"/>
                  </a:moveTo>
                  <a:cubicBezTo>
                    <a:pt x="5980" y="1937"/>
                    <a:pt x="6361" y="2593"/>
                    <a:pt x="6533" y="2904"/>
                  </a:cubicBezTo>
                  <a:cubicBezTo>
                    <a:pt x="6706" y="3285"/>
                    <a:pt x="6983" y="4010"/>
                    <a:pt x="6983" y="5324"/>
                  </a:cubicBezTo>
                  <a:cubicBezTo>
                    <a:pt x="6983" y="5808"/>
                    <a:pt x="6983" y="7018"/>
                    <a:pt x="6361" y="7951"/>
                  </a:cubicBezTo>
                  <a:cubicBezTo>
                    <a:pt x="6222" y="8193"/>
                    <a:pt x="5877" y="8711"/>
                    <a:pt x="4805" y="8711"/>
                  </a:cubicBezTo>
                  <a:cubicBezTo>
                    <a:pt x="3941" y="8711"/>
                    <a:pt x="3353" y="8297"/>
                    <a:pt x="3042" y="7605"/>
                  </a:cubicBezTo>
                  <a:cubicBezTo>
                    <a:pt x="2766" y="6983"/>
                    <a:pt x="2628" y="6154"/>
                    <a:pt x="2628" y="5324"/>
                  </a:cubicBezTo>
                  <a:cubicBezTo>
                    <a:pt x="2628" y="4149"/>
                    <a:pt x="2870" y="3146"/>
                    <a:pt x="3353" y="2593"/>
                  </a:cubicBezTo>
                  <a:cubicBezTo>
                    <a:pt x="3872" y="1971"/>
                    <a:pt x="4494" y="1937"/>
                    <a:pt x="4874" y="1937"/>
                  </a:cubicBezTo>
                  <a:close/>
                  <a:moveTo>
                    <a:pt x="4771" y="1"/>
                  </a:moveTo>
                  <a:cubicBezTo>
                    <a:pt x="2800" y="1"/>
                    <a:pt x="1833" y="727"/>
                    <a:pt x="1280" y="1349"/>
                  </a:cubicBezTo>
                  <a:cubicBezTo>
                    <a:pt x="277" y="2455"/>
                    <a:pt x="1" y="3976"/>
                    <a:pt x="1" y="5497"/>
                  </a:cubicBezTo>
                  <a:cubicBezTo>
                    <a:pt x="1" y="8850"/>
                    <a:pt x="1694" y="10682"/>
                    <a:pt x="4805" y="10682"/>
                  </a:cubicBezTo>
                  <a:cubicBezTo>
                    <a:pt x="5842" y="10682"/>
                    <a:pt x="7190" y="10474"/>
                    <a:pt x="8262" y="9403"/>
                  </a:cubicBezTo>
                  <a:cubicBezTo>
                    <a:pt x="9299" y="8331"/>
                    <a:pt x="9644" y="6810"/>
                    <a:pt x="9644" y="5324"/>
                  </a:cubicBezTo>
                  <a:cubicBezTo>
                    <a:pt x="9644" y="3077"/>
                    <a:pt x="8884" y="1833"/>
                    <a:pt x="8296" y="1245"/>
                  </a:cubicBezTo>
                  <a:cubicBezTo>
                    <a:pt x="7398" y="347"/>
                    <a:pt x="6084" y="1"/>
                    <a:pt x="4771"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3"/>
            <p:cNvSpPr/>
            <p:nvPr/>
          </p:nvSpPr>
          <p:spPr>
            <a:xfrm>
              <a:off x="1587875" y="2364925"/>
              <a:ext cx="183225" cy="258400"/>
            </a:xfrm>
            <a:custGeom>
              <a:rect b="b" l="l" r="r" t="t"/>
              <a:pathLst>
                <a:path extrusionOk="0" h="10336" w="7329">
                  <a:moveTo>
                    <a:pt x="6637" y="1"/>
                  </a:moveTo>
                  <a:cubicBezTo>
                    <a:pt x="4460" y="1"/>
                    <a:pt x="3907" y="1625"/>
                    <a:pt x="3699" y="2213"/>
                  </a:cubicBezTo>
                  <a:lnTo>
                    <a:pt x="3596" y="208"/>
                  </a:lnTo>
                  <a:lnTo>
                    <a:pt x="1" y="208"/>
                  </a:lnTo>
                  <a:lnTo>
                    <a:pt x="1" y="2213"/>
                  </a:lnTo>
                  <a:lnTo>
                    <a:pt x="1314" y="2213"/>
                  </a:lnTo>
                  <a:lnTo>
                    <a:pt x="1314" y="8331"/>
                  </a:lnTo>
                  <a:lnTo>
                    <a:pt x="1" y="8331"/>
                  </a:lnTo>
                  <a:lnTo>
                    <a:pt x="1" y="10335"/>
                  </a:lnTo>
                  <a:lnTo>
                    <a:pt x="5255" y="10335"/>
                  </a:lnTo>
                  <a:lnTo>
                    <a:pt x="5255" y="8331"/>
                  </a:lnTo>
                  <a:lnTo>
                    <a:pt x="3941" y="8331"/>
                  </a:lnTo>
                  <a:lnTo>
                    <a:pt x="3941" y="5289"/>
                  </a:lnTo>
                  <a:cubicBezTo>
                    <a:pt x="3941" y="4667"/>
                    <a:pt x="3976" y="3561"/>
                    <a:pt x="4805" y="2869"/>
                  </a:cubicBezTo>
                  <a:cubicBezTo>
                    <a:pt x="5013" y="2662"/>
                    <a:pt x="5462" y="2351"/>
                    <a:pt x="6292" y="2351"/>
                  </a:cubicBezTo>
                  <a:cubicBezTo>
                    <a:pt x="6637" y="2351"/>
                    <a:pt x="6948" y="2420"/>
                    <a:pt x="7329" y="2489"/>
                  </a:cubicBezTo>
                  <a:lnTo>
                    <a:pt x="7329" y="35"/>
                  </a:lnTo>
                  <a:cubicBezTo>
                    <a:pt x="7087" y="35"/>
                    <a:pt x="6879" y="1"/>
                    <a:pt x="6637"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
            <p:cNvSpPr/>
            <p:nvPr/>
          </p:nvSpPr>
          <p:spPr>
            <a:xfrm>
              <a:off x="1793550" y="2364050"/>
              <a:ext cx="273075" cy="259275"/>
            </a:xfrm>
            <a:custGeom>
              <a:rect b="b" l="l" r="r" t="t"/>
              <a:pathLst>
                <a:path extrusionOk="0" h="10371" w="10923">
                  <a:moveTo>
                    <a:pt x="6637" y="1"/>
                  </a:moveTo>
                  <a:cubicBezTo>
                    <a:pt x="6084" y="1"/>
                    <a:pt x="4597" y="36"/>
                    <a:pt x="3802" y="1522"/>
                  </a:cubicBezTo>
                  <a:lnTo>
                    <a:pt x="3630" y="243"/>
                  </a:lnTo>
                  <a:lnTo>
                    <a:pt x="0" y="243"/>
                  </a:lnTo>
                  <a:lnTo>
                    <a:pt x="0" y="2248"/>
                  </a:lnTo>
                  <a:lnTo>
                    <a:pt x="1348" y="2248"/>
                  </a:lnTo>
                  <a:lnTo>
                    <a:pt x="1348" y="8366"/>
                  </a:lnTo>
                  <a:lnTo>
                    <a:pt x="0" y="8366"/>
                  </a:lnTo>
                  <a:lnTo>
                    <a:pt x="0" y="10370"/>
                  </a:lnTo>
                  <a:lnTo>
                    <a:pt x="4978" y="10370"/>
                  </a:lnTo>
                  <a:lnTo>
                    <a:pt x="4978" y="8366"/>
                  </a:lnTo>
                  <a:lnTo>
                    <a:pt x="3941" y="8366"/>
                  </a:lnTo>
                  <a:lnTo>
                    <a:pt x="3941" y="4010"/>
                  </a:lnTo>
                  <a:cubicBezTo>
                    <a:pt x="3906" y="3630"/>
                    <a:pt x="3906" y="3146"/>
                    <a:pt x="4390" y="2662"/>
                  </a:cubicBezTo>
                  <a:cubicBezTo>
                    <a:pt x="4874" y="2144"/>
                    <a:pt x="5427" y="2109"/>
                    <a:pt x="5704" y="2109"/>
                  </a:cubicBezTo>
                  <a:cubicBezTo>
                    <a:pt x="6291" y="2109"/>
                    <a:pt x="6602" y="2386"/>
                    <a:pt x="6775" y="2593"/>
                  </a:cubicBezTo>
                  <a:cubicBezTo>
                    <a:pt x="7017" y="2939"/>
                    <a:pt x="7052" y="3285"/>
                    <a:pt x="7052" y="3734"/>
                  </a:cubicBezTo>
                  <a:lnTo>
                    <a:pt x="7052" y="8366"/>
                  </a:lnTo>
                  <a:lnTo>
                    <a:pt x="6118" y="8366"/>
                  </a:lnTo>
                  <a:lnTo>
                    <a:pt x="6118" y="10370"/>
                  </a:lnTo>
                  <a:lnTo>
                    <a:pt x="10923" y="10370"/>
                  </a:lnTo>
                  <a:lnTo>
                    <a:pt x="10923" y="8366"/>
                  </a:lnTo>
                  <a:lnTo>
                    <a:pt x="9678" y="8366"/>
                  </a:lnTo>
                  <a:lnTo>
                    <a:pt x="9678" y="3285"/>
                  </a:lnTo>
                  <a:cubicBezTo>
                    <a:pt x="9644" y="2662"/>
                    <a:pt x="9644" y="1833"/>
                    <a:pt x="9125" y="1107"/>
                  </a:cubicBezTo>
                  <a:cubicBezTo>
                    <a:pt x="8469" y="105"/>
                    <a:pt x="7397" y="1"/>
                    <a:pt x="6637"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3"/>
            <p:cNvSpPr/>
            <p:nvPr/>
          </p:nvSpPr>
          <p:spPr>
            <a:xfrm>
              <a:off x="2093400" y="2277650"/>
              <a:ext cx="130500" cy="345675"/>
            </a:xfrm>
            <a:custGeom>
              <a:rect b="b" l="l" r="r" t="t"/>
              <a:pathLst>
                <a:path extrusionOk="0" h="13827" w="5220">
                  <a:moveTo>
                    <a:pt x="830" y="0"/>
                  </a:moveTo>
                  <a:lnTo>
                    <a:pt x="830" y="2213"/>
                  </a:lnTo>
                  <a:lnTo>
                    <a:pt x="3906" y="2213"/>
                  </a:lnTo>
                  <a:lnTo>
                    <a:pt x="3906" y="0"/>
                  </a:lnTo>
                  <a:close/>
                  <a:moveTo>
                    <a:pt x="0" y="3699"/>
                  </a:moveTo>
                  <a:lnTo>
                    <a:pt x="0" y="5704"/>
                  </a:lnTo>
                  <a:lnTo>
                    <a:pt x="1279" y="5704"/>
                  </a:lnTo>
                  <a:lnTo>
                    <a:pt x="1279" y="11822"/>
                  </a:lnTo>
                  <a:lnTo>
                    <a:pt x="0" y="11822"/>
                  </a:lnTo>
                  <a:lnTo>
                    <a:pt x="0" y="13826"/>
                  </a:lnTo>
                  <a:lnTo>
                    <a:pt x="5220" y="13826"/>
                  </a:lnTo>
                  <a:lnTo>
                    <a:pt x="5220" y="11822"/>
                  </a:lnTo>
                  <a:lnTo>
                    <a:pt x="3906" y="11822"/>
                  </a:lnTo>
                  <a:lnTo>
                    <a:pt x="3906" y="3699"/>
                  </a:ln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
            <p:cNvSpPr/>
            <p:nvPr/>
          </p:nvSpPr>
          <p:spPr>
            <a:xfrm>
              <a:off x="2251525" y="2363200"/>
              <a:ext cx="239400" cy="267900"/>
            </a:xfrm>
            <a:custGeom>
              <a:rect b="b" l="l" r="r" t="t"/>
              <a:pathLst>
                <a:path extrusionOk="0" h="10716" w="9576">
                  <a:moveTo>
                    <a:pt x="5131" y="5756"/>
                  </a:moveTo>
                  <a:cubicBezTo>
                    <a:pt x="5359" y="5756"/>
                    <a:pt x="5578" y="5765"/>
                    <a:pt x="5773" y="5773"/>
                  </a:cubicBezTo>
                  <a:lnTo>
                    <a:pt x="5773" y="6671"/>
                  </a:lnTo>
                  <a:cubicBezTo>
                    <a:pt x="5739" y="7294"/>
                    <a:pt x="5704" y="7916"/>
                    <a:pt x="5082" y="8400"/>
                  </a:cubicBezTo>
                  <a:cubicBezTo>
                    <a:pt x="4771" y="8642"/>
                    <a:pt x="4356" y="8745"/>
                    <a:pt x="4010" y="8745"/>
                  </a:cubicBezTo>
                  <a:cubicBezTo>
                    <a:pt x="3250" y="8745"/>
                    <a:pt x="2593" y="8192"/>
                    <a:pt x="2593" y="7363"/>
                  </a:cubicBezTo>
                  <a:cubicBezTo>
                    <a:pt x="2593" y="6948"/>
                    <a:pt x="2766" y="6533"/>
                    <a:pt x="3043" y="6291"/>
                  </a:cubicBezTo>
                  <a:cubicBezTo>
                    <a:pt x="3544" y="5842"/>
                    <a:pt x="4390" y="5756"/>
                    <a:pt x="5131" y="5756"/>
                  </a:cubicBezTo>
                  <a:close/>
                  <a:moveTo>
                    <a:pt x="4425" y="0"/>
                  </a:moveTo>
                  <a:cubicBezTo>
                    <a:pt x="3734" y="0"/>
                    <a:pt x="1971" y="70"/>
                    <a:pt x="1003" y="1452"/>
                  </a:cubicBezTo>
                  <a:cubicBezTo>
                    <a:pt x="519" y="2143"/>
                    <a:pt x="416" y="2973"/>
                    <a:pt x="381" y="3319"/>
                  </a:cubicBezTo>
                  <a:lnTo>
                    <a:pt x="2973" y="3319"/>
                  </a:lnTo>
                  <a:cubicBezTo>
                    <a:pt x="3008" y="3008"/>
                    <a:pt x="3043" y="2696"/>
                    <a:pt x="3319" y="2351"/>
                  </a:cubicBezTo>
                  <a:cubicBezTo>
                    <a:pt x="3699" y="1867"/>
                    <a:pt x="4183" y="1867"/>
                    <a:pt x="4391" y="1867"/>
                  </a:cubicBezTo>
                  <a:cubicBezTo>
                    <a:pt x="4702" y="1867"/>
                    <a:pt x="5393" y="1901"/>
                    <a:pt x="5635" y="2696"/>
                  </a:cubicBezTo>
                  <a:cubicBezTo>
                    <a:pt x="5773" y="3042"/>
                    <a:pt x="5773" y="3388"/>
                    <a:pt x="5773" y="4252"/>
                  </a:cubicBezTo>
                  <a:cubicBezTo>
                    <a:pt x="5526" y="4244"/>
                    <a:pt x="5256" y="4236"/>
                    <a:pt x="4971" y="4236"/>
                  </a:cubicBezTo>
                  <a:cubicBezTo>
                    <a:pt x="3984" y="4236"/>
                    <a:pt x="2818" y="4330"/>
                    <a:pt x="1798" y="4839"/>
                  </a:cubicBezTo>
                  <a:cubicBezTo>
                    <a:pt x="1038" y="5220"/>
                    <a:pt x="1" y="5946"/>
                    <a:pt x="1" y="7605"/>
                  </a:cubicBezTo>
                  <a:cubicBezTo>
                    <a:pt x="1" y="8918"/>
                    <a:pt x="692" y="10716"/>
                    <a:pt x="3112" y="10716"/>
                  </a:cubicBezTo>
                  <a:cubicBezTo>
                    <a:pt x="5082" y="10716"/>
                    <a:pt x="5739" y="9644"/>
                    <a:pt x="6084" y="9091"/>
                  </a:cubicBezTo>
                  <a:lnTo>
                    <a:pt x="6084" y="10404"/>
                  </a:lnTo>
                  <a:lnTo>
                    <a:pt x="9575" y="10404"/>
                  </a:lnTo>
                  <a:lnTo>
                    <a:pt x="9575" y="8400"/>
                  </a:lnTo>
                  <a:lnTo>
                    <a:pt x="8262" y="8400"/>
                  </a:lnTo>
                  <a:lnTo>
                    <a:pt x="8262" y="4356"/>
                  </a:lnTo>
                  <a:cubicBezTo>
                    <a:pt x="8262" y="3008"/>
                    <a:pt x="8227" y="1901"/>
                    <a:pt x="7501" y="1072"/>
                  </a:cubicBezTo>
                  <a:cubicBezTo>
                    <a:pt x="6948" y="484"/>
                    <a:pt x="5877" y="0"/>
                    <a:pt x="4425" y="0"/>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
            <p:cNvSpPr/>
            <p:nvPr/>
          </p:nvSpPr>
          <p:spPr>
            <a:xfrm>
              <a:off x="2677550" y="2269875"/>
              <a:ext cx="257525" cy="361225"/>
            </a:xfrm>
            <a:custGeom>
              <a:rect b="b" l="l" r="r" t="t"/>
              <a:pathLst>
                <a:path extrusionOk="0" h="14449" w="10301">
                  <a:moveTo>
                    <a:pt x="5081" y="0"/>
                  </a:moveTo>
                  <a:cubicBezTo>
                    <a:pt x="70" y="0"/>
                    <a:pt x="0" y="6015"/>
                    <a:pt x="0" y="7363"/>
                  </a:cubicBezTo>
                  <a:cubicBezTo>
                    <a:pt x="0" y="9195"/>
                    <a:pt x="311" y="10750"/>
                    <a:pt x="865" y="11787"/>
                  </a:cubicBezTo>
                  <a:cubicBezTo>
                    <a:pt x="1279" y="12755"/>
                    <a:pt x="2040" y="13688"/>
                    <a:pt x="3422" y="14172"/>
                  </a:cubicBezTo>
                  <a:cubicBezTo>
                    <a:pt x="4010" y="14379"/>
                    <a:pt x="4632" y="14449"/>
                    <a:pt x="5254" y="14449"/>
                  </a:cubicBezTo>
                  <a:cubicBezTo>
                    <a:pt x="6360" y="14449"/>
                    <a:pt x="7570" y="14207"/>
                    <a:pt x="8469" y="13550"/>
                  </a:cubicBezTo>
                  <a:cubicBezTo>
                    <a:pt x="10163" y="12340"/>
                    <a:pt x="10232" y="10301"/>
                    <a:pt x="10301" y="9160"/>
                  </a:cubicBezTo>
                  <a:lnTo>
                    <a:pt x="7674" y="9160"/>
                  </a:lnTo>
                  <a:cubicBezTo>
                    <a:pt x="7605" y="9817"/>
                    <a:pt x="7536" y="10508"/>
                    <a:pt x="7225" y="11165"/>
                  </a:cubicBezTo>
                  <a:cubicBezTo>
                    <a:pt x="6810" y="11994"/>
                    <a:pt x="6084" y="12478"/>
                    <a:pt x="5323" y="12478"/>
                  </a:cubicBezTo>
                  <a:cubicBezTo>
                    <a:pt x="4632" y="12478"/>
                    <a:pt x="3941" y="12098"/>
                    <a:pt x="3422" y="11234"/>
                  </a:cubicBezTo>
                  <a:cubicBezTo>
                    <a:pt x="2766" y="10128"/>
                    <a:pt x="2662" y="8158"/>
                    <a:pt x="2662" y="7259"/>
                  </a:cubicBezTo>
                  <a:cubicBezTo>
                    <a:pt x="2662" y="6464"/>
                    <a:pt x="2731" y="4598"/>
                    <a:pt x="3250" y="3491"/>
                  </a:cubicBezTo>
                  <a:cubicBezTo>
                    <a:pt x="3526" y="2973"/>
                    <a:pt x="3906" y="2420"/>
                    <a:pt x="4701" y="2178"/>
                  </a:cubicBezTo>
                  <a:cubicBezTo>
                    <a:pt x="4909" y="2074"/>
                    <a:pt x="5185" y="2040"/>
                    <a:pt x="5462" y="2040"/>
                  </a:cubicBezTo>
                  <a:cubicBezTo>
                    <a:pt x="6118" y="2040"/>
                    <a:pt x="7294" y="2351"/>
                    <a:pt x="7778" y="3699"/>
                  </a:cubicBezTo>
                  <a:cubicBezTo>
                    <a:pt x="7881" y="4079"/>
                    <a:pt x="7950" y="4494"/>
                    <a:pt x="7985" y="4978"/>
                  </a:cubicBezTo>
                  <a:lnTo>
                    <a:pt x="10163" y="4978"/>
                  </a:lnTo>
                  <a:lnTo>
                    <a:pt x="10163" y="311"/>
                  </a:lnTo>
                  <a:lnTo>
                    <a:pt x="8123" y="311"/>
                  </a:lnTo>
                  <a:lnTo>
                    <a:pt x="8089" y="1659"/>
                  </a:lnTo>
                  <a:cubicBezTo>
                    <a:pt x="8020" y="1590"/>
                    <a:pt x="7985" y="1521"/>
                    <a:pt x="7950" y="1452"/>
                  </a:cubicBezTo>
                  <a:cubicBezTo>
                    <a:pt x="7225" y="208"/>
                    <a:pt x="6084" y="0"/>
                    <a:pt x="5081" y="0"/>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
            <p:cNvSpPr/>
            <p:nvPr/>
          </p:nvSpPr>
          <p:spPr>
            <a:xfrm>
              <a:off x="2964450" y="2364050"/>
              <a:ext cx="230725" cy="267050"/>
            </a:xfrm>
            <a:custGeom>
              <a:rect b="b" l="l" r="r" t="t"/>
              <a:pathLst>
                <a:path extrusionOk="0" h="10682" w="9229">
                  <a:moveTo>
                    <a:pt x="4666" y="1867"/>
                  </a:moveTo>
                  <a:cubicBezTo>
                    <a:pt x="6291" y="1867"/>
                    <a:pt x="6533" y="3457"/>
                    <a:pt x="6533" y="4010"/>
                  </a:cubicBezTo>
                  <a:lnTo>
                    <a:pt x="2696" y="4010"/>
                  </a:lnTo>
                  <a:cubicBezTo>
                    <a:pt x="2765" y="3596"/>
                    <a:pt x="2800" y="3043"/>
                    <a:pt x="3249" y="2524"/>
                  </a:cubicBezTo>
                  <a:cubicBezTo>
                    <a:pt x="3595" y="2109"/>
                    <a:pt x="4044" y="1867"/>
                    <a:pt x="4666" y="1867"/>
                  </a:cubicBezTo>
                  <a:close/>
                  <a:moveTo>
                    <a:pt x="4597" y="1"/>
                  </a:moveTo>
                  <a:cubicBezTo>
                    <a:pt x="3560" y="1"/>
                    <a:pt x="2316" y="208"/>
                    <a:pt x="1313" y="1280"/>
                  </a:cubicBezTo>
                  <a:cubicBezTo>
                    <a:pt x="657" y="1971"/>
                    <a:pt x="0" y="3077"/>
                    <a:pt x="0" y="5324"/>
                  </a:cubicBezTo>
                  <a:cubicBezTo>
                    <a:pt x="0" y="8919"/>
                    <a:pt x="1521" y="10682"/>
                    <a:pt x="4632" y="10682"/>
                  </a:cubicBezTo>
                  <a:cubicBezTo>
                    <a:pt x="5288" y="10682"/>
                    <a:pt x="7120" y="10647"/>
                    <a:pt x="8399" y="9126"/>
                  </a:cubicBezTo>
                  <a:cubicBezTo>
                    <a:pt x="8987" y="8366"/>
                    <a:pt x="9091" y="7709"/>
                    <a:pt x="9194" y="7087"/>
                  </a:cubicBezTo>
                  <a:lnTo>
                    <a:pt x="6533" y="7087"/>
                  </a:lnTo>
                  <a:cubicBezTo>
                    <a:pt x="6498" y="7502"/>
                    <a:pt x="6291" y="8850"/>
                    <a:pt x="4597" y="8850"/>
                  </a:cubicBezTo>
                  <a:cubicBezTo>
                    <a:pt x="4010" y="8850"/>
                    <a:pt x="3387" y="8608"/>
                    <a:pt x="2973" y="7847"/>
                  </a:cubicBezTo>
                  <a:cubicBezTo>
                    <a:pt x="2627" y="7121"/>
                    <a:pt x="2627" y="6188"/>
                    <a:pt x="2627" y="5670"/>
                  </a:cubicBezTo>
                  <a:lnTo>
                    <a:pt x="9229" y="5670"/>
                  </a:lnTo>
                  <a:cubicBezTo>
                    <a:pt x="9229" y="4840"/>
                    <a:pt x="9229" y="2732"/>
                    <a:pt x="8054" y="1384"/>
                  </a:cubicBezTo>
                  <a:cubicBezTo>
                    <a:pt x="7224" y="416"/>
                    <a:pt x="5911" y="1"/>
                    <a:pt x="4597"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
            <p:cNvSpPr/>
            <p:nvPr/>
          </p:nvSpPr>
          <p:spPr>
            <a:xfrm>
              <a:off x="3227125" y="2364050"/>
              <a:ext cx="273100" cy="259275"/>
            </a:xfrm>
            <a:custGeom>
              <a:rect b="b" l="l" r="r" t="t"/>
              <a:pathLst>
                <a:path extrusionOk="0" h="10371" w="10924">
                  <a:moveTo>
                    <a:pt x="6603" y="1"/>
                  </a:moveTo>
                  <a:cubicBezTo>
                    <a:pt x="6084" y="1"/>
                    <a:pt x="4598" y="36"/>
                    <a:pt x="3768" y="1522"/>
                  </a:cubicBezTo>
                  <a:lnTo>
                    <a:pt x="3630" y="243"/>
                  </a:lnTo>
                  <a:lnTo>
                    <a:pt x="1" y="243"/>
                  </a:lnTo>
                  <a:lnTo>
                    <a:pt x="1" y="2248"/>
                  </a:lnTo>
                  <a:lnTo>
                    <a:pt x="1314" y="2248"/>
                  </a:lnTo>
                  <a:lnTo>
                    <a:pt x="1314" y="8366"/>
                  </a:lnTo>
                  <a:lnTo>
                    <a:pt x="1" y="8366"/>
                  </a:lnTo>
                  <a:lnTo>
                    <a:pt x="1" y="10370"/>
                  </a:lnTo>
                  <a:lnTo>
                    <a:pt x="4944" y="10370"/>
                  </a:lnTo>
                  <a:lnTo>
                    <a:pt x="4944" y="8366"/>
                  </a:lnTo>
                  <a:lnTo>
                    <a:pt x="3907" y="8366"/>
                  </a:lnTo>
                  <a:lnTo>
                    <a:pt x="3907" y="4010"/>
                  </a:lnTo>
                  <a:cubicBezTo>
                    <a:pt x="3907" y="3630"/>
                    <a:pt x="3907" y="3146"/>
                    <a:pt x="4356" y="2662"/>
                  </a:cubicBezTo>
                  <a:cubicBezTo>
                    <a:pt x="4840" y="2144"/>
                    <a:pt x="5393" y="2109"/>
                    <a:pt x="5704" y="2109"/>
                  </a:cubicBezTo>
                  <a:cubicBezTo>
                    <a:pt x="6257" y="2109"/>
                    <a:pt x="6568" y="2386"/>
                    <a:pt x="6741" y="2593"/>
                  </a:cubicBezTo>
                  <a:cubicBezTo>
                    <a:pt x="7018" y="2939"/>
                    <a:pt x="7018" y="3285"/>
                    <a:pt x="7018" y="3734"/>
                  </a:cubicBezTo>
                  <a:lnTo>
                    <a:pt x="7018" y="8366"/>
                  </a:lnTo>
                  <a:lnTo>
                    <a:pt x="6084" y="8366"/>
                  </a:lnTo>
                  <a:lnTo>
                    <a:pt x="6084" y="10370"/>
                  </a:lnTo>
                  <a:lnTo>
                    <a:pt x="10923" y="10370"/>
                  </a:lnTo>
                  <a:lnTo>
                    <a:pt x="10923" y="8366"/>
                  </a:lnTo>
                  <a:lnTo>
                    <a:pt x="9644" y="8366"/>
                  </a:lnTo>
                  <a:lnTo>
                    <a:pt x="9644" y="3285"/>
                  </a:lnTo>
                  <a:cubicBezTo>
                    <a:pt x="9644" y="2662"/>
                    <a:pt x="9610" y="1833"/>
                    <a:pt x="9091" y="1107"/>
                  </a:cubicBezTo>
                  <a:cubicBezTo>
                    <a:pt x="8435" y="105"/>
                    <a:pt x="7398" y="1"/>
                    <a:pt x="6603"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3"/>
            <p:cNvSpPr/>
            <p:nvPr/>
          </p:nvSpPr>
          <p:spPr>
            <a:xfrm>
              <a:off x="3516625" y="2296650"/>
              <a:ext cx="146050" cy="328400"/>
            </a:xfrm>
            <a:custGeom>
              <a:rect b="b" l="l" r="r" t="t"/>
              <a:pathLst>
                <a:path extrusionOk="0" h="13136" w="5842">
                  <a:moveTo>
                    <a:pt x="3837" y="1"/>
                  </a:moveTo>
                  <a:lnTo>
                    <a:pt x="1417" y="554"/>
                  </a:lnTo>
                  <a:lnTo>
                    <a:pt x="1417" y="2939"/>
                  </a:lnTo>
                  <a:lnTo>
                    <a:pt x="0" y="2939"/>
                  </a:lnTo>
                  <a:lnTo>
                    <a:pt x="0" y="4944"/>
                  </a:lnTo>
                  <a:lnTo>
                    <a:pt x="1279" y="4944"/>
                  </a:lnTo>
                  <a:lnTo>
                    <a:pt x="1279" y="10612"/>
                  </a:lnTo>
                  <a:cubicBezTo>
                    <a:pt x="1279" y="11131"/>
                    <a:pt x="1314" y="11891"/>
                    <a:pt x="1832" y="12444"/>
                  </a:cubicBezTo>
                  <a:cubicBezTo>
                    <a:pt x="2489" y="13136"/>
                    <a:pt x="3629" y="13136"/>
                    <a:pt x="4044" y="13136"/>
                  </a:cubicBezTo>
                  <a:cubicBezTo>
                    <a:pt x="4874" y="13136"/>
                    <a:pt x="5254" y="13066"/>
                    <a:pt x="5703" y="12963"/>
                  </a:cubicBezTo>
                  <a:lnTo>
                    <a:pt x="5703" y="11027"/>
                  </a:lnTo>
                  <a:cubicBezTo>
                    <a:pt x="5427" y="11096"/>
                    <a:pt x="5219" y="11131"/>
                    <a:pt x="4943" y="11131"/>
                  </a:cubicBezTo>
                  <a:cubicBezTo>
                    <a:pt x="3871" y="11131"/>
                    <a:pt x="3837" y="10509"/>
                    <a:pt x="3837" y="9852"/>
                  </a:cubicBezTo>
                  <a:lnTo>
                    <a:pt x="3837" y="4944"/>
                  </a:lnTo>
                  <a:lnTo>
                    <a:pt x="5842" y="4944"/>
                  </a:lnTo>
                  <a:lnTo>
                    <a:pt x="5842" y="2939"/>
                  </a:lnTo>
                  <a:lnTo>
                    <a:pt x="3837" y="2939"/>
                  </a:lnTo>
                  <a:lnTo>
                    <a:pt x="3837" y="1"/>
                  </a:ln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
            <p:cNvSpPr/>
            <p:nvPr/>
          </p:nvSpPr>
          <p:spPr>
            <a:xfrm>
              <a:off x="3695500" y="2364050"/>
              <a:ext cx="231600" cy="267050"/>
            </a:xfrm>
            <a:custGeom>
              <a:rect b="b" l="l" r="r" t="t"/>
              <a:pathLst>
                <a:path extrusionOk="0" h="10682" w="9264">
                  <a:moveTo>
                    <a:pt x="4701" y="1867"/>
                  </a:moveTo>
                  <a:cubicBezTo>
                    <a:pt x="6291" y="1867"/>
                    <a:pt x="6568" y="3457"/>
                    <a:pt x="6568" y="4010"/>
                  </a:cubicBezTo>
                  <a:lnTo>
                    <a:pt x="2731" y="4010"/>
                  </a:lnTo>
                  <a:cubicBezTo>
                    <a:pt x="2765" y="3596"/>
                    <a:pt x="2834" y="3043"/>
                    <a:pt x="3284" y="2524"/>
                  </a:cubicBezTo>
                  <a:cubicBezTo>
                    <a:pt x="3629" y="2109"/>
                    <a:pt x="4079" y="1867"/>
                    <a:pt x="4701" y="1867"/>
                  </a:cubicBezTo>
                  <a:close/>
                  <a:moveTo>
                    <a:pt x="4597" y="1"/>
                  </a:moveTo>
                  <a:cubicBezTo>
                    <a:pt x="3560" y="1"/>
                    <a:pt x="2351" y="208"/>
                    <a:pt x="1314" y="1280"/>
                  </a:cubicBezTo>
                  <a:cubicBezTo>
                    <a:pt x="691" y="1971"/>
                    <a:pt x="0" y="3077"/>
                    <a:pt x="0" y="5324"/>
                  </a:cubicBezTo>
                  <a:cubicBezTo>
                    <a:pt x="0" y="8919"/>
                    <a:pt x="1521" y="10682"/>
                    <a:pt x="4632" y="10682"/>
                  </a:cubicBezTo>
                  <a:cubicBezTo>
                    <a:pt x="5323" y="10682"/>
                    <a:pt x="7155" y="10647"/>
                    <a:pt x="8399" y="9126"/>
                  </a:cubicBezTo>
                  <a:cubicBezTo>
                    <a:pt x="8987" y="8366"/>
                    <a:pt x="9125" y="7709"/>
                    <a:pt x="9229" y="7087"/>
                  </a:cubicBezTo>
                  <a:lnTo>
                    <a:pt x="6568" y="7087"/>
                  </a:lnTo>
                  <a:cubicBezTo>
                    <a:pt x="6498" y="7502"/>
                    <a:pt x="6291" y="8850"/>
                    <a:pt x="4632" y="8850"/>
                  </a:cubicBezTo>
                  <a:cubicBezTo>
                    <a:pt x="4044" y="8850"/>
                    <a:pt x="3388" y="8608"/>
                    <a:pt x="3007" y="7847"/>
                  </a:cubicBezTo>
                  <a:cubicBezTo>
                    <a:pt x="2662" y="7121"/>
                    <a:pt x="2627" y="6188"/>
                    <a:pt x="2627" y="5670"/>
                  </a:cubicBezTo>
                  <a:lnTo>
                    <a:pt x="9264" y="5670"/>
                  </a:lnTo>
                  <a:cubicBezTo>
                    <a:pt x="9264" y="4840"/>
                    <a:pt x="9264" y="2732"/>
                    <a:pt x="8088" y="1384"/>
                  </a:cubicBezTo>
                  <a:cubicBezTo>
                    <a:pt x="7224" y="416"/>
                    <a:pt x="5945" y="1"/>
                    <a:pt x="4597"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3"/>
            <p:cNvSpPr/>
            <p:nvPr/>
          </p:nvSpPr>
          <p:spPr>
            <a:xfrm>
              <a:off x="3959925" y="2364925"/>
              <a:ext cx="182350" cy="258400"/>
            </a:xfrm>
            <a:custGeom>
              <a:rect b="b" l="l" r="r" t="t"/>
              <a:pathLst>
                <a:path extrusionOk="0" h="10336" w="7294">
                  <a:moveTo>
                    <a:pt x="6602" y="1"/>
                  </a:moveTo>
                  <a:cubicBezTo>
                    <a:pt x="4424" y="1"/>
                    <a:pt x="3871" y="1625"/>
                    <a:pt x="3664" y="2213"/>
                  </a:cubicBezTo>
                  <a:lnTo>
                    <a:pt x="3560" y="208"/>
                  </a:lnTo>
                  <a:lnTo>
                    <a:pt x="0" y="208"/>
                  </a:lnTo>
                  <a:lnTo>
                    <a:pt x="0" y="2213"/>
                  </a:lnTo>
                  <a:lnTo>
                    <a:pt x="1279" y="2213"/>
                  </a:lnTo>
                  <a:lnTo>
                    <a:pt x="1279" y="8331"/>
                  </a:lnTo>
                  <a:lnTo>
                    <a:pt x="0" y="8331"/>
                  </a:lnTo>
                  <a:lnTo>
                    <a:pt x="0" y="10335"/>
                  </a:lnTo>
                  <a:lnTo>
                    <a:pt x="5219" y="10335"/>
                  </a:lnTo>
                  <a:lnTo>
                    <a:pt x="5219" y="8331"/>
                  </a:lnTo>
                  <a:lnTo>
                    <a:pt x="3906" y="8331"/>
                  </a:lnTo>
                  <a:lnTo>
                    <a:pt x="3906" y="5289"/>
                  </a:lnTo>
                  <a:cubicBezTo>
                    <a:pt x="3940" y="4667"/>
                    <a:pt x="3940" y="3561"/>
                    <a:pt x="4770" y="2869"/>
                  </a:cubicBezTo>
                  <a:cubicBezTo>
                    <a:pt x="4977" y="2662"/>
                    <a:pt x="5461" y="2351"/>
                    <a:pt x="6291" y="2351"/>
                  </a:cubicBezTo>
                  <a:cubicBezTo>
                    <a:pt x="6637" y="2351"/>
                    <a:pt x="6948" y="2420"/>
                    <a:pt x="7293" y="2489"/>
                  </a:cubicBezTo>
                  <a:lnTo>
                    <a:pt x="7293" y="35"/>
                  </a:lnTo>
                  <a:cubicBezTo>
                    <a:pt x="7086" y="35"/>
                    <a:pt x="6844" y="1"/>
                    <a:pt x="6602"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
            <p:cNvSpPr/>
            <p:nvPr/>
          </p:nvSpPr>
          <p:spPr>
            <a:xfrm>
              <a:off x="4315075" y="2364050"/>
              <a:ext cx="241100" cy="267050"/>
            </a:xfrm>
            <a:custGeom>
              <a:rect b="b" l="l" r="r" t="t"/>
              <a:pathLst>
                <a:path extrusionOk="0" h="10682" w="9644">
                  <a:moveTo>
                    <a:pt x="4874" y="1937"/>
                  </a:moveTo>
                  <a:cubicBezTo>
                    <a:pt x="5980" y="1937"/>
                    <a:pt x="6360" y="2593"/>
                    <a:pt x="6533" y="2904"/>
                  </a:cubicBezTo>
                  <a:cubicBezTo>
                    <a:pt x="6706" y="3285"/>
                    <a:pt x="6982" y="4010"/>
                    <a:pt x="6982" y="5324"/>
                  </a:cubicBezTo>
                  <a:cubicBezTo>
                    <a:pt x="6982" y="5808"/>
                    <a:pt x="6982" y="7018"/>
                    <a:pt x="6360" y="7951"/>
                  </a:cubicBezTo>
                  <a:cubicBezTo>
                    <a:pt x="6222" y="8193"/>
                    <a:pt x="5876" y="8711"/>
                    <a:pt x="4805" y="8711"/>
                  </a:cubicBezTo>
                  <a:cubicBezTo>
                    <a:pt x="3941" y="8711"/>
                    <a:pt x="3353" y="8297"/>
                    <a:pt x="3042" y="7605"/>
                  </a:cubicBezTo>
                  <a:cubicBezTo>
                    <a:pt x="2766" y="6983"/>
                    <a:pt x="2662" y="6154"/>
                    <a:pt x="2662" y="5324"/>
                  </a:cubicBezTo>
                  <a:cubicBezTo>
                    <a:pt x="2662" y="4149"/>
                    <a:pt x="2869" y="3146"/>
                    <a:pt x="3353" y="2593"/>
                  </a:cubicBezTo>
                  <a:cubicBezTo>
                    <a:pt x="3872" y="1971"/>
                    <a:pt x="4494" y="1937"/>
                    <a:pt x="4874" y="1937"/>
                  </a:cubicBezTo>
                  <a:close/>
                  <a:moveTo>
                    <a:pt x="4770" y="1"/>
                  </a:moveTo>
                  <a:cubicBezTo>
                    <a:pt x="2800" y="1"/>
                    <a:pt x="1832" y="727"/>
                    <a:pt x="1279" y="1349"/>
                  </a:cubicBezTo>
                  <a:cubicBezTo>
                    <a:pt x="277" y="2455"/>
                    <a:pt x="0" y="3976"/>
                    <a:pt x="0" y="5497"/>
                  </a:cubicBezTo>
                  <a:cubicBezTo>
                    <a:pt x="0" y="8850"/>
                    <a:pt x="1694" y="10682"/>
                    <a:pt x="4805" y="10682"/>
                  </a:cubicBezTo>
                  <a:cubicBezTo>
                    <a:pt x="5842" y="10682"/>
                    <a:pt x="7190" y="10474"/>
                    <a:pt x="8261" y="9403"/>
                  </a:cubicBezTo>
                  <a:cubicBezTo>
                    <a:pt x="9298" y="8331"/>
                    <a:pt x="9644" y="6810"/>
                    <a:pt x="9644" y="5324"/>
                  </a:cubicBezTo>
                  <a:cubicBezTo>
                    <a:pt x="9644" y="3077"/>
                    <a:pt x="8884" y="1833"/>
                    <a:pt x="8296" y="1245"/>
                  </a:cubicBezTo>
                  <a:cubicBezTo>
                    <a:pt x="7397" y="347"/>
                    <a:pt x="6084" y="1"/>
                    <a:pt x="4770"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
            <p:cNvSpPr/>
            <p:nvPr/>
          </p:nvSpPr>
          <p:spPr>
            <a:xfrm>
              <a:off x="4588125" y="2274200"/>
              <a:ext cx="151250" cy="349125"/>
            </a:xfrm>
            <a:custGeom>
              <a:rect b="b" l="l" r="r" t="t"/>
              <a:pathLst>
                <a:path extrusionOk="0" h="13965" w="6050">
                  <a:moveTo>
                    <a:pt x="4391" y="0"/>
                  </a:moveTo>
                  <a:cubicBezTo>
                    <a:pt x="2974" y="0"/>
                    <a:pt x="2351" y="380"/>
                    <a:pt x="1937" y="761"/>
                  </a:cubicBezTo>
                  <a:cubicBezTo>
                    <a:pt x="1384" y="1348"/>
                    <a:pt x="1349" y="2005"/>
                    <a:pt x="1349" y="2662"/>
                  </a:cubicBezTo>
                  <a:lnTo>
                    <a:pt x="1349" y="3837"/>
                  </a:lnTo>
                  <a:lnTo>
                    <a:pt x="1" y="3837"/>
                  </a:lnTo>
                  <a:lnTo>
                    <a:pt x="1" y="5842"/>
                  </a:lnTo>
                  <a:lnTo>
                    <a:pt x="1349" y="5842"/>
                  </a:lnTo>
                  <a:lnTo>
                    <a:pt x="1349" y="11960"/>
                  </a:lnTo>
                  <a:lnTo>
                    <a:pt x="1" y="11960"/>
                  </a:lnTo>
                  <a:lnTo>
                    <a:pt x="1" y="13964"/>
                  </a:lnTo>
                  <a:lnTo>
                    <a:pt x="5289" y="13964"/>
                  </a:lnTo>
                  <a:lnTo>
                    <a:pt x="5289" y="11960"/>
                  </a:lnTo>
                  <a:lnTo>
                    <a:pt x="3872" y="11960"/>
                  </a:lnTo>
                  <a:lnTo>
                    <a:pt x="3872" y="5842"/>
                  </a:lnTo>
                  <a:lnTo>
                    <a:pt x="5704" y="5842"/>
                  </a:lnTo>
                  <a:lnTo>
                    <a:pt x="5704" y="3837"/>
                  </a:lnTo>
                  <a:lnTo>
                    <a:pt x="3838" y="3837"/>
                  </a:lnTo>
                  <a:cubicBezTo>
                    <a:pt x="3838" y="3007"/>
                    <a:pt x="3838" y="2800"/>
                    <a:pt x="3976" y="2523"/>
                  </a:cubicBezTo>
                  <a:cubicBezTo>
                    <a:pt x="4252" y="2040"/>
                    <a:pt x="4909" y="2040"/>
                    <a:pt x="5151" y="2040"/>
                  </a:cubicBezTo>
                  <a:cubicBezTo>
                    <a:pt x="5462" y="2040"/>
                    <a:pt x="5704" y="2074"/>
                    <a:pt x="6050" y="2143"/>
                  </a:cubicBezTo>
                  <a:lnTo>
                    <a:pt x="6050" y="138"/>
                  </a:lnTo>
                  <a:cubicBezTo>
                    <a:pt x="5462" y="69"/>
                    <a:pt x="5013" y="0"/>
                    <a:pt x="4391" y="0"/>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p:nvPr/>
          </p:nvSpPr>
          <p:spPr>
            <a:xfrm>
              <a:off x="4895775" y="2277650"/>
              <a:ext cx="254075" cy="345675"/>
            </a:xfrm>
            <a:custGeom>
              <a:rect b="b" l="l" r="r" t="t"/>
              <a:pathLst>
                <a:path extrusionOk="0" h="13827" w="10163">
                  <a:moveTo>
                    <a:pt x="0" y="0"/>
                  </a:moveTo>
                  <a:lnTo>
                    <a:pt x="0" y="2040"/>
                  </a:lnTo>
                  <a:lnTo>
                    <a:pt x="1348" y="2040"/>
                  </a:lnTo>
                  <a:lnTo>
                    <a:pt x="1348" y="11822"/>
                  </a:lnTo>
                  <a:lnTo>
                    <a:pt x="0" y="11822"/>
                  </a:lnTo>
                  <a:lnTo>
                    <a:pt x="0" y="13826"/>
                  </a:lnTo>
                  <a:lnTo>
                    <a:pt x="10162" y="13826"/>
                  </a:lnTo>
                  <a:lnTo>
                    <a:pt x="10162" y="8849"/>
                  </a:lnTo>
                  <a:lnTo>
                    <a:pt x="7950" y="8849"/>
                  </a:lnTo>
                  <a:lnTo>
                    <a:pt x="7950" y="11822"/>
                  </a:lnTo>
                  <a:lnTo>
                    <a:pt x="3975" y="11822"/>
                  </a:lnTo>
                  <a:lnTo>
                    <a:pt x="3975" y="7605"/>
                  </a:lnTo>
                  <a:lnTo>
                    <a:pt x="7466" y="7605"/>
                  </a:lnTo>
                  <a:lnTo>
                    <a:pt x="7466" y="5565"/>
                  </a:lnTo>
                  <a:lnTo>
                    <a:pt x="3975" y="5565"/>
                  </a:lnTo>
                  <a:lnTo>
                    <a:pt x="3975" y="2109"/>
                  </a:lnTo>
                  <a:lnTo>
                    <a:pt x="7950" y="2109"/>
                  </a:lnTo>
                  <a:lnTo>
                    <a:pt x="7950" y="4667"/>
                  </a:lnTo>
                  <a:lnTo>
                    <a:pt x="10162" y="4667"/>
                  </a:lnTo>
                  <a:lnTo>
                    <a:pt x="10162" y="0"/>
                  </a:ln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
            <p:cNvSpPr/>
            <p:nvPr/>
          </p:nvSpPr>
          <p:spPr>
            <a:xfrm>
              <a:off x="5197350" y="2370100"/>
              <a:ext cx="241100" cy="253225"/>
            </a:xfrm>
            <a:custGeom>
              <a:rect b="b" l="l" r="r" t="t"/>
              <a:pathLst>
                <a:path extrusionOk="0" h="10129" w="9644">
                  <a:moveTo>
                    <a:pt x="208" y="1"/>
                  </a:moveTo>
                  <a:lnTo>
                    <a:pt x="208" y="2006"/>
                  </a:lnTo>
                  <a:lnTo>
                    <a:pt x="1072" y="2006"/>
                  </a:lnTo>
                  <a:lnTo>
                    <a:pt x="2938" y="4909"/>
                  </a:lnTo>
                  <a:lnTo>
                    <a:pt x="864" y="8124"/>
                  </a:lnTo>
                  <a:lnTo>
                    <a:pt x="0" y="8124"/>
                  </a:lnTo>
                  <a:lnTo>
                    <a:pt x="0" y="10128"/>
                  </a:lnTo>
                  <a:lnTo>
                    <a:pt x="4044" y="10128"/>
                  </a:lnTo>
                  <a:lnTo>
                    <a:pt x="4044" y="8124"/>
                  </a:lnTo>
                  <a:lnTo>
                    <a:pt x="3249" y="8124"/>
                  </a:lnTo>
                  <a:lnTo>
                    <a:pt x="4598" y="5842"/>
                  </a:lnTo>
                  <a:lnTo>
                    <a:pt x="6049" y="8124"/>
                  </a:lnTo>
                  <a:lnTo>
                    <a:pt x="5289" y="8124"/>
                  </a:lnTo>
                  <a:lnTo>
                    <a:pt x="5289" y="10128"/>
                  </a:lnTo>
                  <a:lnTo>
                    <a:pt x="9644" y="10128"/>
                  </a:lnTo>
                  <a:lnTo>
                    <a:pt x="9644" y="8124"/>
                  </a:lnTo>
                  <a:lnTo>
                    <a:pt x="8814" y="8124"/>
                  </a:lnTo>
                  <a:lnTo>
                    <a:pt x="6637" y="4909"/>
                  </a:lnTo>
                  <a:lnTo>
                    <a:pt x="8572" y="2006"/>
                  </a:lnTo>
                  <a:lnTo>
                    <a:pt x="9333" y="2006"/>
                  </a:lnTo>
                  <a:lnTo>
                    <a:pt x="9333" y="1"/>
                  </a:lnTo>
                  <a:lnTo>
                    <a:pt x="5427" y="1"/>
                  </a:lnTo>
                  <a:lnTo>
                    <a:pt x="5427" y="2006"/>
                  </a:lnTo>
                  <a:lnTo>
                    <a:pt x="6222" y="2006"/>
                  </a:lnTo>
                  <a:lnTo>
                    <a:pt x="4978" y="4010"/>
                  </a:lnTo>
                  <a:lnTo>
                    <a:pt x="3699" y="2006"/>
                  </a:lnTo>
                  <a:lnTo>
                    <a:pt x="4459" y="2006"/>
                  </a:lnTo>
                  <a:lnTo>
                    <a:pt x="4459" y="1"/>
                  </a:ln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
            <p:cNvSpPr/>
            <p:nvPr/>
          </p:nvSpPr>
          <p:spPr>
            <a:xfrm>
              <a:off x="5461775" y="2364925"/>
              <a:ext cx="216050" cy="265300"/>
            </a:xfrm>
            <a:custGeom>
              <a:rect b="b" l="l" r="r" t="t"/>
              <a:pathLst>
                <a:path extrusionOk="0" h="10612" w="8642">
                  <a:moveTo>
                    <a:pt x="3975" y="1"/>
                  </a:moveTo>
                  <a:cubicBezTo>
                    <a:pt x="1383" y="1"/>
                    <a:pt x="35" y="1902"/>
                    <a:pt x="0" y="5220"/>
                  </a:cubicBezTo>
                  <a:lnTo>
                    <a:pt x="0" y="5358"/>
                  </a:lnTo>
                  <a:cubicBezTo>
                    <a:pt x="0" y="6049"/>
                    <a:pt x="35" y="8020"/>
                    <a:pt x="1210" y="9298"/>
                  </a:cubicBezTo>
                  <a:cubicBezTo>
                    <a:pt x="2040" y="10197"/>
                    <a:pt x="3249" y="10612"/>
                    <a:pt x="4459" y="10612"/>
                  </a:cubicBezTo>
                  <a:cubicBezTo>
                    <a:pt x="5634" y="10612"/>
                    <a:pt x="6775" y="10266"/>
                    <a:pt x="7570" y="9437"/>
                  </a:cubicBezTo>
                  <a:cubicBezTo>
                    <a:pt x="8469" y="8538"/>
                    <a:pt x="8572" y="7397"/>
                    <a:pt x="8642" y="6775"/>
                  </a:cubicBezTo>
                  <a:lnTo>
                    <a:pt x="6153" y="6775"/>
                  </a:lnTo>
                  <a:cubicBezTo>
                    <a:pt x="6084" y="7052"/>
                    <a:pt x="6049" y="7467"/>
                    <a:pt x="5773" y="7881"/>
                  </a:cubicBezTo>
                  <a:cubicBezTo>
                    <a:pt x="5462" y="8400"/>
                    <a:pt x="5012" y="8607"/>
                    <a:pt x="4528" y="8607"/>
                  </a:cubicBezTo>
                  <a:cubicBezTo>
                    <a:pt x="3664" y="8607"/>
                    <a:pt x="3180" y="8020"/>
                    <a:pt x="2938" y="7328"/>
                  </a:cubicBezTo>
                  <a:cubicBezTo>
                    <a:pt x="2731" y="6810"/>
                    <a:pt x="2662" y="6257"/>
                    <a:pt x="2662" y="5254"/>
                  </a:cubicBezTo>
                  <a:cubicBezTo>
                    <a:pt x="2662" y="3422"/>
                    <a:pt x="3077" y="2731"/>
                    <a:pt x="3422" y="2385"/>
                  </a:cubicBezTo>
                  <a:cubicBezTo>
                    <a:pt x="3664" y="2178"/>
                    <a:pt x="4010" y="1902"/>
                    <a:pt x="4597" y="1902"/>
                  </a:cubicBezTo>
                  <a:cubicBezTo>
                    <a:pt x="4978" y="1902"/>
                    <a:pt x="5427" y="2040"/>
                    <a:pt x="5738" y="2316"/>
                  </a:cubicBezTo>
                  <a:cubicBezTo>
                    <a:pt x="6222" y="2800"/>
                    <a:pt x="6257" y="3457"/>
                    <a:pt x="6326" y="3872"/>
                  </a:cubicBezTo>
                  <a:lnTo>
                    <a:pt x="8538" y="3872"/>
                  </a:lnTo>
                  <a:lnTo>
                    <a:pt x="8538" y="277"/>
                  </a:lnTo>
                  <a:lnTo>
                    <a:pt x="6671" y="277"/>
                  </a:lnTo>
                  <a:lnTo>
                    <a:pt x="6637" y="1245"/>
                  </a:lnTo>
                  <a:cubicBezTo>
                    <a:pt x="6326" y="830"/>
                    <a:pt x="5669" y="1"/>
                    <a:pt x="3975"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3"/>
            <p:cNvSpPr/>
            <p:nvPr/>
          </p:nvSpPr>
          <p:spPr>
            <a:xfrm>
              <a:off x="5707175" y="2364050"/>
              <a:ext cx="230750" cy="267050"/>
            </a:xfrm>
            <a:custGeom>
              <a:rect b="b" l="l" r="r" t="t"/>
              <a:pathLst>
                <a:path extrusionOk="0" h="10682" w="9230">
                  <a:moveTo>
                    <a:pt x="4667" y="1867"/>
                  </a:moveTo>
                  <a:cubicBezTo>
                    <a:pt x="6292" y="1867"/>
                    <a:pt x="6568" y="3457"/>
                    <a:pt x="6568" y="4010"/>
                  </a:cubicBezTo>
                  <a:lnTo>
                    <a:pt x="2731" y="4010"/>
                  </a:lnTo>
                  <a:cubicBezTo>
                    <a:pt x="2766" y="3596"/>
                    <a:pt x="2835" y="3043"/>
                    <a:pt x="3284" y="2524"/>
                  </a:cubicBezTo>
                  <a:cubicBezTo>
                    <a:pt x="3630" y="2109"/>
                    <a:pt x="4079" y="1867"/>
                    <a:pt x="4667" y="1867"/>
                  </a:cubicBezTo>
                  <a:close/>
                  <a:moveTo>
                    <a:pt x="4598" y="1"/>
                  </a:moveTo>
                  <a:cubicBezTo>
                    <a:pt x="3561" y="1"/>
                    <a:pt x="2317" y="208"/>
                    <a:pt x="1314" y="1280"/>
                  </a:cubicBezTo>
                  <a:cubicBezTo>
                    <a:pt x="692" y="1971"/>
                    <a:pt x="1" y="3077"/>
                    <a:pt x="1" y="5324"/>
                  </a:cubicBezTo>
                  <a:cubicBezTo>
                    <a:pt x="1" y="8919"/>
                    <a:pt x="1522" y="10682"/>
                    <a:pt x="4632" y="10682"/>
                  </a:cubicBezTo>
                  <a:cubicBezTo>
                    <a:pt x="5324" y="10682"/>
                    <a:pt x="7156" y="10647"/>
                    <a:pt x="8400" y="9126"/>
                  </a:cubicBezTo>
                  <a:cubicBezTo>
                    <a:pt x="8988" y="8366"/>
                    <a:pt x="9126" y="7709"/>
                    <a:pt x="9195" y="7087"/>
                  </a:cubicBezTo>
                  <a:lnTo>
                    <a:pt x="6568" y="7087"/>
                  </a:lnTo>
                  <a:cubicBezTo>
                    <a:pt x="6499" y="7502"/>
                    <a:pt x="6292" y="8850"/>
                    <a:pt x="4632" y="8850"/>
                  </a:cubicBezTo>
                  <a:cubicBezTo>
                    <a:pt x="4045" y="8850"/>
                    <a:pt x="3388" y="8608"/>
                    <a:pt x="3008" y="7847"/>
                  </a:cubicBezTo>
                  <a:cubicBezTo>
                    <a:pt x="2662" y="7121"/>
                    <a:pt x="2628" y="6188"/>
                    <a:pt x="2628" y="5670"/>
                  </a:cubicBezTo>
                  <a:lnTo>
                    <a:pt x="9230" y="5670"/>
                  </a:lnTo>
                  <a:cubicBezTo>
                    <a:pt x="9230" y="4840"/>
                    <a:pt x="9230" y="2732"/>
                    <a:pt x="8054" y="1384"/>
                  </a:cubicBezTo>
                  <a:cubicBezTo>
                    <a:pt x="7225" y="416"/>
                    <a:pt x="5946" y="1"/>
                    <a:pt x="4598"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3"/>
            <p:cNvSpPr/>
            <p:nvPr/>
          </p:nvSpPr>
          <p:spPr>
            <a:xfrm>
              <a:off x="5966425" y="2277650"/>
              <a:ext cx="129650" cy="345675"/>
            </a:xfrm>
            <a:custGeom>
              <a:rect b="b" l="l" r="r" t="t"/>
              <a:pathLst>
                <a:path extrusionOk="0" h="13827" w="5186">
                  <a:moveTo>
                    <a:pt x="0" y="0"/>
                  </a:moveTo>
                  <a:lnTo>
                    <a:pt x="0" y="2040"/>
                  </a:lnTo>
                  <a:lnTo>
                    <a:pt x="1348" y="2040"/>
                  </a:lnTo>
                  <a:lnTo>
                    <a:pt x="1348" y="11822"/>
                  </a:lnTo>
                  <a:lnTo>
                    <a:pt x="0" y="11822"/>
                  </a:lnTo>
                  <a:lnTo>
                    <a:pt x="0" y="13826"/>
                  </a:lnTo>
                  <a:lnTo>
                    <a:pt x="5185" y="13826"/>
                  </a:lnTo>
                  <a:lnTo>
                    <a:pt x="5185" y="11822"/>
                  </a:lnTo>
                  <a:lnTo>
                    <a:pt x="3941" y="11822"/>
                  </a:lnTo>
                  <a:lnTo>
                    <a:pt x="3941" y="0"/>
                  </a:ln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
            <p:cNvSpPr/>
            <p:nvPr/>
          </p:nvSpPr>
          <p:spPr>
            <a:xfrm>
              <a:off x="6122825" y="2277650"/>
              <a:ext cx="128775" cy="345675"/>
            </a:xfrm>
            <a:custGeom>
              <a:rect b="b" l="l" r="r" t="t"/>
              <a:pathLst>
                <a:path extrusionOk="0" h="13827" w="5151">
                  <a:moveTo>
                    <a:pt x="1" y="0"/>
                  </a:moveTo>
                  <a:lnTo>
                    <a:pt x="1" y="2040"/>
                  </a:lnTo>
                  <a:lnTo>
                    <a:pt x="1314" y="2040"/>
                  </a:lnTo>
                  <a:lnTo>
                    <a:pt x="1314" y="11822"/>
                  </a:lnTo>
                  <a:lnTo>
                    <a:pt x="1" y="11822"/>
                  </a:lnTo>
                  <a:lnTo>
                    <a:pt x="1" y="13826"/>
                  </a:lnTo>
                  <a:lnTo>
                    <a:pt x="5151" y="13826"/>
                  </a:lnTo>
                  <a:lnTo>
                    <a:pt x="5151" y="11822"/>
                  </a:lnTo>
                  <a:lnTo>
                    <a:pt x="3906" y="11822"/>
                  </a:lnTo>
                  <a:lnTo>
                    <a:pt x="3906" y="0"/>
                  </a:ln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3"/>
            <p:cNvSpPr/>
            <p:nvPr/>
          </p:nvSpPr>
          <p:spPr>
            <a:xfrm>
              <a:off x="6286150" y="2364050"/>
              <a:ext cx="231600" cy="267050"/>
            </a:xfrm>
            <a:custGeom>
              <a:rect b="b" l="l" r="r" t="t"/>
              <a:pathLst>
                <a:path extrusionOk="0" h="10682" w="9264">
                  <a:moveTo>
                    <a:pt x="4701" y="1867"/>
                  </a:moveTo>
                  <a:cubicBezTo>
                    <a:pt x="6291" y="1867"/>
                    <a:pt x="6568" y="3457"/>
                    <a:pt x="6568" y="4010"/>
                  </a:cubicBezTo>
                  <a:lnTo>
                    <a:pt x="2731" y="4010"/>
                  </a:lnTo>
                  <a:cubicBezTo>
                    <a:pt x="2766" y="3596"/>
                    <a:pt x="2835" y="3043"/>
                    <a:pt x="3284" y="2524"/>
                  </a:cubicBezTo>
                  <a:cubicBezTo>
                    <a:pt x="3630" y="2109"/>
                    <a:pt x="4079" y="1867"/>
                    <a:pt x="4701" y="1867"/>
                  </a:cubicBezTo>
                  <a:close/>
                  <a:moveTo>
                    <a:pt x="4632" y="1"/>
                  </a:moveTo>
                  <a:cubicBezTo>
                    <a:pt x="3595" y="1"/>
                    <a:pt x="2351" y="208"/>
                    <a:pt x="1314" y="1280"/>
                  </a:cubicBezTo>
                  <a:cubicBezTo>
                    <a:pt x="692" y="1971"/>
                    <a:pt x="0" y="3077"/>
                    <a:pt x="0" y="5324"/>
                  </a:cubicBezTo>
                  <a:cubicBezTo>
                    <a:pt x="0" y="8919"/>
                    <a:pt x="1556" y="10682"/>
                    <a:pt x="4667" y="10682"/>
                  </a:cubicBezTo>
                  <a:cubicBezTo>
                    <a:pt x="5323" y="10682"/>
                    <a:pt x="7155" y="10647"/>
                    <a:pt x="8400" y="9126"/>
                  </a:cubicBezTo>
                  <a:cubicBezTo>
                    <a:pt x="8987" y="8366"/>
                    <a:pt x="9126" y="7709"/>
                    <a:pt x="9229" y="7087"/>
                  </a:cubicBezTo>
                  <a:lnTo>
                    <a:pt x="6568" y="7087"/>
                  </a:lnTo>
                  <a:cubicBezTo>
                    <a:pt x="6499" y="7502"/>
                    <a:pt x="6291" y="8850"/>
                    <a:pt x="4632" y="8850"/>
                  </a:cubicBezTo>
                  <a:cubicBezTo>
                    <a:pt x="4045" y="8850"/>
                    <a:pt x="3388" y="8608"/>
                    <a:pt x="3008" y="7847"/>
                  </a:cubicBezTo>
                  <a:cubicBezTo>
                    <a:pt x="2662" y="7121"/>
                    <a:pt x="2627" y="6188"/>
                    <a:pt x="2627" y="5670"/>
                  </a:cubicBezTo>
                  <a:lnTo>
                    <a:pt x="9264" y="5670"/>
                  </a:lnTo>
                  <a:cubicBezTo>
                    <a:pt x="9264" y="4840"/>
                    <a:pt x="9264" y="2732"/>
                    <a:pt x="8089" y="1384"/>
                  </a:cubicBezTo>
                  <a:cubicBezTo>
                    <a:pt x="7225" y="416"/>
                    <a:pt x="5946" y="1"/>
                    <a:pt x="4632"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3"/>
            <p:cNvSpPr/>
            <p:nvPr/>
          </p:nvSpPr>
          <p:spPr>
            <a:xfrm>
              <a:off x="6549700" y="2364050"/>
              <a:ext cx="273100" cy="259275"/>
            </a:xfrm>
            <a:custGeom>
              <a:rect b="b" l="l" r="r" t="t"/>
              <a:pathLst>
                <a:path extrusionOk="0" h="10371" w="10924">
                  <a:moveTo>
                    <a:pt x="6603" y="1"/>
                  </a:moveTo>
                  <a:cubicBezTo>
                    <a:pt x="6050" y="1"/>
                    <a:pt x="4598" y="36"/>
                    <a:pt x="3768" y="1522"/>
                  </a:cubicBezTo>
                  <a:lnTo>
                    <a:pt x="3630" y="243"/>
                  </a:lnTo>
                  <a:lnTo>
                    <a:pt x="1" y="243"/>
                  </a:lnTo>
                  <a:lnTo>
                    <a:pt x="1" y="2248"/>
                  </a:lnTo>
                  <a:lnTo>
                    <a:pt x="1314" y="2248"/>
                  </a:lnTo>
                  <a:lnTo>
                    <a:pt x="1314" y="8366"/>
                  </a:lnTo>
                  <a:lnTo>
                    <a:pt x="1" y="8366"/>
                  </a:lnTo>
                  <a:lnTo>
                    <a:pt x="1" y="10370"/>
                  </a:lnTo>
                  <a:lnTo>
                    <a:pt x="4944" y="10370"/>
                  </a:lnTo>
                  <a:lnTo>
                    <a:pt x="4944" y="8366"/>
                  </a:lnTo>
                  <a:lnTo>
                    <a:pt x="3907" y="8366"/>
                  </a:lnTo>
                  <a:lnTo>
                    <a:pt x="3907" y="4010"/>
                  </a:lnTo>
                  <a:cubicBezTo>
                    <a:pt x="3872" y="3630"/>
                    <a:pt x="3872" y="3146"/>
                    <a:pt x="4356" y="2662"/>
                  </a:cubicBezTo>
                  <a:cubicBezTo>
                    <a:pt x="4840" y="2144"/>
                    <a:pt x="5393" y="2109"/>
                    <a:pt x="5704" y="2109"/>
                  </a:cubicBezTo>
                  <a:cubicBezTo>
                    <a:pt x="6257" y="2109"/>
                    <a:pt x="6568" y="2386"/>
                    <a:pt x="6741" y="2593"/>
                  </a:cubicBezTo>
                  <a:cubicBezTo>
                    <a:pt x="7018" y="2939"/>
                    <a:pt x="7018" y="3285"/>
                    <a:pt x="7018" y="3734"/>
                  </a:cubicBezTo>
                  <a:lnTo>
                    <a:pt x="7018" y="8366"/>
                  </a:lnTo>
                  <a:lnTo>
                    <a:pt x="6084" y="8366"/>
                  </a:lnTo>
                  <a:lnTo>
                    <a:pt x="6084" y="10370"/>
                  </a:lnTo>
                  <a:lnTo>
                    <a:pt x="10923" y="10370"/>
                  </a:lnTo>
                  <a:lnTo>
                    <a:pt x="10923" y="8366"/>
                  </a:lnTo>
                  <a:lnTo>
                    <a:pt x="9644" y="8366"/>
                  </a:lnTo>
                  <a:lnTo>
                    <a:pt x="9644" y="3285"/>
                  </a:lnTo>
                  <a:cubicBezTo>
                    <a:pt x="9610" y="2662"/>
                    <a:pt x="9610" y="1833"/>
                    <a:pt x="9091" y="1107"/>
                  </a:cubicBezTo>
                  <a:cubicBezTo>
                    <a:pt x="8435" y="105"/>
                    <a:pt x="7363" y="1"/>
                    <a:pt x="6603"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3"/>
            <p:cNvSpPr/>
            <p:nvPr/>
          </p:nvSpPr>
          <p:spPr>
            <a:xfrm>
              <a:off x="6853875" y="2364925"/>
              <a:ext cx="216925" cy="265300"/>
            </a:xfrm>
            <a:custGeom>
              <a:rect b="b" l="l" r="r" t="t"/>
              <a:pathLst>
                <a:path extrusionOk="0" h="10612" w="8677">
                  <a:moveTo>
                    <a:pt x="3976" y="1"/>
                  </a:moveTo>
                  <a:cubicBezTo>
                    <a:pt x="1383" y="1"/>
                    <a:pt x="35" y="1902"/>
                    <a:pt x="1" y="5220"/>
                  </a:cubicBezTo>
                  <a:lnTo>
                    <a:pt x="1" y="5358"/>
                  </a:lnTo>
                  <a:cubicBezTo>
                    <a:pt x="1" y="6049"/>
                    <a:pt x="35" y="8020"/>
                    <a:pt x="1210" y="9298"/>
                  </a:cubicBezTo>
                  <a:cubicBezTo>
                    <a:pt x="2040" y="10197"/>
                    <a:pt x="3250" y="10612"/>
                    <a:pt x="4460" y="10612"/>
                  </a:cubicBezTo>
                  <a:cubicBezTo>
                    <a:pt x="5635" y="10612"/>
                    <a:pt x="6810" y="10266"/>
                    <a:pt x="7605" y="9437"/>
                  </a:cubicBezTo>
                  <a:cubicBezTo>
                    <a:pt x="8469" y="8538"/>
                    <a:pt x="8607" y="7397"/>
                    <a:pt x="8677" y="6775"/>
                  </a:cubicBezTo>
                  <a:lnTo>
                    <a:pt x="6188" y="6775"/>
                  </a:lnTo>
                  <a:cubicBezTo>
                    <a:pt x="6119" y="7052"/>
                    <a:pt x="6050" y="7467"/>
                    <a:pt x="5773" y="7881"/>
                  </a:cubicBezTo>
                  <a:cubicBezTo>
                    <a:pt x="5462" y="8400"/>
                    <a:pt x="5047" y="8607"/>
                    <a:pt x="4563" y="8607"/>
                  </a:cubicBezTo>
                  <a:cubicBezTo>
                    <a:pt x="3699" y="8607"/>
                    <a:pt x="3215" y="8020"/>
                    <a:pt x="2939" y="7328"/>
                  </a:cubicBezTo>
                  <a:cubicBezTo>
                    <a:pt x="2766" y="6810"/>
                    <a:pt x="2697" y="6257"/>
                    <a:pt x="2697" y="5254"/>
                  </a:cubicBezTo>
                  <a:cubicBezTo>
                    <a:pt x="2697" y="3422"/>
                    <a:pt x="3112" y="2731"/>
                    <a:pt x="3457" y="2385"/>
                  </a:cubicBezTo>
                  <a:cubicBezTo>
                    <a:pt x="3665" y="2178"/>
                    <a:pt x="4045" y="1902"/>
                    <a:pt x="4598" y="1902"/>
                  </a:cubicBezTo>
                  <a:cubicBezTo>
                    <a:pt x="5013" y="1902"/>
                    <a:pt x="5427" y="2040"/>
                    <a:pt x="5739" y="2316"/>
                  </a:cubicBezTo>
                  <a:cubicBezTo>
                    <a:pt x="6222" y="2800"/>
                    <a:pt x="6292" y="3457"/>
                    <a:pt x="6326" y="3872"/>
                  </a:cubicBezTo>
                  <a:lnTo>
                    <a:pt x="8538" y="3872"/>
                  </a:lnTo>
                  <a:lnTo>
                    <a:pt x="8538" y="277"/>
                  </a:lnTo>
                  <a:lnTo>
                    <a:pt x="6706" y="277"/>
                  </a:lnTo>
                  <a:lnTo>
                    <a:pt x="6637" y="1245"/>
                  </a:lnTo>
                  <a:cubicBezTo>
                    <a:pt x="6326" y="830"/>
                    <a:pt x="5704" y="1"/>
                    <a:pt x="3976"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3"/>
            <p:cNvSpPr/>
            <p:nvPr/>
          </p:nvSpPr>
          <p:spPr>
            <a:xfrm>
              <a:off x="7100150" y="2364050"/>
              <a:ext cx="230750" cy="267050"/>
            </a:xfrm>
            <a:custGeom>
              <a:rect b="b" l="l" r="r" t="t"/>
              <a:pathLst>
                <a:path extrusionOk="0" h="10682" w="9230">
                  <a:moveTo>
                    <a:pt x="4667" y="1867"/>
                  </a:moveTo>
                  <a:cubicBezTo>
                    <a:pt x="6257" y="1867"/>
                    <a:pt x="6534" y="3457"/>
                    <a:pt x="6534" y="4010"/>
                  </a:cubicBezTo>
                  <a:lnTo>
                    <a:pt x="2697" y="4010"/>
                  </a:lnTo>
                  <a:cubicBezTo>
                    <a:pt x="2766" y="3596"/>
                    <a:pt x="2801" y="3043"/>
                    <a:pt x="3250" y="2524"/>
                  </a:cubicBezTo>
                  <a:cubicBezTo>
                    <a:pt x="3596" y="2109"/>
                    <a:pt x="4045" y="1867"/>
                    <a:pt x="4667" y="1867"/>
                  </a:cubicBezTo>
                  <a:close/>
                  <a:moveTo>
                    <a:pt x="4598" y="1"/>
                  </a:moveTo>
                  <a:cubicBezTo>
                    <a:pt x="3561" y="1"/>
                    <a:pt x="2317" y="208"/>
                    <a:pt x="1314" y="1280"/>
                  </a:cubicBezTo>
                  <a:cubicBezTo>
                    <a:pt x="658" y="1971"/>
                    <a:pt x="1" y="3077"/>
                    <a:pt x="1" y="5324"/>
                  </a:cubicBezTo>
                  <a:cubicBezTo>
                    <a:pt x="1" y="8919"/>
                    <a:pt x="1522" y="10682"/>
                    <a:pt x="4633" y="10682"/>
                  </a:cubicBezTo>
                  <a:cubicBezTo>
                    <a:pt x="5289" y="10682"/>
                    <a:pt x="7121" y="10647"/>
                    <a:pt x="8400" y="9126"/>
                  </a:cubicBezTo>
                  <a:cubicBezTo>
                    <a:pt x="8988" y="8366"/>
                    <a:pt x="9091" y="7709"/>
                    <a:pt x="9195" y="7087"/>
                  </a:cubicBezTo>
                  <a:lnTo>
                    <a:pt x="6534" y="7087"/>
                  </a:lnTo>
                  <a:cubicBezTo>
                    <a:pt x="6499" y="7502"/>
                    <a:pt x="6257" y="8850"/>
                    <a:pt x="4598" y="8850"/>
                  </a:cubicBezTo>
                  <a:cubicBezTo>
                    <a:pt x="4010" y="8850"/>
                    <a:pt x="3388" y="8608"/>
                    <a:pt x="2973" y="7847"/>
                  </a:cubicBezTo>
                  <a:cubicBezTo>
                    <a:pt x="2628" y="7121"/>
                    <a:pt x="2628" y="6188"/>
                    <a:pt x="2628" y="5670"/>
                  </a:cubicBezTo>
                  <a:lnTo>
                    <a:pt x="9230" y="5670"/>
                  </a:lnTo>
                  <a:cubicBezTo>
                    <a:pt x="9230" y="4840"/>
                    <a:pt x="9230" y="2732"/>
                    <a:pt x="8054" y="1384"/>
                  </a:cubicBezTo>
                  <a:cubicBezTo>
                    <a:pt x="7225" y="416"/>
                    <a:pt x="5911" y="1"/>
                    <a:pt x="4598"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3"/>
            <p:cNvSpPr/>
            <p:nvPr/>
          </p:nvSpPr>
          <p:spPr>
            <a:xfrm>
              <a:off x="1408150" y="3088200"/>
              <a:ext cx="151250" cy="349125"/>
            </a:xfrm>
            <a:custGeom>
              <a:rect b="b" l="l" r="r" t="t"/>
              <a:pathLst>
                <a:path extrusionOk="0" h="13965" w="6050">
                  <a:moveTo>
                    <a:pt x="4390" y="0"/>
                  </a:moveTo>
                  <a:cubicBezTo>
                    <a:pt x="2973" y="0"/>
                    <a:pt x="2351" y="381"/>
                    <a:pt x="1936" y="761"/>
                  </a:cubicBezTo>
                  <a:cubicBezTo>
                    <a:pt x="1383" y="1348"/>
                    <a:pt x="1348" y="2005"/>
                    <a:pt x="1348" y="2662"/>
                  </a:cubicBezTo>
                  <a:lnTo>
                    <a:pt x="1348" y="3837"/>
                  </a:lnTo>
                  <a:lnTo>
                    <a:pt x="0" y="3837"/>
                  </a:lnTo>
                  <a:lnTo>
                    <a:pt x="0" y="5842"/>
                  </a:lnTo>
                  <a:lnTo>
                    <a:pt x="1348" y="5842"/>
                  </a:lnTo>
                  <a:lnTo>
                    <a:pt x="1348" y="11960"/>
                  </a:lnTo>
                  <a:lnTo>
                    <a:pt x="0" y="11960"/>
                  </a:lnTo>
                  <a:lnTo>
                    <a:pt x="0" y="13965"/>
                  </a:lnTo>
                  <a:lnTo>
                    <a:pt x="5289" y="13965"/>
                  </a:lnTo>
                  <a:lnTo>
                    <a:pt x="5289" y="11960"/>
                  </a:lnTo>
                  <a:lnTo>
                    <a:pt x="3906" y="11960"/>
                  </a:lnTo>
                  <a:lnTo>
                    <a:pt x="3906" y="5842"/>
                  </a:lnTo>
                  <a:lnTo>
                    <a:pt x="5703" y="5842"/>
                  </a:lnTo>
                  <a:lnTo>
                    <a:pt x="5703" y="3837"/>
                  </a:lnTo>
                  <a:lnTo>
                    <a:pt x="3837" y="3837"/>
                  </a:lnTo>
                  <a:cubicBezTo>
                    <a:pt x="3837" y="3007"/>
                    <a:pt x="3837" y="2800"/>
                    <a:pt x="3975" y="2524"/>
                  </a:cubicBezTo>
                  <a:cubicBezTo>
                    <a:pt x="4252" y="2040"/>
                    <a:pt x="4908" y="2040"/>
                    <a:pt x="5150" y="2040"/>
                  </a:cubicBezTo>
                  <a:cubicBezTo>
                    <a:pt x="5461" y="2040"/>
                    <a:pt x="5703" y="2074"/>
                    <a:pt x="6049" y="2143"/>
                  </a:cubicBezTo>
                  <a:lnTo>
                    <a:pt x="6049" y="139"/>
                  </a:lnTo>
                  <a:cubicBezTo>
                    <a:pt x="5461" y="69"/>
                    <a:pt x="5012" y="0"/>
                    <a:pt x="4390" y="0"/>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3"/>
            <p:cNvSpPr/>
            <p:nvPr/>
          </p:nvSpPr>
          <p:spPr>
            <a:xfrm>
              <a:off x="1578375" y="3177200"/>
              <a:ext cx="241125" cy="267900"/>
            </a:xfrm>
            <a:custGeom>
              <a:rect b="b" l="l" r="r" t="t"/>
              <a:pathLst>
                <a:path extrusionOk="0" h="10716" w="9645">
                  <a:moveTo>
                    <a:pt x="4840" y="1971"/>
                  </a:moveTo>
                  <a:cubicBezTo>
                    <a:pt x="5980" y="1971"/>
                    <a:pt x="6361" y="2627"/>
                    <a:pt x="6533" y="2939"/>
                  </a:cubicBezTo>
                  <a:cubicBezTo>
                    <a:pt x="6706" y="3319"/>
                    <a:pt x="6983" y="4045"/>
                    <a:pt x="6983" y="5358"/>
                  </a:cubicBezTo>
                  <a:cubicBezTo>
                    <a:pt x="6983" y="5842"/>
                    <a:pt x="6983" y="7052"/>
                    <a:pt x="6361" y="7985"/>
                  </a:cubicBezTo>
                  <a:cubicBezTo>
                    <a:pt x="6222" y="8227"/>
                    <a:pt x="5877" y="8745"/>
                    <a:pt x="4805" y="8745"/>
                  </a:cubicBezTo>
                  <a:cubicBezTo>
                    <a:pt x="3941" y="8745"/>
                    <a:pt x="3353" y="8331"/>
                    <a:pt x="3042" y="7674"/>
                  </a:cubicBezTo>
                  <a:cubicBezTo>
                    <a:pt x="2766" y="7017"/>
                    <a:pt x="2627" y="6188"/>
                    <a:pt x="2627" y="5358"/>
                  </a:cubicBezTo>
                  <a:cubicBezTo>
                    <a:pt x="2627" y="4183"/>
                    <a:pt x="2869" y="3180"/>
                    <a:pt x="3353" y="2627"/>
                  </a:cubicBezTo>
                  <a:cubicBezTo>
                    <a:pt x="3872" y="2005"/>
                    <a:pt x="4494" y="1971"/>
                    <a:pt x="4840" y="1971"/>
                  </a:cubicBezTo>
                  <a:close/>
                  <a:moveTo>
                    <a:pt x="4771" y="1"/>
                  </a:moveTo>
                  <a:cubicBezTo>
                    <a:pt x="2800" y="1"/>
                    <a:pt x="1832" y="761"/>
                    <a:pt x="1279" y="1383"/>
                  </a:cubicBezTo>
                  <a:cubicBezTo>
                    <a:pt x="277" y="2489"/>
                    <a:pt x="1" y="4010"/>
                    <a:pt x="1" y="5531"/>
                  </a:cubicBezTo>
                  <a:cubicBezTo>
                    <a:pt x="1" y="8884"/>
                    <a:pt x="1694" y="10716"/>
                    <a:pt x="4805" y="10716"/>
                  </a:cubicBezTo>
                  <a:cubicBezTo>
                    <a:pt x="5842" y="10716"/>
                    <a:pt x="7190" y="10508"/>
                    <a:pt x="8262" y="9437"/>
                  </a:cubicBezTo>
                  <a:cubicBezTo>
                    <a:pt x="9299" y="8365"/>
                    <a:pt x="9644" y="6844"/>
                    <a:pt x="9644" y="5358"/>
                  </a:cubicBezTo>
                  <a:cubicBezTo>
                    <a:pt x="9644" y="3111"/>
                    <a:pt x="8884" y="1867"/>
                    <a:pt x="8296" y="1279"/>
                  </a:cubicBezTo>
                  <a:cubicBezTo>
                    <a:pt x="7397" y="381"/>
                    <a:pt x="6084" y="1"/>
                    <a:pt x="4771"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3"/>
            <p:cNvSpPr/>
            <p:nvPr/>
          </p:nvSpPr>
          <p:spPr>
            <a:xfrm>
              <a:off x="1852300" y="3178925"/>
              <a:ext cx="183225" cy="258400"/>
            </a:xfrm>
            <a:custGeom>
              <a:rect b="b" l="l" r="r" t="t"/>
              <a:pathLst>
                <a:path extrusionOk="0" h="10336" w="7329">
                  <a:moveTo>
                    <a:pt x="6637" y="1"/>
                  </a:moveTo>
                  <a:cubicBezTo>
                    <a:pt x="4460" y="1"/>
                    <a:pt x="3907" y="1625"/>
                    <a:pt x="3699" y="2213"/>
                  </a:cubicBezTo>
                  <a:lnTo>
                    <a:pt x="3595" y="208"/>
                  </a:lnTo>
                  <a:lnTo>
                    <a:pt x="1" y="208"/>
                  </a:lnTo>
                  <a:lnTo>
                    <a:pt x="1" y="2213"/>
                  </a:lnTo>
                  <a:lnTo>
                    <a:pt x="1314" y="2213"/>
                  </a:lnTo>
                  <a:lnTo>
                    <a:pt x="1314" y="8331"/>
                  </a:lnTo>
                  <a:lnTo>
                    <a:pt x="1" y="8331"/>
                  </a:lnTo>
                  <a:lnTo>
                    <a:pt x="1" y="10336"/>
                  </a:lnTo>
                  <a:lnTo>
                    <a:pt x="5255" y="10336"/>
                  </a:lnTo>
                  <a:lnTo>
                    <a:pt x="5255" y="8331"/>
                  </a:lnTo>
                  <a:lnTo>
                    <a:pt x="3941" y="8331"/>
                  </a:lnTo>
                  <a:lnTo>
                    <a:pt x="3941" y="5289"/>
                  </a:lnTo>
                  <a:cubicBezTo>
                    <a:pt x="3941" y="4667"/>
                    <a:pt x="3976" y="3561"/>
                    <a:pt x="4805" y="2870"/>
                  </a:cubicBezTo>
                  <a:cubicBezTo>
                    <a:pt x="5013" y="2662"/>
                    <a:pt x="5462" y="2351"/>
                    <a:pt x="6292" y="2351"/>
                  </a:cubicBezTo>
                  <a:cubicBezTo>
                    <a:pt x="6637" y="2351"/>
                    <a:pt x="6948" y="2420"/>
                    <a:pt x="7328" y="2489"/>
                  </a:cubicBezTo>
                  <a:lnTo>
                    <a:pt x="7328" y="35"/>
                  </a:lnTo>
                  <a:cubicBezTo>
                    <a:pt x="7087" y="35"/>
                    <a:pt x="6879" y="1"/>
                    <a:pt x="6637"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3"/>
            <p:cNvSpPr/>
            <p:nvPr/>
          </p:nvSpPr>
          <p:spPr>
            <a:xfrm>
              <a:off x="2201400" y="3091650"/>
              <a:ext cx="275700" cy="345675"/>
            </a:xfrm>
            <a:custGeom>
              <a:rect b="b" l="l" r="r" t="t"/>
              <a:pathLst>
                <a:path extrusionOk="0" h="13827" w="11028">
                  <a:moveTo>
                    <a:pt x="1" y="1"/>
                  </a:moveTo>
                  <a:lnTo>
                    <a:pt x="1" y="4667"/>
                  </a:lnTo>
                  <a:lnTo>
                    <a:pt x="2144" y="4667"/>
                  </a:lnTo>
                  <a:lnTo>
                    <a:pt x="2144" y="2074"/>
                  </a:lnTo>
                  <a:lnTo>
                    <a:pt x="4218" y="2074"/>
                  </a:lnTo>
                  <a:lnTo>
                    <a:pt x="4218" y="11822"/>
                  </a:lnTo>
                  <a:lnTo>
                    <a:pt x="2939" y="11822"/>
                  </a:lnTo>
                  <a:lnTo>
                    <a:pt x="2939" y="13827"/>
                  </a:lnTo>
                  <a:lnTo>
                    <a:pt x="8055" y="13827"/>
                  </a:lnTo>
                  <a:lnTo>
                    <a:pt x="8055" y="11822"/>
                  </a:lnTo>
                  <a:lnTo>
                    <a:pt x="6810" y="11822"/>
                  </a:lnTo>
                  <a:lnTo>
                    <a:pt x="6810" y="2074"/>
                  </a:lnTo>
                  <a:lnTo>
                    <a:pt x="8850" y="2074"/>
                  </a:lnTo>
                  <a:lnTo>
                    <a:pt x="8850" y="4667"/>
                  </a:lnTo>
                  <a:lnTo>
                    <a:pt x="11027" y="4667"/>
                  </a:lnTo>
                  <a:lnTo>
                    <a:pt x="11027" y="1"/>
                  </a:ln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
            <p:cNvSpPr/>
            <p:nvPr/>
          </p:nvSpPr>
          <p:spPr>
            <a:xfrm>
              <a:off x="2503000" y="3178925"/>
              <a:ext cx="182350" cy="258400"/>
            </a:xfrm>
            <a:custGeom>
              <a:rect b="b" l="l" r="r" t="t"/>
              <a:pathLst>
                <a:path extrusionOk="0" h="10336" w="7294">
                  <a:moveTo>
                    <a:pt x="6602" y="1"/>
                  </a:moveTo>
                  <a:cubicBezTo>
                    <a:pt x="4425" y="1"/>
                    <a:pt x="3906" y="1625"/>
                    <a:pt x="3664" y="2213"/>
                  </a:cubicBezTo>
                  <a:lnTo>
                    <a:pt x="3595" y="208"/>
                  </a:lnTo>
                  <a:lnTo>
                    <a:pt x="0" y="208"/>
                  </a:lnTo>
                  <a:lnTo>
                    <a:pt x="0" y="2213"/>
                  </a:lnTo>
                  <a:lnTo>
                    <a:pt x="1279" y="2213"/>
                  </a:lnTo>
                  <a:lnTo>
                    <a:pt x="1279" y="8331"/>
                  </a:lnTo>
                  <a:lnTo>
                    <a:pt x="0" y="8331"/>
                  </a:lnTo>
                  <a:lnTo>
                    <a:pt x="0" y="10336"/>
                  </a:lnTo>
                  <a:lnTo>
                    <a:pt x="5220" y="10336"/>
                  </a:lnTo>
                  <a:lnTo>
                    <a:pt x="5220" y="8331"/>
                  </a:lnTo>
                  <a:lnTo>
                    <a:pt x="3906" y="8331"/>
                  </a:lnTo>
                  <a:lnTo>
                    <a:pt x="3906" y="5289"/>
                  </a:lnTo>
                  <a:cubicBezTo>
                    <a:pt x="3941" y="4667"/>
                    <a:pt x="3941" y="3561"/>
                    <a:pt x="4770" y="2870"/>
                  </a:cubicBezTo>
                  <a:cubicBezTo>
                    <a:pt x="4978" y="2662"/>
                    <a:pt x="5462" y="2351"/>
                    <a:pt x="6291" y="2351"/>
                  </a:cubicBezTo>
                  <a:cubicBezTo>
                    <a:pt x="6637" y="2351"/>
                    <a:pt x="6948" y="2420"/>
                    <a:pt x="7293" y="2489"/>
                  </a:cubicBezTo>
                  <a:lnTo>
                    <a:pt x="7293" y="35"/>
                  </a:lnTo>
                  <a:cubicBezTo>
                    <a:pt x="7086" y="35"/>
                    <a:pt x="6844" y="1"/>
                    <a:pt x="6602"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3"/>
            <p:cNvSpPr/>
            <p:nvPr/>
          </p:nvSpPr>
          <p:spPr>
            <a:xfrm>
              <a:off x="2701750" y="3177200"/>
              <a:ext cx="240250" cy="267900"/>
            </a:xfrm>
            <a:custGeom>
              <a:rect b="b" l="l" r="r" t="t"/>
              <a:pathLst>
                <a:path extrusionOk="0" h="10716" w="9610">
                  <a:moveTo>
                    <a:pt x="5165" y="5757"/>
                  </a:moveTo>
                  <a:cubicBezTo>
                    <a:pt x="5393" y="5757"/>
                    <a:pt x="5612" y="5765"/>
                    <a:pt x="5807" y="5773"/>
                  </a:cubicBezTo>
                  <a:lnTo>
                    <a:pt x="5807" y="6672"/>
                  </a:lnTo>
                  <a:cubicBezTo>
                    <a:pt x="5773" y="7294"/>
                    <a:pt x="5738" y="7916"/>
                    <a:pt x="5116" y="8400"/>
                  </a:cubicBezTo>
                  <a:cubicBezTo>
                    <a:pt x="4805" y="8642"/>
                    <a:pt x="4390" y="8745"/>
                    <a:pt x="4044" y="8745"/>
                  </a:cubicBezTo>
                  <a:cubicBezTo>
                    <a:pt x="3284" y="8745"/>
                    <a:pt x="2627" y="8192"/>
                    <a:pt x="2627" y="7363"/>
                  </a:cubicBezTo>
                  <a:cubicBezTo>
                    <a:pt x="2627" y="6948"/>
                    <a:pt x="2800" y="6533"/>
                    <a:pt x="3077" y="6291"/>
                  </a:cubicBezTo>
                  <a:cubicBezTo>
                    <a:pt x="3578" y="5842"/>
                    <a:pt x="4424" y="5757"/>
                    <a:pt x="5165" y="5757"/>
                  </a:cubicBezTo>
                  <a:close/>
                  <a:moveTo>
                    <a:pt x="4459" y="1"/>
                  </a:moveTo>
                  <a:cubicBezTo>
                    <a:pt x="3768" y="1"/>
                    <a:pt x="2005" y="70"/>
                    <a:pt x="1037" y="1452"/>
                  </a:cubicBezTo>
                  <a:cubicBezTo>
                    <a:pt x="553" y="2144"/>
                    <a:pt x="450" y="2973"/>
                    <a:pt x="415" y="3319"/>
                  </a:cubicBezTo>
                  <a:lnTo>
                    <a:pt x="3007" y="3319"/>
                  </a:lnTo>
                  <a:cubicBezTo>
                    <a:pt x="3042" y="3008"/>
                    <a:pt x="3077" y="2697"/>
                    <a:pt x="3353" y="2351"/>
                  </a:cubicBezTo>
                  <a:cubicBezTo>
                    <a:pt x="3733" y="1867"/>
                    <a:pt x="4217" y="1867"/>
                    <a:pt x="4425" y="1867"/>
                  </a:cubicBezTo>
                  <a:cubicBezTo>
                    <a:pt x="4701" y="1867"/>
                    <a:pt x="5427" y="1902"/>
                    <a:pt x="5669" y="2697"/>
                  </a:cubicBezTo>
                  <a:cubicBezTo>
                    <a:pt x="5807" y="3042"/>
                    <a:pt x="5807" y="3388"/>
                    <a:pt x="5807" y="4252"/>
                  </a:cubicBezTo>
                  <a:cubicBezTo>
                    <a:pt x="5560" y="4244"/>
                    <a:pt x="5290" y="4237"/>
                    <a:pt x="5006" y="4237"/>
                  </a:cubicBezTo>
                  <a:cubicBezTo>
                    <a:pt x="4018" y="4237"/>
                    <a:pt x="2852" y="4330"/>
                    <a:pt x="1832" y="4840"/>
                  </a:cubicBezTo>
                  <a:cubicBezTo>
                    <a:pt x="1072" y="5220"/>
                    <a:pt x="0" y="5946"/>
                    <a:pt x="0" y="7605"/>
                  </a:cubicBezTo>
                  <a:cubicBezTo>
                    <a:pt x="0" y="8918"/>
                    <a:pt x="726" y="10716"/>
                    <a:pt x="3146" y="10716"/>
                  </a:cubicBezTo>
                  <a:cubicBezTo>
                    <a:pt x="5116" y="10716"/>
                    <a:pt x="5773" y="9644"/>
                    <a:pt x="6118" y="9091"/>
                  </a:cubicBezTo>
                  <a:lnTo>
                    <a:pt x="6118" y="10405"/>
                  </a:lnTo>
                  <a:lnTo>
                    <a:pt x="9609" y="10405"/>
                  </a:lnTo>
                  <a:lnTo>
                    <a:pt x="9609" y="8400"/>
                  </a:lnTo>
                  <a:lnTo>
                    <a:pt x="8296" y="8400"/>
                  </a:lnTo>
                  <a:lnTo>
                    <a:pt x="8296" y="4356"/>
                  </a:lnTo>
                  <a:cubicBezTo>
                    <a:pt x="8296" y="3008"/>
                    <a:pt x="8261" y="1902"/>
                    <a:pt x="7535" y="1072"/>
                  </a:cubicBezTo>
                  <a:cubicBezTo>
                    <a:pt x="6982" y="484"/>
                    <a:pt x="5911" y="1"/>
                    <a:pt x="4459"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3"/>
            <p:cNvSpPr/>
            <p:nvPr/>
          </p:nvSpPr>
          <p:spPr>
            <a:xfrm>
              <a:off x="2959250" y="3184125"/>
              <a:ext cx="266175" cy="260975"/>
            </a:xfrm>
            <a:custGeom>
              <a:rect b="b" l="l" r="r" t="t"/>
              <a:pathLst>
                <a:path extrusionOk="0" h="10439" w="10647">
                  <a:moveTo>
                    <a:pt x="1" y="0"/>
                  </a:moveTo>
                  <a:lnTo>
                    <a:pt x="1" y="2005"/>
                  </a:lnTo>
                  <a:lnTo>
                    <a:pt x="1245" y="2005"/>
                  </a:lnTo>
                  <a:lnTo>
                    <a:pt x="1245" y="7293"/>
                  </a:lnTo>
                  <a:cubicBezTo>
                    <a:pt x="1280" y="8261"/>
                    <a:pt x="1314" y="10024"/>
                    <a:pt x="3665" y="10370"/>
                  </a:cubicBezTo>
                  <a:cubicBezTo>
                    <a:pt x="3872" y="10404"/>
                    <a:pt x="4114" y="10439"/>
                    <a:pt x="4356" y="10439"/>
                  </a:cubicBezTo>
                  <a:cubicBezTo>
                    <a:pt x="5946" y="10439"/>
                    <a:pt x="6568" y="9505"/>
                    <a:pt x="6914" y="8987"/>
                  </a:cubicBezTo>
                  <a:lnTo>
                    <a:pt x="7017" y="10128"/>
                  </a:lnTo>
                  <a:lnTo>
                    <a:pt x="10647" y="10128"/>
                  </a:lnTo>
                  <a:lnTo>
                    <a:pt x="10647" y="8123"/>
                  </a:lnTo>
                  <a:lnTo>
                    <a:pt x="9402" y="8123"/>
                  </a:lnTo>
                  <a:lnTo>
                    <a:pt x="9402" y="0"/>
                  </a:lnTo>
                  <a:lnTo>
                    <a:pt x="5531" y="0"/>
                  </a:lnTo>
                  <a:lnTo>
                    <a:pt x="5531" y="2005"/>
                  </a:lnTo>
                  <a:lnTo>
                    <a:pt x="6775" y="2005"/>
                  </a:lnTo>
                  <a:lnTo>
                    <a:pt x="6775" y="6395"/>
                  </a:lnTo>
                  <a:cubicBezTo>
                    <a:pt x="6741" y="6878"/>
                    <a:pt x="6741" y="7639"/>
                    <a:pt x="6084" y="8123"/>
                  </a:cubicBezTo>
                  <a:cubicBezTo>
                    <a:pt x="5808" y="8296"/>
                    <a:pt x="5531" y="8365"/>
                    <a:pt x="5255" y="8365"/>
                  </a:cubicBezTo>
                  <a:cubicBezTo>
                    <a:pt x="4701" y="8365"/>
                    <a:pt x="4356" y="8088"/>
                    <a:pt x="4148" y="7777"/>
                  </a:cubicBezTo>
                  <a:cubicBezTo>
                    <a:pt x="3872" y="7397"/>
                    <a:pt x="3872" y="6878"/>
                    <a:pt x="3872" y="6464"/>
                  </a:cubicBezTo>
                  <a:lnTo>
                    <a:pt x="3872" y="0"/>
                  </a:ln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
            <p:cNvSpPr/>
            <p:nvPr/>
          </p:nvSpPr>
          <p:spPr>
            <a:xfrm>
              <a:off x="3256525" y="3177200"/>
              <a:ext cx="402700" cy="260125"/>
            </a:xfrm>
            <a:custGeom>
              <a:rect b="b" l="l" r="r" t="t"/>
              <a:pathLst>
                <a:path extrusionOk="0" h="10405" w="16108">
                  <a:moveTo>
                    <a:pt x="12029" y="1"/>
                  </a:moveTo>
                  <a:cubicBezTo>
                    <a:pt x="10093" y="1"/>
                    <a:pt x="9505" y="1141"/>
                    <a:pt x="9263" y="1590"/>
                  </a:cubicBezTo>
                  <a:cubicBezTo>
                    <a:pt x="8780" y="346"/>
                    <a:pt x="7639" y="35"/>
                    <a:pt x="6740" y="35"/>
                  </a:cubicBezTo>
                  <a:cubicBezTo>
                    <a:pt x="5876" y="35"/>
                    <a:pt x="5081" y="242"/>
                    <a:pt x="4424" y="830"/>
                  </a:cubicBezTo>
                  <a:cubicBezTo>
                    <a:pt x="4113" y="1107"/>
                    <a:pt x="3975" y="1279"/>
                    <a:pt x="3802" y="1590"/>
                  </a:cubicBezTo>
                  <a:lnTo>
                    <a:pt x="3664" y="277"/>
                  </a:lnTo>
                  <a:lnTo>
                    <a:pt x="0" y="277"/>
                  </a:lnTo>
                  <a:lnTo>
                    <a:pt x="0" y="2282"/>
                  </a:lnTo>
                  <a:lnTo>
                    <a:pt x="1279" y="2282"/>
                  </a:lnTo>
                  <a:lnTo>
                    <a:pt x="1279" y="8400"/>
                  </a:lnTo>
                  <a:lnTo>
                    <a:pt x="0" y="8400"/>
                  </a:lnTo>
                  <a:lnTo>
                    <a:pt x="0" y="10405"/>
                  </a:lnTo>
                  <a:lnTo>
                    <a:pt x="4874" y="10405"/>
                  </a:lnTo>
                  <a:lnTo>
                    <a:pt x="4874" y="8400"/>
                  </a:lnTo>
                  <a:lnTo>
                    <a:pt x="3837" y="8400"/>
                  </a:lnTo>
                  <a:lnTo>
                    <a:pt x="3837" y="4183"/>
                  </a:lnTo>
                  <a:cubicBezTo>
                    <a:pt x="3837" y="3734"/>
                    <a:pt x="3837" y="3042"/>
                    <a:pt x="4424" y="2558"/>
                  </a:cubicBezTo>
                  <a:cubicBezTo>
                    <a:pt x="4701" y="2351"/>
                    <a:pt x="5081" y="2178"/>
                    <a:pt x="5496" y="2178"/>
                  </a:cubicBezTo>
                  <a:cubicBezTo>
                    <a:pt x="5980" y="2178"/>
                    <a:pt x="6429" y="2420"/>
                    <a:pt x="6637" y="2835"/>
                  </a:cubicBezTo>
                  <a:cubicBezTo>
                    <a:pt x="6809" y="3146"/>
                    <a:pt x="6809" y="3492"/>
                    <a:pt x="6809" y="4217"/>
                  </a:cubicBezTo>
                  <a:lnTo>
                    <a:pt x="6809" y="8400"/>
                  </a:lnTo>
                  <a:lnTo>
                    <a:pt x="5738" y="8400"/>
                  </a:lnTo>
                  <a:lnTo>
                    <a:pt x="5738" y="10405"/>
                  </a:lnTo>
                  <a:lnTo>
                    <a:pt x="10370" y="10405"/>
                  </a:lnTo>
                  <a:lnTo>
                    <a:pt x="10370" y="8400"/>
                  </a:lnTo>
                  <a:lnTo>
                    <a:pt x="9333" y="8400"/>
                  </a:lnTo>
                  <a:lnTo>
                    <a:pt x="9333" y="4045"/>
                  </a:lnTo>
                  <a:cubicBezTo>
                    <a:pt x="9333" y="3561"/>
                    <a:pt x="9402" y="3008"/>
                    <a:pt x="9817" y="2593"/>
                  </a:cubicBezTo>
                  <a:cubicBezTo>
                    <a:pt x="10024" y="2420"/>
                    <a:pt x="10370" y="2178"/>
                    <a:pt x="10923" y="2178"/>
                  </a:cubicBezTo>
                  <a:cubicBezTo>
                    <a:pt x="12271" y="2178"/>
                    <a:pt x="12271" y="3215"/>
                    <a:pt x="12305" y="4010"/>
                  </a:cubicBezTo>
                  <a:lnTo>
                    <a:pt x="12305" y="8400"/>
                  </a:lnTo>
                  <a:lnTo>
                    <a:pt x="11234" y="8400"/>
                  </a:lnTo>
                  <a:lnTo>
                    <a:pt x="11234" y="10405"/>
                  </a:lnTo>
                  <a:lnTo>
                    <a:pt x="16107" y="10405"/>
                  </a:lnTo>
                  <a:lnTo>
                    <a:pt x="16107" y="8400"/>
                  </a:lnTo>
                  <a:lnTo>
                    <a:pt x="14828" y="8400"/>
                  </a:lnTo>
                  <a:lnTo>
                    <a:pt x="14828" y="3008"/>
                  </a:lnTo>
                  <a:cubicBezTo>
                    <a:pt x="14828" y="2005"/>
                    <a:pt x="14828" y="1521"/>
                    <a:pt x="14345" y="934"/>
                  </a:cubicBezTo>
                  <a:cubicBezTo>
                    <a:pt x="13792" y="242"/>
                    <a:pt x="12893" y="1"/>
                    <a:pt x="12029"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p:nvPr/>
          </p:nvSpPr>
          <p:spPr>
            <a:xfrm>
              <a:off x="3688575" y="3177200"/>
              <a:ext cx="240250" cy="267900"/>
            </a:xfrm>
            <a:custGeom>
              <a:rect b="b" l="l" r="r" t="t"/>
              <a:pathLst>
                <a:path extrusionOk="0" h="10716" w="9610">
                  <a:moveTo>
                    <a:pt x="5161" y="5757"/>
                  </a:moveTo>
                  <a:cubicBezTo>
                    <a:pt x="5392" y="5757"/>
                    <a:pt x="5612" y="5765"/>
                    <a:pt x="5808" y="5773"/>
                  </a:cubicBezTo>
                  <a:lnTo>
                    <a:pt x="5808" y="6672"/>
                  </a:lnTo>
                  <a:cubicBezTo>
                    <a:pt x="5773" y="7294"/>
                    <a:pt x="5738" y="7916"/>
                    <a:pt x="5116" y="8400"/>
                  </a:cubicBezTo>
                  <a:cubicBezTo>
                    <a:pt x="4805" y="8642"/>
                    <a:pt x="4390" y="8745"/>
                    <a:pt x="4045" y="8745"/>
                  </a:cubicBezTo>
                  <a:cubicBezTo>
                    <a:pt x="3250" y="8745"/>
                    <a:pt x="2628" y="8192"/>
                    <a:pt x="2628" y="7363"/>
                  </a:cubicBezTo>
                  <a:cubicBezTo>
                    <a:pt x="2628" y="6948"/>
                    <a:pt x="2800" y="6533"/>
                    <a:pt x="3077" y="6291"/>
                  </a:cubicBezTo>
                  <a:cubicBezTo>
                    <a:pt x="3552" y="5842"/>
                    <a:pt x="4412" y="5757"/>
                    <a:pt x="5161" y="5757"/>
                  </a:cubicBezTo>
                  <a:close/>
                  <a:moveTo>
                    <a:pt x="4460" y="1"/>
                  </a:moveTo>
                  <a:cubicBezTo>
                    <a:pt x="3768" y="1"/>
                    <a:pt x="2005" y="70"/>
                    <a:pt x="1038" y="1452"/>
                  </a:cubicBezTo>
                  <a:cubicBezTo>
                    <a:pt x="554" y="2144"/>
                    <a:pt x="450" y="2973"/>
                    <a:pt x="415" y="3319"/>
                  </a:cubicBezTo>
                  <a:lnTo>
                    <a:pt x="3008" y="3319"/>
                  </a:lnTo>
                  <a:cubicBezTo>
                    <a:pt x="3042" y="3008"/>
                    <a:pt x="3077" y="2697"/>
                    <a:pt x="3353" y="2351"/>
                  </a:cubicBezTo>
                  <a:cubicBezTo>
                    <a:pt x="3734" y="1867"/>
                    <a:pt x="4218" y="1867"/>
                    <a:pt x="4425" y="1867"/>
                  </a:cubicBezTo>
                  <a:cubicBezTo>
                    <a:pt x="4701" y="1867"/>
                    <a:pt x="5427" y="1902"/>
                    <a:pt x="5669" y="2697"/>
                  </a:cubicBezTo>
                  <a:cubicBezTo>
                    <a:pt x="5773" y="3042"/>
                    <a:pt x="5773" y="3388"/>
                    <a:pt x="5773" y="4252"/>
                  </a:cubicBezTo>
                  <a:cubicBezTo>
                    <a:pt x="5533" y="4244"/>
                    <a:pt x="5270" y="4237"/>
                    <a:pt x="4989" y="4237"/>
                  </a:cubicBezTo>
                  <a:cubicBezTo>
                    <a:pt x="4016" y="4237"/>
                    <a:pt x="2845" y="4330"/>
                    <a:pt x="1798" y="4840"/>
                  </a:cubicBezTo>
                  <a:cubicBezTo>
                    <a:pt x="1072" y="5220"/>
                    <a:pt x="1" y="5946"/>
                    <a:pt x="1" y="7605"/>
                  </a:cubicBezTo>
                  <a:cubicBezTo>
                    <a:pt x="1" y="8918"/>
                    <a:pt x="726" y="10716"/>
                    <a:pt x="3146" y="10716"/>
                  </a:cubicBezTo>
                  <a:cubicBezTo>
                    <a:pt x="5116" y="10716"/>
                    <a:pt x="5773" y="9644"/>
                    <a:pt x="6084" y="9091"/>
                  </a:cubicBezTo>
                  <a:lnTo>
                    <a:pt x="6119" y="10405"/>
                  </a:lnTo>
                  <a:lnTo>
                    <a:pt x="9610" y="10405"/>
                  </a:lnTo>
                  <a:lnTo>
                    <a:pt x="9610" y="8400"/>
                  </a:lnTo>
                  <a:lnTo>
                    <a:pt x="8296" y="8400"/>
                  </a:lnTo>
                  <a:lnTo>
                    <a:pt x="8296" y="4356"/>
                  </a:lnTo>
                  <a:cubicBezTo>
                    <a:pt x="8262" y="3008"/>
                    <a:pt x="8262" y="1902"/>
                    <a:pt x="7536" y="1072"/>
                  </a:cubicBezTo>
                  <a:cubicBezTo>
                    <a:pt x="6983" y="484"/>
                    <a:pt x="5911" y="1"/>
                    <a:pt x="4460"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3"/>
            <p:cNvSpPr/>
            <p:nvPr/>
          </p:nvSpPr>
          <p:spPr>
            <a:xfrm>
              <a:off x="4121500" y="3091650"/>
              <a:ext cx="130525" cy="345675"/>
            </a:xfrm>
            <a:custGeom>
              <a:rect b="b" l="l" r="r" t="t"/>
              <a:pathLst>
                <a:path extrusionOk="0" h="13827" w="5221">
                  <a:moveTo>
                    <a:pt x="1" y="1"/>
                  </a:moveTo>
                  <a:lnTo>
                    <a:pt x="1" y="2040"/>
                  </a:lnTo>
                  <a:lnTo>
                    <a:pt x="1245" y="2040"/>
                  </a:lnTo>
                  <a:lnTo>
                    <a:pt x="1245" y="11822"/>
                  </a:lnTo>
                  <a:lnTo>
                    <a:pt x="1" y="11822"/>
                  </a:lnTo>
                  <a:lnTo>
                    <a:pt x="1" y="13827"/>
                  </a:lnTo>
                  <a:lnTo>
                    <a:pt x="5220" y="13827"/>
                  </a:lnTo>
                  <a:lnTo>
                    <a:pt x="5220" y="11822"/>
                  </a:lnTo>
                  <a:lnTo>
                    <a:pt x="3941" y="11822"/>
                  </a:lnTo>
                  <a:lnTo>
                    <a:pt x="3941" y="2040"/>
                  </a:lnTo>
                  <a:lnTo>
                    <a:pt x="5220" y="2040"/>
                  </a:lnTo>
                  <a:lnTo>
                    <a:pt x="5220" y="1"/>
                  </a:ln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
            <p:cNvSpPr/>
            <p:nvPr/>
          </p:nvSpPr>
          <p:spPr>
            <a:xfrm>
              <a:off x="4278775" y="3177200"/>
              <a:ext cx="273100" cy="260125"/>
            </a:xfrm>
            <a:custGeom>
              <a:rect b="b" l="l" r="r" t="t"/>
              <a:pathLst>
                <a:path extrusionOk="0" h="10405" w="10924">
                  <a:moveTo>
                    <a:pt x="6637" y="1"/>
                  </a:moveTo>
                  <a:cubicBezTo>
                    <a:pt x="6084" y="1"/>
                    <a:pt x="4598" y="70"/>
                    <a:pt x="3768" y="1556"/>
                  </a:cubicBezTo>
                  <a:lnTo>
                    <a:pt x="3630" y="277"/>
                  </a:lnTo>
                  <a:lnTo>
                    <a:pt x="1" y="277"/>
                  </a:lnTo>
                  <a:lnTo>
                    <a:pt x="1" y="2282"/>
                  </a:lnTo>
                  <a:lnTo>
                    <a:pt x="1349" y="2282"/>
                  </a:lnTo>
                  <a:lnTo>
                    <a:pt x="1349" y="8400"/>
                  </a:lnTo>
                  <a:lnTo>
                    <a:pt x="1" y="8400"/>
                  </a:lnTo>
                  <a:lnTo>
                    <a:pt x="1" y="10405"/>
                  </a:lnTo>
                  <a:lnTo>
                    <a:pt x="4943" y="10405"/>
                  </a:lnTo>
                  <a:lnTo>
                    <a:pt x="4943" y="8400"/>
                  </a:lnTo>
                  <a:lnTo>
                    <a:pt x="3906" y="8400"/>
                  </a:lnTo>
                  <a:lnTo>
                    <a:pt x="3906" y="4045"/>
                  </a:lnTo>
                  <a:cubicBezTo>
                    <a:pt x="3906" y="3664"/>
                    <a:pt x="3906" y="3180"/>
                    <a:pt x="4356" y="2697"/>
                  </a:cubicBezTo>
                  <a:cubicBezTo>
                    <a:pt x="4874" y="2178"/>
                    <a:pt x="5393" y="2144"/>
                    <a:pt x="5704" y="2144"/>
                  </a:cubicBezTo>
                  <a:cubicBezTo>
                    <a:pt x="6257" y="2144"/>
                    <a:pt x="6568" y="2420"/>
                    <a:pt x="6775" y="2627"/>
                  </a:cubicBezTo>
                  <a:cubicBezTo>
                    <a:pt x="7017" y="2973"/>
                    <a:pt x="7052" y="3319"/>
                    <a:pt x="7052" y="3768"/>
                  </a:cubicBezTo>
                  <a:lnTo>
                    <a:pt x="7052" y="8400"/>
                  </a:lnTo>
                  <a:lnTo>
                    <a:pt x="6084" y="8400"/>
                  </a:lnTo>
                  <a:lnTo>
                    <a:pt x="6084" y="10405"/>
                  </a:lnTo>
                  <a:lnTo>
                    <a:pt x="10923" y="10405"/>
                  </a:lnTo>
                  <a:lnTo>
                    <a:pt x="10923" y="8400"/>
                  </a:lnTo>
                  <a:lnTo>
                    <a:pt x="9644" y="8400"/>
                  </a:lnTo>
                  <a:lnTo>
                    <a:pt x="9644" y="3319"/>
                  </a:lnTo>
                  <a:cubicBezTo>
                    <a:pt x="9644" y="2697"/>
                    <a:pt x="9610" y="1867"/>
                    <a:pt x="9126" y="1141"/>
                  </a:cubicBezTo>
                  <a:cubicBezTo>
                    <a:pt x="8434" y="139"/>
                    <a:pt x="7398" y="1"/>
                    <a:pt x="6637"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
            <p:cNvSpPr/>
            <p:nvPr/>
          </p:nvSpPr>
          <p:spPr>
            <a:xfrm>
              <a:off x="4576900" y="3088200"/>
              <a:ext cx="151250" cy="349125"/>
            </a:xfrm>
            <a:custGeom>
              <a:rect b="b" l="l" r="r" t="t"/>
              <a:pathLst>
                <a:path extrusionOk="0" h="13965" w="6050">
                  <a:moveTo>
                    <a:pt x="4390" y="0"/>
                  </a:moveTo>
                  <a:cubicBezTo>
                    <a:pt x="2973" y="0"/>
                    <a:pt x="2351" y="381"/>
                    <a:pt x="1936" y="761"/>
                  </a:cubicBezTo>
                  <a:cubicBezTo>
                    <a:pt x="1383" y="1348"/>
                    <a:pt x="1349" y="2005"/>
                    <a:pt x="1349" y="2662"/>
                  </a:cubicBezTo>
                  <a:lnTo>
                    <a:pt x="1349" y="3837"/>
                  </a:lnTo>
                  <a:lnTo>
                    <a:pt x="1" y="3837"/>
                  </a:lnTo>
                  <a:lnTo>
                    <a:pt x="1" y="5842"/>
                  </a:lnTo>
                  <a:lnTo>
                    <a:pt x="1349" y="5842"/>
                  </a:lnTo>
                  <a:lnTo>
                    <a:pt x="1349" y="11960"/>
                  </a:lnTo>
                  <a:lnTo>
                    <a:pt x="1" y="11960"/>
                  </a:lnTo>
                  <a:lnTo>
                    <a:pt x="1" y="13965"/>
                  </a:lnTo>
                  <a:lnTo>
                    <a:pt x="5289" y="13965"/>
                  </a:lnTo>
                  <a:lnTo>
                    <a:pt x="5289" y="11960"/>
                  </a:lnTo>
                  <a:lnTo>
                    <a:pt x="3872" y="11960"/>
                  </a:lnTo>
                  <a:lnTo>
                    <a:pt x="3872" y="5842"/>
                  </a:lnTo>
                  <a:lnTo>
                    <a:pt x="5704" y="5842"/>
                  </a:lnTo>
                  <a:lnTo>
                    <a:pt x="5704" y="3837"/>
                  </a:lnTo>
                  <a:lnTo>
                    <a:pt x="3837" y="3837"/>
                  </a:lnTo>
                  <a:cubicBezTo>
                    <a:pt x="3837" y="3007"/>
                    <a:pt x="3837" y="2800"/>
                    <a:pt x="3976" y="2524"/>
                  </a:cubicBezTo>
                  <a:cubicBezTo>
                    <a:pt x="4252" y="2040"/>
                    <a:pt x="4909" y="2040"/>
                    <a:pt x="5151" y="2040"/>
                  </a:cubicBezTo>
                  <a:cubicBezTo>
                    <a:pt x="5462" y="2040"/>
                    <a:pt x="5704" y="2074"/>
                    <a:pt x="6049" y="2143"/>
                  </a:cubicBezTo>
                  <a:lnTo>
                    <a:pt x="6049" y="139"/>
                  </a:lnTo>
                  <a:cubicBezTo>
                    <a:pt x="5462" y="69"/>
                    <a:pt x="5013" y="0"/>
                    <a:pt x="4390" y="0"/>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
            <p:cNvSpPr/>
            <p:nvPr/>
          </p:nvSpPr>
          <p:spPr>
            <a:xfrm>
              <a:off x="4747125" y="3177200"/>
              <a:ext cx="241125" cy="267900"/>
            </a:xfrm>
            <a:custGeom>
              <a:rect b="b" l="l" r="r" t="t"/>
              <a:pathLst>
                <a:path extrusionOk="0" h="10716" w="9645">
                  <a:moveTo>
                    <a:pt x="4840" y="1971"/>
                  </a:moveTo>
                  <a:cubicBezTo>
                    <a:pt x="5981" y="1971"/>
                    <a:pt x="6361" y="2627"/>
                    <a:pt x="6534" y="2939"/>
                  </a:cubicBezTo>
                  <a:cubicBezTo>
                    <a:pt x="6707" y="3319"/>
                    <a:pt x="6983" y="4045"/>
                    <a:pt x="6983" y="5358"/>
                  </a:cubicBezTo>
                  <a:cubicBezTo>
                    <a:pt x="6983" y="5842"/>
                    <a:pt x="6983" y="7052"/>
                    <a:pt x="6361" y="7985"/>
                  </a:cubicBezTo>
                  <a:cubicBezTo>
                    <a:pt x="6188" y="8227"/>
                    <a:pt x="5877" y="8745"/>
                    <a:pt x="4805" y="8745"/>
                  </a:cubicBezTo>
                  <a:cubicBezTo>
                    <a:pt x="3941" y="8745"/>
                    <a:pt x="3354" y="8331"/>
                    <a:pt x="3043" y="7674"/>
                  </a:cubicBezTo>
                  <a:cubicBezTo>
                    <a:pt x="2766" y="7017"/>
                    <a:pt x="2628" y="6188"/>
                    <a:pt x="2628" y="5358"/>
                  </a:cubicBezTo>
                  <a:cubicBezTo>
                    <a:pt x="2628" y="4183"/>
                    <a:pt x="2870" y="3180"/>
                    <a:pt x="3354" y="2627"/>
                  </a:cubicBezTo>
                  <a:cubicBezTo>
                    <a:pt x="3838" y="2005"/>
                    <a:pt x="4494" y="1971"/>
                    <a:pt x="4840" y="1971"/>
                  </a:cubicBezTo>
                  <a:close/>
                  <a:moveTo>
                    <a:pt x="4771" y="1"/>
                  </a:moveTo>
                  <a:cubicBezTo>
                    <a:pt x="2801" y="1"/>
                    <a:pt x="1833" y="761"/>
                    <a:pt x="1280" y="1383"/>
                  </a:cubicBezTo>
                  <a:cubicBezTo>
                    <a:pt x="277" y="2489"/>
                    <a:pt x="1" y="4010"/>
                    <a:pt x="1" y="5531"/>
                  </a:cubicBezTo>
                  <a:cubicBezTo>
                    <a:pt x="1" y="8884"/>
                    <a:pt x="1695" y="10716"/>
                    <a:pt x="4805" y="10716"/>
                  </a:cubicBezTo>
                  <a:cubicBezTo>
                    <a:pt x="5842" y="10716"/>
                    <a:pt x="7190" y="10508"/>
                    <a:pt x="8227" y="9437"/>
                  </a:cubicBezTo>
                  <a:cubicBezTo>
                    <a:pt x="9264" y="8365"/>
                    <a:pt x="9645" y="6844"/>
                    <a:pt x="9645" y="5358"/>
                  </a:cubicBezTo>
                  <a:cubicBezTo>
                    <a:pt x="9645" y="3111"/>
                    <a:pt x="8884" y="1867"/>
                    <a:pt x="8297" y="1279"/>
                  </a:cubicBezTo>
                  <a:cubicBezTo>
                    <a:pt x="7363" y="381"/>
                    <a:pt x="6050" y="1"/>
                    <a:pt x="4771"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
            <p:cNvSpPr/>
            <p:nvPr/>
          </p:nvSpPr>
          <p:spPr>
            <a:xfrm>
              <a:off x="5021075" y="3178925"/>
              <a:ext cx="183200" cy="258400"/>
            </a:xfrm>
            <a:custGeom>
              <a:rect b="b" l="l" r="r" t="t"/>
              <a:pathLst>
                <a:path extrusionOk="0" h="10336" w="7328">
                  <a:moveTo>
                    <a:pt x="6637" y="1"/>
                  </a:moveTo>
                  <a:cubicBezTo>
                    <a:pt x="4459" y="1"/>
                    <a:pt x="3906" y="1625"/>
                    <a:pt x="3699" y="2213"/>
                  </a:cubicBezTo>
                  <a:lnTo>
                    <a:pt x="3595" y="208"/>
                  </a:lnTo>
                  <a:lnTo>
                    <a:pt x="0" y="208"/>
                  </a:lnTo>
                  <a:lnTo>
                    <a:pt x="0" y="2213"/>
                  </a:lnTo>
                  <a:lnTo>
                    <a:pt x="1314" y="2213"/>
                  </a:lnTo>
                  <a:lnTo>
                    <a:pt x="1314" y="8331"/>
                  </a:lnTo>
                  <a:lnTo>
                    <a:pt x="0" y="8331"/>
                  </a:lnTo>
                  <a:lnTo>
                    <a:pt x="0" y="10336"/>
                  </a:lnTo>
                  <a:lnTo>
                    <a:pt x="5219" y="10336"/>
                  </a:lnTo>
                  <a:lnTo>
                    <a:pt x="5219" y="8331"/>
                  </a:lnTo>
                  <a:lnTo>
                    <a:pt x="3906" y="8331"/>
                  </a:lnTo>
                  <a:lnTo>
                    <a:pt x="3906" y="5289"/>
                  </a:lnTo>
                  <a:cubicBezTo>
                    <a:pt x="3940" y="4667"/>
                    <a:pt x="3975" y="3561"/>
                    <a:pt x="4770" y="2870"/>
                  </a:cubicBezTo>
                  <a:cubicBezTo>
                    <a:pt x="5012" y="2662"/>
                    <a:pt x="5461" y="2351"/>
                    <a:pt x="6291" y="2351"/>
                  </a:cubicBezTo>
                  <a:cubicBezTo>
                    <a:pt x="6637" y="2351"/>
                    <a:pt x="6948" y="2420"/>
                    <a:pt x="7328" y="2489"/>
                  </a:cubicBezTo>
                  <a:lnTo>
                    <a:pt x="7328" y="35"/>
                  </a:lnTo>
                  <a:cubicBezTo>
                    <a:pt x="7086" y="35"/>
                    <a:pt x="6844" y="1"/>
                    <a:pt x="6637"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
            <p:cNvSpPr/>
            <p:nvPr/>
          </p:nvSpPr>
          <p:spPr>
            <a:xfrm>
              <a:off x="5228450" y="3177200"/>
              <a:ext cx="402725" cy="260125"/>
            </a:xfrm>
            <a:custGeom>
              <a:rect b="b" l="l" r="r" t="t"/>
              <a:pathLst>
                <a:path extrusionOk="0" h="10405" w="16109">
                  <a:moveTo>
                    <a:pt x="12029" y="1"/>
                  </a:moveTo>
                  <a:cubicBezTo>
                    <a:pt x="10094" y="1"/>
                    <a:pt x="9541" y="1141"/>
                    <a:pt x="9299" y="1590"/>
                  </a:cubicBezTo>
                  <a:cubicBezTo>
                    <a:pt x="8780" y="346"/>
                    <a:pt x="7674" y="35"/>
                    <a:pt x="6775" y="35"/>
                  </a:cubicBezTo>
                  <a:cubicBezTo>
                    <a:pt x="5877" y="35"/>
                    <a:pt x="5116" y="242"/>
                    <a:pt x="4425" y="830"/>
                  </a:cubicBezTo>
                  <a:cubicBezTo>
                    <a:pt x="4114" y="1107"/>
                    <a:pt x="3976" y="1279"/>
                    <a:pt x="3803" y="1590"/>
                  </a:cubicBezTo>
                  <a:lnTo>
                    <a:pt x="3699" y="277"/>
                  </a:lnTo>
                  <a:lnTo>
                    <a:pt x="35" y="277"/>
                  </a:lnTo>
                  <a:lnTo>
                    <a:pt x="35" y="2282"/>
                  </a:lnTo>
                  <a:lnTo>
                    <a:pt x="1314" y="2282"/>
                  </a:lnTo>
                  <a:lnTo>
                    <a:pt x="1314" y="8400"/>
                  </a:lnTo>
                  <a:lnTo>
                    <a:pt x="1" y="8400"/>
                  </a:lnTo>
                  <a:lnTo>
                    <a:pt x="1" y="10405"/>
                  </a:lnTo>
                  <a:lnTo>
                    <a:pt x="4909" y="10405"/>
                  </a:lnTo>
                  <a:lnTo>
                    <a:pt x="4909" y="8400"/>
                  </a:lnTo>
                  <a:lnTo>
                    <a:pt x="3837" y="8400"/>
                  </a:lnTo>
                  <a:lnTo>
                    <a:pt x="3837" y="4183"/>
                  </a:lnTo>
                  <a:cubicBezTo>
                    <a:pt x="3837" y="3734"/>
                    <a:pt x="3837" y="3042"/>
                    <a:pt x="4425" y="2558"/>
                  </a:cubicBezTo>
                  <a:cubicBezTo>
                    <a:pt x="4702" y="2351"/>
                    <a:pt x="5082" y="2178"/>
                    <a:pt x="5531" y="2178"/>
                  </a:cubicBezTo>
                  <a:cubicBezTo>
                    <a:pt x="5980" y="2178"/>
                    <a:pt x="6464" y="2420"/>
                    <a:pt x="6637" y="2835"/>
                  </a:cubicBezTo>
                  <a:cubicBezTo>
                    <a:pt x="6810" y="3146"/>
                    <a:pt x="6810" y="3492"/>
                    <a:pt x="6845" y="4217"/>
                  </a:cubicBezTo>
                  <a:lnTo>
                    <a:pt x="6845" y="8400"/>
                  </a:lnTo>
                  <a:lnTo>
                    <a:pt x="5773" y="8400"/>
                  </a:lnTo>
                  <a:lnTo>
                    <a:pt x="5773" y="10405"/>
                  </a:lnTo>
                  <a:lnTo>
                    <a:pt x="10370" y="10405"/>
                  </a:lnTo>
                  <a:lnTo>
                    <a:pt x="10370" y="8400"/>
                  </a:lnTo>
                  <a:lnTo>
                    <a:pt x="9333" y="8400"/>
                  </a:lnTo>
                  <a:lnTo>
                    <a:pt x="9333" y="4045"/>
                  </a:lnTo>
                  <a:cubicBezTo>
                    <a:pt x="9368" y="3561"/>
                    <a:pt x="9402" y="3008"/>
                    <a:pt x="9852" y="2593"/>
                  </a:cubicBezTo>
                  <a:cubicBezTo>
                    <a:pt x="10059" y="2420"/>
                    <a:pt x="10405" y="2178"/>
                    <a:pt x="10958" y="2178"/>
                  </a:cubicBezTo>
                  <a:cubicBezTo>
                    <a:pt x="12271" y="2178"/>
                    <a:pt x="12306" y="3215"/>
                    <a:pt x="12306" y="4010"/>
                  </a:cubicBezTo>
                  <a:lnTo>
                    <a:pt x="12306" y="8400"/>
                  </a:lnTo>
                  <a:lnTo>
                    <a:pt x="11234" y="8400"/>
                  </a:lnTo>
                  <a:lnTo>
                    <a:pt x="11234" y="10405"/>
                  </a:lnTo>
                  <a:lnTo>
                    <a:pt x="16108" y="10405"/>
                  </a:lnTo>
                  <a:lnTo>
                    <a:pt x="16108" y="8400"/>
                  </a:lnTo>
                  <a:lnTo>
                    <a:pt x="14864" y="8400"/>
                  </a:lnTo>
                  <a:lnTo>
                    <a:pt x="14864" y="3008"/>
                  </a:lnTo>
                  <a:cubicBezTo>
                    <a:pt x="14829" y="2005"/>
                    <a:pt x="14829" y="1521"/>
                    <a:pt x="14380" y="934"/>
                  </a:cubicBezTo>
                  <a:cubicBezTo>
                    <a:pt x="13827" y="242"/>
                    <a:pt x="12928" y="1"/>
                    <a:pt x="12029"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3"/>
            <p:cNvSpPr/>
            <p:nvPr/>
          </p:nvSpPr>
          <p:spPr>
            <a:xfrm>
              <a:off x="5662250" y="3178075"/>
              <a:ext cx="231600" cy="267025"/>
            </a:xfrm>
            <a:custGeom>
              <a:rect b="b" l="l" r="r" t="t"/>
              <a:pathLst>
                <a:path extrusionOk="0" h="10681" w="9264">
                  <a:moveTo>
                    <a:pt x="4701" y="1867"/>
                  </a:moveTo>
                  <a:cubicBezTo>
                    <a:pt x="6291" y="1867"/>
                    <a:pt x="6568" y="3457"/>
                    <a:pt x="6568" y="4010"/>
                  </a:cubicBezTo>
                  <a:lnTo>
                    <a:pt x="2731" y="4010"/>
                  </a:lnTo>
                  <a:cubicBezTo>
                    <a:pt x="2766" y="3595"/>
                    <a:pt x="2835" y="3042"/>
                    <a:pt x="3284" y="2523"/>
                  </a:cubicBezTo>
                  <a:cubicBezTo>
                    <a:pt x="3630" y="2109"/>
                    <a:pt x="4079" y="1867"/>
                    <a:pt x="4701" y="1867"/>
                  </a:cubicBezTo>
                  <a:close/>
                  <a:moveTo>
                    <a:pt x="4632" y="0"/>
                  </a:moveTo>
                  <a:cubicBezTo>
                    <a:pt x="3595" y="0"/>
                    <a:pt x="2351" y="207"/>
                    <a:pt x="1314" y="1279"/>
                  </a:cubicBezTo>
                  <a:cubicBezTo>
                    <a:pt x="692" y="1970"/>
                    <a:pt x="0" y="3076"/>
                    <a:pt x="0" y="5323"/>
                  </a:cubicBezTo>
                  <a:cubicBezTo>
                    <a:pt x="0" y="8918"/>
                    <a:pt x="1556" y="10681"/>
                    <a:pt x="4667" y="10681"/>
                  </a:cubicBezTo>
                  <a:cubicBezTo>
                    <a:pt x="5323" y="10681"/>
                    <a:pt x="7155" y="10646"/>
                    <a:pt x="8434" y="9125"/>
                  </a:cubicBezTo>
                  <a:cubicBezTo>
                    <a:pt x="9022" y="8365"/>
                    <a:pt x="9126" y="7708"/>
                    <a:pt x="9229" y="7086"/>
                  </a:cubicBezTo>
                  <a:lnTo>
                    <a:pt x="6568" y="7086"/>
                  </a:lnTo>
                  <a:cubicBezTo>
                    <a:pt x="6533" y="7501"/>
                    <a:pt x="6291" y="8849"/>
                    <a:pt x="4632" y="8849"/>
                  </a:cubicBezTo>
                  <a:cubicBezTo>
                    <a:pt x="4045" y="8849"/>
                    <a:pt x="3422" y="8607"/>
                    <a:pt x="3008" y="7846"/>
                  </a:cubicBezTo>
                  <a:cubicBezTo>
                    <a:pt x="2662" y="7120"/>
                    <a:pt x="2627" y="6187"/>
                    <a:pt x="2627" y="5669"/>
                  </a:cubicBezTo>
                  <a:lnTo>
                    <a:pt x="9264" y="5669"/>
                  </a:lnTo>
                  <a:cubicBezTo>
                    <a:pt x="9264" y="4839"/>
                    <a:pt x="9264" y="2731"/>
                    <a:pt x="8089" y="1383"/>
                  </a:cubicBezTo>
                  <a:cubicBezTo>
                    <a:pt x="7259" y="415"/>
                    <a:pt x="5946" y="0"/>
                    <a:pt x="4632" y="0"/>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p:nvPr/>
          </p:nvSpPr>
          <p:spPr>
            <a:xfrm>
              <a:off x="5928400" y="3091650"/>
              <a:ext cx="261000" cy="353450"/>
            </a:xfrm>
            <a:custGeom>
              <a:rect b="b" l="l" r="r" t="t"/>
              <a:pathLst>
                <a:path extrusionOk="0" h="14138" w="10440">
                  <a:moveTo>
                    <a:pt x="4667" y="5393"/>
                  </a:moveTo>
                  <a:cubicBezTo>
                    <a:pt x="5600" y="5393"/>
                    <a:pt x="6084" y="6084"/>
                    <a:pt x="6222" y="6326"/>
                  </a:cubicBezTo>
                  <a:cubicBezTo>
                    <a:pt x="6637" y="7017"/>
                    <a:pt x="6672" y="8158"/>
                    <a:pt x="6672" y="8642"/>
                  </a:cubicBezTo>
                  <a:cubicBezTo>
                    <a:pt x="6672" y="9264"/>
                    <a:pt x="6602" y="9679"/>
                    <a:pt x="6568" y="9886"/>
                  </a:cubicBezTo>
                  <a:cubicBezTo>
                    <a:pt x="6326" y="11200"/>
                    <a:pt x="5669" y="12167"/>
                    <a:pt x="4563" y="12167"/>
                  </a:cubicBezTo>
                  <a:cubicBezTo>
                    <a:pt x="3768" y="12167"/>
                    <a:pt x="3388" y="11649"/>
                    <a:pt x="3180" y="11303"/>
                  </a:cubicBezTo>
                  <a:cubicBezTo>
                    <a:pt x="2766" y="10612"/>
                    <a:pt x="2662" y="9748"/>
                    <a:pt x="2662" y="8884"/>
                  </a:cubicBezTo>
                  <a:cubicBezTo>
                    <a:pt x="2662" y="8365"/>
                    <a:pt x="2697" y="7951"/>
                    <a:pt x="2766" y="7536"/>
                  </a:cubicBezTo>
                  <a:cubicBezTo>
                    <a:pt x="2973" y="6257"/>
                    <a:pt x="3526" y="5738"/>
                    <a:pt x="3837" y="5566"/>
                  </a:cubicBezTo>
                  <a:cubicBezTo>
                    <a:pt x="4148" y="5393"/>
                    <a:pt x="4494" y="5393"/>
                    <a:pt x="4667" y="5393"/>
                  </a:cubicBezTo>
                  <a:close/>
                  <a:moveTo>
                    <a:pt x="5254" y="1"/>
                  </a:moveTo>
                  <a:lnTo>
                    <a:pt x="5254" y="2040"/>
                  </a:lnTo>
                  <a:lnTo>
                    <a:pt x="6602" y="2040"/>
                  </a:lnTo>
                  <a:lnTo>
                    <a:pt x="6602" y="4667"/>
                  </a:lnTo>
                  <a:cubicBezTo>
                    <a:pt x="6326" y="4356"/>
                    <a:pt x="5980" y="3941"/>
                    <a:pt x="5185" y="3664"/>
                  </a:cubicBezTo>
                  <a:cubicBezTo>
                    <a:pt x="4770" y="3492"/>
                    <a:pt x="4321" y="3423"/>
                    <a:pt x="3872" y="3423"/>
                  </a:cubicBezTo>
                  <a:cubicBezTo>
                    <a:pt x="1072" y="3423"/>
                    <a:pt x="0" y="6222"/>
                    <a:pt x="0" y="8780"/>
                  </a:cubicBezTo>
                  <a:cubicBezTo>
                    <a:pt x="0" y="11303"/>
                    <a:pt x="1003" y="14138"/>
                    <a:pt x="3941" y="14138"/>
                  </a:cubicBezTo>
                  <a:cubicBezTo>
                    <a:pt x="5635" y="14138"/>
                    <a:pt x="6326" y="13343"/>
                    <a:pt x="6741" y="12859"/>
                  </a:cubicBezTo>
                  <a:lnTo>
                    <a:pt x="6775" y="13827"/>
                  </a:lnTo>
                  <a:lnTo>
                    <a:pt x="10439" y="13827"/>
                  </a:lnTo>
                  <a:lnTo>
                    <a:pt x="10439" y="11822"/>
                  </a:lnTo>
                  <a:lnTo>
                    <a:pt x="9195" y="11822"/>
                  </a:lnTo>
                  <a:lnTo>
                    <a:pt x="9195" y="1"/>
                  </a:ln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3"/>
            <p:cNvSpPr/>
            <p:nvPr/>
          </p:nvSpPr>
          <p:spPr>
            <a:xfrm>
              <a:off x="6338850" y="3083875"/>
              <a:ext cx="257550" cy="361225"/>
            </a:xfrm>
            <a:custGeom>
              <a:rect b="b" l="l" r="r" t="t"/>
              <a:pathLst>
                <a:path extrusionOk="0" h="14449" w="10302">
                  <a:moveTo>
                    <a:pt x="5082" y="1"/>
                  </a:moveTo>
                  <a:cubicBezTo>
                    <a:pt x="70" y="1"/>
                    <a:pt x="1" y="6015"/>
                    <a:pt x="1" y="7363"/>
                  </a:cubicBezTo>
                  <a:cubicBezTo>
                    <a:pt x="1" y="9195"/>
                    <a:pt x="312" y="10750"/>
                    <a:pt x="830" y="11787"/>
                  </a:cubicBezTo>
                  <a:cubicBezTo>
                    <a:pt x="1280" y="12755"/>
                    <a:pt x="2040" y="13688"/>
                    <a:pt x="3423" y="14172"/>
                  </a:cubicBezTo>
                  <a:cubicBezTo>
                    <a:pt x="4010" y="14380"/>
                    <a:pt x="4633" y="14449"/>
                    <a:pt x="5255" y="14449"/>
                  </a:cubicBezTo>
                  <a:cubicBezTo>
                    <a:pt x="6361" y="14449"/>
                    <a:pt x="7571" y="14207"/>
                    <a:pt x="8469" y="13550"/>
                  </a:cubicBezTo>
                  <a:cubicBezTo>
                    <a:pt x="10163" y="12340"/>
                    <a:pt x="10232" y="10301"/>
                    <a:pt x="10301" y="9160"/>
                  </a:cubicBezTo>
                  <a:lnTo>
                    <a:pt x="7674" y="9160"/>
                  </a:lnTo>
                  <a:cubicBezTo>
                    <a:pt x="7605" y="9817"/>
                    <a:pt x="7536" y="10508"/>
                    <a:pt x="7225" y="11165"/>
                  </a:cubicBezTo>
                  <a:cubicBezTo>
                    <a:pt x="6810" y="11995"/>
                    <a:pt x="6084" y="12478"/>
                    <a:pt x="5324" y="12478"/>
                  </a:cubicBezTo>
                  <a:cubicBezTo>
                    <a:pt x="4633" y="12478"/>
                    <a:pt x="3941" y="12098"/>
                    <a:pt x="3423" y="11234"/>
                  </a:cubicBezTo>
                  <a:cubicBezTo>
                    <a:pt x="2766" y="10128"/>
                    <a:pt x="2662" y="8158"/>
                    <a:pt x="2662" y="7259"/>
                  </a:cubicBezTo>
                  <a:cubicBezTo>
                    <a:pt x="2662" y="6464"/>
                    <a:pt x="2732" y="4598"/>
                    <a:pt x="3250" y="3492"/>
                  </a:cubicBezTo>
                  <a:cubicBezTo>
                    <a:pt x="3492" y="2973"/>
                    <a:pt x="3907" y="2420"/>
                    <a:pt x="4667" y="2178"/>
                  </a:cubicBezTo>
                  <a:cubicBezTo>
                    <a:pt x="4909" y="2074"/>
                    <a:pt x="5186" y="2040"/>
                    <a:pt x="5462" y="2040"/>
                  </a:cubicBezTo>
                  <a:cubicBezTo>
                    <a:pt x="6119" y="2040"/>
                    <a:pt x="7294" y="2351"/>
                    <a:pt x="7743" y="3699"/>
                  </a:cubicBezTo>
                  <a:cubicBezTo>
                    <a:pt x="7882" y="4079"/>
                    <a:pt x="7951" y="4494"/>
                    <a:pt x="7985" y="4978"/>
                  </a:cubicBezTo>
                  <a:lnTo>
                    <a:pt x="10163" y="4978"/>
                  </a:lnTo>
                  <a:lnTo>
                    <a:pt x="10163" y="312"/>
                  </a:lnTo>
                  <a:lnTo>
                    <a:pt x="8124" y="312"/>
                  </a:lnTo>
                  <a:lnTo>
                    <a:pt x="8055" y="1660"/>
                  </a:lnTo>
                  <a:cubicBezTo>
                    <a:pt x="8020" y="1590"/>
                    <a:pt x="7985" y="1521"/>
                    <a:pt x="7951" y="1452"/>
                  </a:cubicBezTo>
                  <a:cubicBezTo>
                    <a:pt x="7225" y="208"/>
                    <a:pt x="6084" y="1"/>
                    <a:pt x="5082"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3"/>
            <p:cNvSpPr/>
            <p:nvPr/>
          </p:nvSpPr>
          <p:spPr>
            <a:xfrm>
              <a:off x="6624025" y="3177200"/>
              <a:ext cx="239375" cy="267900"/>
            </a:xfrm>
            <a:custGeom>
              <a:rect b="b" l="l" r="r" t="t"/>
              <a:pathLst>
                <a:path extrusionOk="0" h="10716" w="9575">
                  <a:moveTo>
                    <a:pt x="5146" y="5757"/>
                  </a:moveTo>
                  <a:cubicBezTo>
                    <a:pt x="5379" y="5757"/>
                    <a:pt x="5604" y="5765"/>
                    <a:pt x="5807" y="5773"/>
                  </a:cubicBezTo>
                  <a:lnTo>
                    <a:pt x="5807" y="6672"/>
                  </a:lnTo>
                  <a:cubicBezTo>
                    <a:pt x="5738" y="7294"/>
                    <a:pt x="5704" y="7916"/>
                    <a:pt x="5081" y="8400"/>
                  </a:cubicBezTo>
                  <a:cubicBezTo>
                    <a:pt x="4770" y="8642"/>
                    <a:pt x="4390" y="8745"/>
                    <a:pt x="4045" y="8745"/>
                  </a:cubicBezTo>
                  <a:cubicBezTo>
                    <a:pt x="3250" y="8745"/>
                    <a:pt x="2593" y="8192"/>
                    <a:pt x="2593" y="7363"/>
                  </a:cubicBezTo>
                  <a:cubicBezTo>
                    <a:pt x="2593" y="6948"/>
                    <a:pt x="2766" y="6533"/>
                    <a:pt x="3042" y="6291"/>
                  </a:cubicBezTo>
                  <a:cubicBezTo>
                    <a:pt x="3544" y="5842"/>
                    <a:pt x="4389" y="5757"/>
                    <a:pt x="5146" y="5757"/>
                  </a:cubicBezTo>
                  <a:close/>
                  <a:moveTo>
                    <a:pt x="4425" y="1"/>
                  </a:moveTo>
                  <a:cubicBezTo>
                    <a:pt x="3768" y="1"/>
                    <a:pt x="1971" y="70"/>
                    <a:pt x="1003" y="1452"/>
                  </a:cubicBezTo>
                  <a:cubicBezTo>
                    <a:pt x="553" y="2144"/>
                    <a:pt x="415" y="2973"/>
                    <a:pt x="381" y="3319"/>
                  </a:cubicBezTo>
                  <a:lnTo>
                    <a:pt x="3008" y="3319"/>
                  </a:lnTo>
                  <a:cubicBezTo>
                    <a:pt x="3042" y="3008"/>
                    <a:pt x="3042" y="2697"/>
                    <a:pt x="3319" y="2351"/>
                  </a:cubicBezTo>
                  <a:cubicBezTo>
                    <a:pt x="3699" y="1867"/>
                    <a:pt x="4183" y="1867"/>
                    <a:pt x="4390" y="1867"/>
                  </a:cubicBezTo>
                  <a:cubicBezTo>
                    <a:pt x="4701" y="1867"/>
                    <a:pt x="5393" y="1902"/>
                    <a:pt x="5669" y="2697"/>
                  </a:cubicBezTo>
                  <a:cubicBezTo>
                    <a:pt x="5773" y="3042"/>
                    <a:pt x="5773" y="3388"/>
                    <a:pt x="5773" y="4252"/>
                  </a:cubicBezTo>
                  <a:cubicBezTo>
                    <a:pt x="5525" y="4244"/>
                    <a:pt x="5257" y="4237"/>
                    <a:pt x="4975" y="4237"/>
                  </a:cubicBezTo>
                  <a:cubicBezTo>
                    <a:pt x="3995" y="4237"/>
                    <a:pt x="2844" y="4330"/>
                    <a:pt x="1798" y="4840"/>
                  </a:cubicBezTo>
                  <a:cubicBezTo>
                    <a:pt x="1037" y="5220"/>
                    <a:pt x="0" y="5946"/>
                    <a:pt x="0" y="7605"/>
                  </a:cubicBezTo>
                  <a:cubicBezTo>
                    <a:pt x="0" y="8918"/>
                    <a:pt x="692" y="10716"/>
                    <a:pt x="3146" y="10716"/>
                  </a:cubicBezTo>
                  <a:cubicBezTo>
                    <a:pt x="5081" y="10716"/>
                    <a:pt x="5738" y="9644"/>
                    <a:pt x="6084" y="9091"/>
                  </a:cubicBezTo>
                  <a:lnTo>
                    <a:pt x="6118" y="10405"/>
                  </a:lnTo>
                  <a:lnTo>
                    <a:pt x="9575" y="10405"/>
                  </a:lnTo>
                  <a:lnTo>
                    <a:pt x="9575" y="8400"/>
                  </a:lnTo>
                  <a:lnTo>
                    <a:pt x="8296" y="8400"/>
                  </a:lnTo>
                  <a:lnTo>
                    <a:pt x="8296" y="4356"/>
                  </a:lnTo>
                  <a:cubicBezTo>
                    <a:pt x="8261" y="3008"/>
                    <a:pt x="8227" y="1902"/>
                    <a:pt x="7501" y="1072"/>
                  </a:cubicBezTo>
                  <a:cubicBezTo>
                    <a:pt x="6983" y="484"/>
                    <a:pt x="5876" y="1"/>
                    <a:pt x="4425"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
            <p:cNvSpPr/>
            <p:nvPr/>
          </p:nvSpPr>
          <p:spPr>
            <a:xfrm>
              <a:off x="6901400" y="3178925"/>
              <a:ext cx="182375" cy="258400"/>
            </a:xfrm>
            <a:custGeom>
              <a:rect b="b" l="l" r="r" t="t"/>
              <a:pathLst>
                <a:path extrusionOk="0" h="10336" w="7295">
                  <a:moveTo>
                    <a:pt x="6637" y="1"/>
                  </a:moveTo>
                  <a:cubicBezTo>
                    <a:pt x="4460" y="1"/>
                    <a:pt x="3907" y="1625"/>
                    <a:pt x="3699" y="2213"/>
                  </a:cubicBezTo>
                  <a:lnTo>
                    <a:pt x="3596" y="208"/>
                  </a:lnTo>
                  <a:lnTo>
                    <a:pt x="1" y="208"/>
                  </a:lnTo>
                  <a:lnTo>
                    <a:pt x="1" y="2213"/>
                  </a:lnTo>
                  <a:lnTo>
                    <a:pt x="1314" y="2213"/>
                  </a:lnTo>
                  <a:lnTo>
                    <a:pt x="1314" y="8331"/>
                  </a:lnTo>
                  <a:lnTo>
                    <a:pt x="1" y="8331"/>
                  </a:lnTo>
                  <a:lnTo>
                    <a:pt x="1" y="10336"/>
                  </a:lnTo>
                  <a:lnTo>
                    <a:pt x="5220" y="10336"/>
                  </a:lnTo>
                  <a:lnTo>
                    <a:pt x="5220" y="8331"/>
                  </a:lnTo>
                  <a:lnTo>
                    <a:pt x="3907" y="8331"/>
                  </a:lnTo>
                  <a:lnTo>
                    <a:pt x="3907" y="5289"/>
                  </a:lnTo>
                  <a:cubicBezTo>
                    <a:pt x="3941" y="4667"/>
                    <a:pt x="3976" y="3561"/>
                    <a:pt x="4771" y="2870"/>
                  </a:cubicBezTo>
                  <a:cubicBezTo>
                    <a:pt x="5013" y="2662"/>
                    <a:pt x="5462" y="2351"/>
                    <a:pt x="6292" y="2351"/>
                  </a:cubicBezTo>
                  <a:cubicBezTo>
                    <a:pt x="6637" y="2351"/>
                    <a:pt x="6948" y="2420"/>
                    <a:pt x="7294" y="2489"/>
                  </a:cubicBezTo>
                  <a:lnTo>
                    <a:pt x="7294" y="35"/>
                  </a:lnTo>
                  <a:cubicBezTo>
                    <a:pt x="7087" y="35"/>
                    <a:pt x="6845" y="1"/>
                    <a:pt x="6637" y="1"/>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3"/>
            <p:cNvSpPr/>
            <p:nvPr/>
          </p:nvSpPr>
          <p:spPr>
            <a:xfrm>
              <a:off x="7100150" y="3178075"/>
              <a:ext cx="230750" cy="267025"/>
            </a:xfrm>
            <a:custGeom>
              <a:rect b="b" l="l" r="r" t="t"/>
              <a:pathLst>
                <a:path extrusionOk="0" h="10681" w="9230">
                  <a:moveTo>
                    <a:pt x="4667" y="1867"/>
                  </a:moveTo>
                  <a:cubicBezTo>
                    <a:pt x="6257" y="1867"/>
                    <a:pt x="6534" y="3457"/>
                    <a:pt x="6534" y="4010"/>
                  </a:cubicBezTo>
                  <a:lnTo>
                    <a:pt x="2697" y="4010"/>
                  </a:lnTo>
                  <a:cubicBezTo>
                    <a:pt x="2766" y="3595"/>
                    <a:pt x="2801" y="3042"/>
                    <a:pt x="3250" y="2523"/>
                  </a:cubicBezTo>
                  <a:cubicBezTo>
                    <a:pt x="3596" y="2109"/>
                    <a:pt x="4045" y="1867"/>
                    <a:pt x="4667" y="1867"/>
                  </a:cubicBezTo>
                  <a:close/>
                  <a:moveTo>
                    <a:pt x="4598" y="0"/>
                  </a:moveTo>
                  <a:cubicBezTo>
                    <a:pt x="3561" y="0"/>
                    <a:pt x="2317" y="207"/>
                    <a:pt x="1314" y="1279"/>
                  </a:cubicBezTo>
                  <a:cubicBezTo>
                    <a:pt x="658" y="1970"/>
                    <a:pt x="1" y="3076"/>
                    <a:pt x="1" y="5323"/>
                  </a:cubicBezTo>
                  <a:cubicBezTo>
                    <a:pt x="1" y="8918"/>
                    <a:pt x="1522" y="10681"/>
                    <a:pt x="4633" y="10681"/>
                  </a:cubicBezTo>
                  <a:cubicBezTo>
                    <a:pt x="5289" y="10681"/>
                    <a:pt x="7121" y="10646"/>
                    <a:pt x="8400" y="9125"/>
                  </a:cubicBezTo>
                  <a:cubicBezTo>
                    <a:pt x="8988" y="8365"/>
                    <a:pt x="9091" y="7708"/>
                    <a:pt x="9195" y="7086"/>
                  </a:cubicBezTo>
                  <a:lnTo>
                    <a:pt x="6534" y="7086"/>
                  </a:lnTo>
                  <a:cubicBezTo>
                    <a:pt x="6499" y="7501"/>
                    <a:pt x="6257" y="8849"/>
                    <a:pt x="4598" y="8849"/>
                  </a:cubicBezTo>
                  <a:cubicBezTo>
                    <a:pt x="4010" y="8849"/>
                    <a:pt x="3388" y="8607"/>
                    <a:pt x="2973" y="7846"/>
                  </a:cubicBezTo>
                  <a:cubicBezTo>
                    <a:pt x="2628" y="7120"/>
                    <a:pt x="2628" y="6187"/>
                    <a:pt x="2628" y="5669"/>
                  </a:cubicBezTo>
                  <a:lnTo>
                    <a:pt x="9230" y="5669"/>
                  </a:lnTo>
                  <a:cubicBezTo>
                    <a:pt x="9230" y="4839"/>
                    <a:pt x="9230" y="2731"/>
                    <a:pt x="8054" y="1383"/>
                  </a:cubicBezTo>
                  <a:cubicBezTo>
                    <a:pt x="7225" y="415"/>
                    <a:pt x="5911" y="0"/>
                    <a:pt x="4598" y="0"/>
                  </a:cubicBez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
            <p:cNvSpPr/>
            <p:nvPr/>
          </p:nvSpPr>
          <p:spPr>
            <a:xfrm>
              <a:off x="3902875" y="2752050"/>
              <a:ext cx="994650" cy="135700"/>
            </a:xfrm>
            <a:custGeom>
              <a:rect b="b" l="l" r="r" t="t"/>
              <a:pathLst>
                <a:path extrusionOk="0" h="5428" w="39786">
                  <a:moveTo>
                    <a:pt x="37953" y="1"/>
                  </a:moveTo>
                  <a:cubicBezTo>
                    <a:pt x="27676" y="1442"/>
                    <a:pt x="19018" y="3849"/>
                    <a:pt x="4668" y="3849"/>
                  </a:cubicBezTo>
                  <a:cubicBezTo>
                    <a:pt x="3187" y="3849"/>
                    <a:pt x="1645" y="3823"/>
                    <a:pt x="35" y="3768"/>
                  </a:cubicBezTo>
                  <a:lnTo>
                    <a:pt x="1" y="3872"/>
                  </a:lnTo>
                  <a:lnTo>
                    <a:pt x="18147" y="5427"/>
                  </a:lnTo>
                  <a:cubicBezTo>
                    <a:pt x="26478" y="4183"/>
                    <a:pt x="31697" y="1763"/>
                    <a:pt x="39785" y="415"/>
                  </a:cubicBezTo>
                  <a:lnTo>
                    <a:pt x="37953" y="1"/>
                  </a:lnTo>
                  <a:close/>
                </a:path>
              </a:pathLst>
            </a:custGeom>
            <a:solidFill>
              <a:srgbClr val="7225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
            <p:cNvSpPr/>
            <p:nvPr/>
          </p:nvSpPr>
          <p:spPr>
            <a:xfrm>
              <a:off x="277000" y="2774525"/>
              <a:ext cx="7067725" cy="283450"/>
            </a:xfrm>
            <a:custGeom>
              <a:rect b="b" l="l" r="r" t="t"/>
              <a:pathLst>
                <a:path extrusionOk="0" h="11338" w="282709">
                  <a:moveTo>
                    <a:pt x="282709" y="0"/>
                  </a:moveTo>
                  <a:cubicBezTo>
                    <a:pt x="258109" y="3260"/>
                    <a:pt x="234839" y="4345"/>
                    <a:pt x="212232" y="4345"/>
                  </a:cubicBezTo>
                  <a:cubicBezTo>
                    <a:pt x="168926" y="4345"/>
                    <a:pt x="128053" y="365"/>
                    <a:pt x="84927" y="69"/>
                  </a:cubicBezTo>
                  <a:cubicBezTo>
                    <a:pt x="84595" y="69"/>
                    <a:pt x="82195" y="64"/>
                    <a:pt x="79332" y="64"/>
                  </a:cubicBezTo>
                  <a:cubicBezTo>
                    <a:pt x="75039" y="64"/>
                    <a:pt x="69704" y="76"/>
                    <a:pt x="68750" y="139"/>
                  </a:cubicBezTo>
                  <a:cubicBezTo>
                    <a:pt x="47009" y="519"/>
                    <a:pt x="24542" y="2040"/>
                    <a:pt x="795" y="5634"/>
                  </a:cubicBezTo>
                  <a:cubicBezTo>
                    <a:pt x="277" y="6429"/>
                    <a:pt x="0" y="7328"/>
                    <a:pt x="35" y="8261"/>
                  </a:cubicBezTo>
                  <a:cubicBezTo>
                    <a:pt x="139" y="9471"/>
                    <a:pt x="761" y="10543"/>
                    <a:pt x="1729" y="11338"/>
                  </a:cubicBezTo>
                  <a:cubicBezTo>
                    <a:pt x="31489" y="6533"/>
                    <a:pt x="59487" y="4943"/>
                    <a:pt x="86724" y="4701"/>
                  </a:cubicBezTo>
                  <a:lnTo>
                    <a:pt x="117349" y="4874"/>
                  </a:lnTo>
                  <a:cubicBezTo>
                    <a:pt x="125679" y="5047"/>
                    <a:pt x="133975" y="5254"/>
                    <a:pt x="142271" y="5462"/>
                  </a:cubicBezTo>
                  <a:cubicBezTo>
                    <a:pt x="143826" y="5565"/>
                    <a:pt x="145312" y="5669"/>
                    <a:pt x="146729" y="5807"/>
                  </a:cubicBezTo>
                  <a:cubicBezTo>
                    <a:pt x="146729" y="5807"/>
                    <a:pt x="158715" y="6015"/>
                    <a:pt x="162847" y="6015"/>
                  </a:cubicBezTo>
                  <a:cubicBezTo>
                    <a:pt x="163765" y="6015"/>
                    <a:pt x="164295" y="6005"/>
                    <a:pt x="164219" y="5980"/>
                  </a:cubicBezTo>
                  <a:lnTo>
                    <a:pt x="164219" y="5980"/>
                  </a:lnTo>
                  <a:cubicBezTo>
                    <a:pt x="173780" y="6180"/>
                    <a:pt x="183372" y="6321"/>
                    <a:pt x="193041" y="6321"/>
                  </a:cubicBezTo>
                  <a:cubicBezTo>
                    <a:pt x="221825" y="6321"/>
                    <a:pt x="251298" y="5072"/>
                    <a:pt x="282709" y="415"/>
                  </a:cubicBezTo>
                  <a:lnTo>
                    <a:pt x="282709" y="0"/>
                  </a:lnTo>
                  <a:close/>
                </a:path>
              </a:pathLst>
            </a:custGeom>
            <a:solidFill>
              <a:srgbClr val="6E30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3"/>
            <p:cNvSpPr/>
            <p:nvPr/>
          </p:nvSpPr>
          <p:spPr>
            <a:xfrm>
              <a:off x="327975" y="2962900"/>
              <a:ext cx="954025" cy="369000"/>
            </a:xfrm>
            <a:custGeom>
              <a:rect b="b" l="l" r="r" t="t"/>
              <a:pathLst>
                <a:path extrusionOk="0" h="14760" w="38161">
                  <a:moveTo>
                    <a:pt x="1" y="0"/>
                  </a:moveTo>
                  <a:cubicBezTo>
                    <a:pt x="17525" y="4114"/>
                    <a:pt x="25752" y="9782"/>
                    <a:pt x="36363" y="14691"/>
                  </a:cubicBezTo>
                  <a:lnTo>
                    <a:pt x="38161" y="14760"/>
                  </a:lnTo>
                  <a:cubicBezTo>
                    <a:pt x="28379" y="9886"/>
                    <a:pt x="24024" y="4356"/>
                    <a:pt x="9817" y="0"/>
                  </a:cubicBezTo>
                  <a:close/>
                </a:path>
              </a:pathLst>
            </a:custGeom>
            <a:solidFill>
              <a:srgbClr val="6E30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3"/>
            <p:cNvSpPr/>
            <p:nvPr/>
          </p:nvSpPr>
          <p:spPr>
            <a:xfrm>
              <a:off x="282175" y="2798025"/>
              <a:ext cx="5529600" cy="194275"/>
            </a:xfrm>
            <a:custGeom>
              <a:rect b="b" l="l" r="r" t="t"/>
              <a:pathLst>
                <a:path extrusionOk="0" h="7771" w="221184">
                  <a:moveTo>
                    <a:pt x="78585" y="1"/>
                  </a:moveTo>
                  <a:cubicBezTo>
                    <a:pt x="53622" y="1"/>
                    <a:pt x="27840" y="1339"/>
                    <a:pt x="346" y="5524"/>
                  </a:cubicBezTo>
                  <a:cubicBezTo>
                    <a:pt x="105" y="6077"/>
                    <a:pt x="1" y="6699"/>
                    <a:pt x="35" y="7321"/>
                  </a:cubicBezTo>
                  <a:cubicBezTo>
                    <a:pt x="70" y="7494"/>
                    <a:pt x="70" y="7632"/>
                    <a:pt x="105" y="7771"/>
                  </a:cubicBezTo>
                  <a:cubicBezTo>
                    <a:pt x="29805" y="3113"/>
                    <a:pt x="57927" y="1732"/>
                    <a:pt x="85378" y="1732"/>
                  </a:cubicBezTo>
                  <a:cubicBezTo>
                    <a:pt x="125302" y="1732"/>
                    <a:pt x="163807" y="4652"/>
                    <a:pt x="203681" y="4652"/>
                  </a:cubicBezTo>
                  <a:cubicBezTo>
                    <a:pt x="209426" y="4652"/>
                    <a:pt x="215200" y="4591"/>
                    <a:pt x="221010" y="4452"/>
                  </a:cubicBezTo>
                  <a:lnTo>
                    <a:pt x="221183" y="4107"/>
                  </a:lnTo>
                  <a:lnTo>
                    <a:pt x="221183" y="4107"/>
                  </a:lnTo>
                  <a:cubicBezTo>
                    <a:pt x="217041" y="4186"/>
                    <a:pt x="212924" y="4222"/>
                    <a:pt x="208828" y="4222"/>
                  </a:cubicBezTo>
                  <a:cubicBezTo>
                    <a:pt x="164667" y="4222"/>
                    <a:pt x="122918" y="1"/>
                    <a:pt x="78585" y="1"/>
                  </a:cubicBezTo>
                  <a:close/>
                </a:path>
              </a:pathLst>
            </a:custGeom>
            <a:solidFill>
              <a:srgbClr val="A659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3"/>
            <p:cNvSpPr/>
            <p:nvPr/>
          </p:nvSpPr>
          <p:spPr>
            <a:xfrm>
              <a:off x="449825" y="2949075"/>
              <a:ext cx="809700" cy="372450"/>
            </a:xfrm>
            <a:custGeom>
              <a:rect b="b" l="l" r="r" t="t"/>
              <a:pathLst>
                <a:path extrusionOk="0" h="14898" w="32388">
                  <a:moveTo>
                    <a:pt x="3042" y="0"/>
                  </a:moveTo>
                  <a:lnTo>
                    <a:pt x="0" y="450"/>
                  </a:lnTo>
                  <a:cubicBezTo>
                    <a:pt x="15417" y="5185"/>
                    <a:pt x="21016" y="10162"/>
                    <a:pt x="31420" y="14863"/>
                  </a:cubicBezTo>
                  <a:lnTo>
                    <a:pt x="32388" y="14898"/>
                  </a:lnTo>
                  <a:cubicBezTo>
                    <a:pt x="22468" y="10197"/>
                    <a:pt x="17732" y="5773"/>
                    <a:pt x="3042" y="0"/>
                  </a:cubicBezTo>
                  <a:close/>
                </a:path>
              </a:pathLst>
            </a:custGeom>
            <a:solidFill>
              <a:srgbClr val="A659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p:nvPr/>
          </p:nvSpPr>
          <p:spPr>
            <a:xfrm>
              <a:off x="305525" y="2748250"/>
              <a:ext cx="180925" cy="133725"/>
            </a:xfrm>
            <a:custGeom>
              <a:rect b="b" l="l" r="r" t="t"/>
              <a:pathLst>
                <a:path extrusionOk="0" h="5349" w="7237">
                  <a:moveTo>
                    <a:pt x="535" y="0"/>
                  </a:moveTo>
                  <a:cubicBezTo>
                    <a:pt x="201" y="0"/>
                    <a:pt x="0" y="14"/>
                    <a:pt x="0" y="14"/>
                  </a:cubicBezTo>
                  <a:lnTo>
                    <a:pt x="0" y="49"/>
                  </a:lnTo>
                  <a:cubicBezTo>
                    <a:pt x="63" y="299"/>
                    <a:pt x="1057" y="5348"/>
                    <a:pt x="4896" y="5348"/>
                  </a:cubicBezTo>
                  <a:cubicBezTo>
                    <a:pt x="5305" y="5348"/>
                    <a:pt x="5746" y="5291"/>
                    <a:pt x="6222" y="5164"/>
                  </a:cubicBezTo>
                  <a:cubicBezTo>
                    <a:pt x="5634" y="4093"/>
                    <a:pt x="5047" y="3056"/>
                    <a:pt x="4079" y="2296"/>
                  </a:cubicBezTo>
                  <a:cubicBezTo>
                    <a:pt x="3249" y="1604"/>
                    <a:pt x="2316" y="1086"/>
                    <a:pt x="1314" y="775"/>
                  </a:cubicBezTo>
                  <a:lnTo>
                    <a:pt x="1314" y="775"/>
                  </a:lnTo>
                  <a:cubicBezTo>
                    <a:pt x="3560" y="1328"/>
                    <a:pt x="5600" y="2883"/>
                    <a:pt x="6740" y="4888"/>
                  </a:cubicBezTo>
                  <a:cubicBezTo>
                    <a:pt x="6775" y="4853"/>
                    <a:pt x="6775" y="4784"/>
                    <a:pt x="6775" y="4715"/>
                  </a:cubicBezTo>
                  <a:cubicBezTo>
                    <a:pt x="7236" y="361"/>
                    <a:pt x="2213" y="0"/>
                    <a:pt x="535" y="0"/>
                  </a:cubicBezTo>
                  <a:close/>
                </a:path>
              </a:pathLst>
            </a:custGeom>
            <a:solidFill>
              <a:srgbClr val="8BBE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
            <p:cNvSpPr/>
            <p:nvPr/>
          </p:nvSpPr>
          <p:spPr>
            <a:xfrm>
              <a:off x="2782100" y="2900050"/>
              <a:ext cx="161625" cy="159650"/>
            </a:xfrm>
            <a:custGeom>
              <a:rect b="b" l="l" r="r" t="t"/>
              <a:pathLst>
                <a:path extrusionOk="0" h="6386" w="6465">
                  <a:moveTo>
                    <a:pt x="2165" y="0"/>
                  </a:moveTo>
                  <a:cubicBezTo>
                    <a:pt x="1878" y="0"/>
                    <a:pt x="1572" y="30"/>
                    <a:pt x="1245" y="95"/>
                  </a:cubicBezTo>
                  <a:cubicBezTo>
                    <a:pt x="1211" y="129"/>
                    <a:pt x="1141" y="129"/>
                    <a:pt x="1072" y="164"/>
                  </a:cubicBezTo>
                  <a:cubicBezTo>
                    <a:pt x="3181" y="1132"/>
                    <a:pt x="4874" y="2964"/>
                    <a:pt x="5600" y="5141"/>
                  </a:cubicBezTo>
                  <a:cubicBezTo>
                    <a:pt x="5220" y="4174"/>
                    <a:pt x="4633" y="3309"/>
                    <a:pt x="3872" y="2549"/>
                  </a:cubicBezTo>
                  <a:cubicBezTo>
                    <a:pt x="3043" y="1650"/>
                    <a:pt x="1971" y="1166"/>
                    <a:pt x="865" y="682"/>
                  </a:cubicBezTo>
                  <a:lnTo>
                    <a:pt x="865" y="682"/>
                  </a:lnTo>
                  <a:cubicBezTo>
                    <a:pt x="1" y="5660"/>
                    <a:pt x="6153" y="6351"/>
                    <a:pt x="6430" y="6351"/>
                  </a:cubicBezTo>
                  <a:lnTo>
                    <a:pt x="6464" y="6386"/>
                  </a:lnTo>
                  <a:cubicBezTo>
                    <a:pt x="6464" y="6386"/>
                    <a:pt x="6343" y="0"/>
                    <a:pt x="2165" y="0"/>
                  </a:cubicBezTo>
                  <a:close/>
                </a:path>
              </a:pathLst>
            </a:custGeom>
            <a:solidFill>
              <a:srgbClr val="8BBE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p:nvPr/>
          </p:nvSpPr>
          <p:spPr>
            <a:xfrm>
              <a:off x="6981625" y="2843200"/>
              <a:ext cx="217925" cy="194900"/>
            </a:xfrm>
            <a:custGeom>
              <a:rect b="b" l="l" r="r" t="t"/>
              <a:pathLst>
                <a:path extrusionOk="0" h="7796" w="8717">
                  <a:moveTo>
                    <a:pt x="2569" y="1"/>
                  </a:moveTo>
                  <a:cubicBezTo>
                    <a:pt x="1997" y="1"/>
                    <a:pt x="1375" y="103"/>
                    <a:pt x="698" y="330"/>
                  </a:cubicBezTo>
                  <a:cubicBezTo>
                    <a:pt x="629" y="364"/>
                    <a:pt x="559" y="399"/>
                    <a:pt x="490" y="433"/>
                  </a:cubicBezTo>
                  <a:cubicBezTo>
                    <a:pt x="3428" y="1366"/>
                    <a:pt x="6021" y="3544"/>
                    <a:pt x="7369" y="6309"/>
                  </a:cubicBezTo>
                  <a:cubicBezTo>
                    <a:pt x="6677" y="5100"/>
                    <a:pt x="5744" y="4028"/>
                    <a:pt x="4638" y="3164"/>
                  </a:cubicBezTo>
                  <a:cubicBezTo>
                    <a:pt x="3359" y="2092"/>
                    <a:pt x="1838" y="1643"/>
                    <a:pt x="283" y="1194"/>
                  </a:cubicBezTo>
                  <a:lnTo>
                    <a:pt x="283" y="1194"/>
                  </a:lnTo>
                  <a:cubicBezTo>
                    <a:pt x="0" y="7345"/>
                    <a:pt x="6870" y="7769"/>
                    <a:pt x="8396" y="7769"/>
                  </a:cubicBezTo>
                  <a:cubicBezTo>
                    <a:pt x="8551" y="7769"/>
                    <a:pt x="8650" y="7764"/>
                    <a:pt x="8682" y="7761"/>
                  </a:cubicBezTo>
                  <a:lnTo>
                    <a:pt x="8717" y="7796"/>
                  </a:lnTo>
                  <a:cubicBezTo>
                    <a:pt x="8717" y="7796"/>
                    <a:pt x="7575" y="1"/>
                    <a:pt x="2569" y="1"/>
                  </a:cubicBezTo>
                  <a:close/>
                </a:path>
              </a:pathLst>
            </a:custGeom>
            <a:solidFill>
              <a:srgbClr val="8BBE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p:nvPr/>
          </p:nvSpPr>
          <p:spPr>
            <a:xfrm>
              <a:off x="975225" y="2998000"/>
              <a:ext cx="262700" cy="159125"/>
            </a:xfrm>
            <a:custGeom>
              <a:rect b="b" l="l" r="r" t="t"/>
              <a:pathLst>
                <a:path extrusionOk="0" h="6365" w="10508">
                  <a:moveTo>
                    <a:pt x="6297" y="1"/>
                  </a:moveTo>
                  <a:cubicBezTo>
                    <a:pt x="3582" y="1"/>
                    <a:pt x="473" y="882"/>
                    <a:pt x="0" y="4784"/>
                  </a:cubicBezTo>
                  <a:cubicBezTo>
                    <a:pt x="0" y="4853"/>
                    <a:pt x="0" y="4956"/>
                    <a:pt x="0" y="5025"/>
                  </a:cubicBezTo>
                  <a:cubicBezTo>
                    <a:pt x="2143" y="2710"/>
                    <a:pt x="5358" y="1223"/>
                    <a:pt x="8503" y="1223"/>
                  </a:cubicBezTo>
                  <a:cubicBezTo>
                    <a:pt x="7086" y="1327"/>
                    <a:pt x="5669" y="1742"/>
                    <a:pt x="4355" y="2364"/>
                  </a:cubicBezTo>
                  <a:cubicBezTo>
                    <a:pt x="2834" y="3090"/>
                    <a:pt x="1728" y="4300"/>
                    <a:pt x="622" y="5579"/>
                  </a:cubicBezTo>
                  <a:cubicBezTo>
                    <a:pt x="1674" y="6134"/>
                    <a:pt x="2649" y="6365"/>
                    <a:pt x="3545" y="6365"/>
                  </a:cubicBezTo>
                  <a:cubicBezTo>
                    <a:pt x="7892" y="6365"/>
                    <a:pt x="10359" y="922"/>
                    <a:pt x="10473" y="636"/>
                  </a:cubicBezTo>
                  <a:lnTo>
                    <a:pt x="10508" y="601"/>
                  </a:lnTo>
                  <a:cubicBezTo>
                    <a:pt x="10508" y="601"/>
                    <a:pt x="8537" y="1"/>
                    <a:pt x="6297" y="1"/>
                  </a:cubicBezTo>
                  <a:close/>
                </a:path>
              </a:pathLst>
            </a:custGeom>
            <a:solidFill>
              <a:srgbClr val="8BBE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
            <p:cNvSpPr/>
            <p:nvPr/>
          </p:nvSpPr>
          <p:spPr>
            <a:xfrm>
              <a:off x="661525" y="3161575"/>
              <a:ext cx="247175" cy="175125"/>
            </a:xfrm>
            <a:custGeom>
              <a:rect b="b" l="l" r="r" t="t"/>
              <a:pathLst>
                <a:path extrusionOk="0" h="7005" w="9887">
                  <a:moveTo>
                    <a:pt x="6880" y="0"/>
                  </a:moveTo>
                  <a:cubicBezTo>
                    <a:pt x="2404" y="0"/>
                    <a:pt x="1" y="6744"/>
                    <a:pt x="1" y="6744"/>
                  </a:cubicBezTo>
                  <a:lnTo>
                    <a:pt x="35" y="6709"/>
                  </a:lnTo>
                  <a:cubicBezTo>
                    <a:pt x="171" y="6746"/>
                    <a:pt x="1334" y="7004"/>
                    <a:pt x="2819" y="7004"/>
                  </a:cubicBezTo>
                  <a:cubicBezTo>
                    <a:pt x="5487" y="7004"/>
                    <a:pt x="9198" y="6172"/>
                    <a:pt x="9887" y="1732"/>
                  </a:cubicBezTo>
                  <a:lnTo>
                    <a:pt x="9887" y="1732"/>
                  </a:lnTo>
                  <a:cubicBezTo>
                    <a:pt x="8193" y="1870"/>
                    <a:pt x="6568" y="2043"/>
                    <a:pt x="5082" y="2872"/>
                  </a:cubicBezTo>
                  <a:cubicBezTo>
                    <a:pt x="3803" y="3529"/>
                    <a:pt x="2628" y="4393"/>
                    <a:pt x="1695" y="5499"/>
                  </a:cubicBezTo>
                  <a:cubicBezTo>
                    <a:pt x="3596" y="2976"/>
                    <a:pt x="6672" y="1282"/>
                    <a:pt x="9817" y="937"/>
                  </a:cubicBezTo>
                  <a:cubicBezTo>
                    <a:pt x="9748" y="867"/>
                    <a:pt x="9679" y="833"/>
                    <a:pt x="9610" y="798"/>
                  </a:cubicBezTo>
                  <a:cubicBezTo>
                    <a:pt x="8629" y="237"/>
                    <a:pt x="7718" y="0"/>
                    <a:pt x="6880" y="0"/>
                  </a:cubicBezTo>
                  <a:close/>
                </a:path>
              </a:pathLst>
            </a:custGeom>
            <a:solidFill>
              <a:srgbClr val="8BBE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
            <p:cNvSpPr/>
            <p:nvPr/>
          </p:nvSpPr>
          <p:spPr>
            <a:xfrm>
              <a:off x="4185450" y="2635400"/>
              <a:ext cx="216925" cy="187525"/>
            </a:xfrm>
            <a:custGeom>
              <a:rect b="b" l="l" r="r" t="t"/>
              <a:pathLst>
                <a:path extrusionOk="0" h="7501" w="8677">
                  <a:moveTo>
                    <a:pt x="865" y="0"/>
                  </a:moveTo>
                  <a:lnTo>
                    <a:pt x="899" y="35"/>
                  </a:lnTo>
                  <a:cubicBezTo>
                    <a:pt x="830" y="346"/>
                    <a:pt x="1" y="7155"/>
                    <a:pt x="5600" y="7501"/>
                  </a:cubicBezTo>
                  <a:cubicBezTo>
                    <a:pt x="5358" y="6153"/>
                    <a:pt x="5116" y="4874"/>
                    <a:pt x="4321" y="3768"/>
                  </a:cubicBezTo>
                  <a:cubicBezTo>
                    <a:pt x="3699" y="2766"/>
                    <a:pt x="2904" y="1936"/>
                    <a:pt x="1971" y="1245"/>
                  </a:cubicBezTo>
                  <a:lnTo>
                    <a:pt x="1971" y="1245"/>
                  </a:lnTo>
                  <a:cubicBezTo>
                    <a:pt x="4148" y="2593"/>
                    <a:pt x="5704" y="4909"/>
                    <a:pt x="6222" y="7397"/>
                  </a:cubicBezTo>
                  <a:cubicBezTo>
                    <a:pt x="6257" y="7328"/>
                    <a:pt x="6291" y="7259"/>
                    <a:pt x="6326" y="7190"/>
                  </a:cubicBezTo>
                  <a:cubicBezTo>
                    <a:pt x="8676" y="1971"/>
                    <a:pt x="865" y="0"/>
                    <a:pt x="865" y="0"/>
                  </a:cubicBezTo>
                  <a:close/>
                </a:path>
              </a:pathLst>
            </a:custGeom>
            <a:solidFill>
              <a:srgbClr val="8BBE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p:nvPr/>
          </p:nvSpPr>
          <p:spPr>
            <a:xfrm>
              <a:off x="4211375" y="2762425"/>
              <a:ext cx="638625" cy="121000"/>
            </a:xfrm>
            <a:custGeom>
              <a:rect b="b" l="l" r="r" t="t"/>
              <a:pathLst>
                <a:path extrusionOk="0" h="4840" w="25545">
                  <a:moveTo>
                    <a:pt x="25544" y="0"/>
                  </a:moveTo>
                  <a:lnTo>
                    <a:pt x="25544" y="0"/>
                  </a:lnTo>
                  <a:cubicBezTo>
                    <a:pt x="16695" y="1383"/>
                    <a:pt x="10370" y="3768"/>
                    <a:pt x="1" y="4528"/>
                  </a:cubicBezTo>
                  <a:lnTo>
                    <a:pt x="3664" y="4839"/>
                  </a:lnTo>
                  <a:cubicBezTo>
                    <a:pt x="12375" y="3768"/>
                    <a:pt x="17767" y="1452"/>
                    <a:pt x="25544" y="0"/>
                  </a:cubicBezTo>
                  <a:close/>
                </a:path>
              </a:pathLst>
            </a:custGeom>
            <a:solidFill>
              <a:srgbClr val="A65E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extLst>
    <p:ext uri="{DCECCB84-F9BA-43D5-87BE-67443E8EF086}">
      <p15:sldGuideLst>
        <p15:guide id="1" orient="horz" pos="1620">
          <p15:clr>
            <a:srgbClr val="FA7B17"/>
          </p15:clr>
        </p15:guide>
        <p15:guide id="2" pos="2880">
          <p15:clr>
            <a:srgbClr val="FA7B17"/>
          </p15:clr>
        </p15:guide>
        <p15:guide id="3" pos="1930">
          <p15:clr>
            <a:srgbClr val="FA7B17"/>
          </p15:clr>
        </p15:guide>
        <p15:guide id="4" pos="363">
          <p15:clr>
            <a:srgbClr val="FA7B17"/>
          </p15:clr>
        </p15:guide>
        <p15:guide id="5" pos="869">
          <p15:clr>
            <a:srgbClr val="FA7B17"/>
          </p15:clr>
        </p15:guide>
        <p15:guide id="6" pos="4464">
          <p15:clr>
            <a:srgbClr val="FA7B17"/>
          </p15:clr>
        </p15:guide>
        <p15:guide id="7" pos="3370">
          <p15:clr>
            <a:srgbClr val="FA7B17"/>
          </p15:clr>
        </p15:guide>
        <p15:guide id="8" pos="5472">
          <p15:clr>
            <a:srgbClr val="FA7B17"/>
          </p15:clr>
        </p15:guide>
        <p15:guide id="9" orient="horz" pos="2894">
          <p15:clr>
            <a:srgbClr val="FA7B17"/>
          </p15:clr>
        </p15:guide>
        <p15:guide id="10" orient="horz" pos="2160">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Blurb">
  <p:cSld name="TITLE_1">
    <p:bg>
      <p:bgPr>
        <a:solidFill>
          <a:schemeClr val="accent5"/>
        </a:solidFill>
      </p:bgPr>
    </p:bg>
    <p:spTree>
      <p:nvGrpSpPr>
        <p:cNvPr id="237" name="Shape 237"/>
        <p:cNvGrpSpPr/>
        <p:nvPr/>
      </p:nvGrpSpPr>
      <p:grpSpPr>
        <a:xfrm>
          <a:off x="0" y="0"/>
          <a:ext cx="0" cy="0"/>
          <a:chOff x="0" y="0"/>
          <a:chExt cx="0" cy="0"/>
        </a:xfrm>
      </p:grpSpPr>
      <p:grpSp>
        <p:nvGrpSpPr>
          <p:cNvPr id="238" name="Google Shape;238;p14"/>
          <p:cNvGrpSpPr/>
          <p:nvPr/>
        </p:nvGrpSpPr>
        <p:grpSpPr>
          <a:xfrm>
            <a:off x="4953000" y="-95260"/>
            <a:ext cx="4059889" cy="4485415"/>
            <a:chOff x="4953000" y="-95260"/>
            <a:chExt cx="4059889" cy="4485415"/>
          </a:xfrm>
        </p:grpSpPr>
        <p:sp>
          <p:nvSpPr>
            <p:cNvPr id="239" name="Google Shape;239;p14"/>
            <p:cNvSpPr/>
            <p:nvPr/>
          </p:nvSpPr>
          <p:spPr>
            <a:xfrm rot="4001293">
              <a:off x="6921829" y="2932075"/>
              <a:ext cx="1651768" cy="1002507"/>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240" name="Google Shape;240;p14"/>
            <p:cNvSpPr/>
            <p:nvPr/>
          </p:nvSpPr>
          <p:spPr>
            <a:xfrm rot="4137692">
              <a:off x="6204058" y="2165398"/>
              <a:ext cx="640966" cy="99833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241" name="Google Shape;241;p14"/>
            <p:cNvSpPr/>
            <p:nvPr/>
          </p:nvSpPr>
          <p:spPr>
            <a:xfrm rot="-10068975">
              <a:off x="7057738" y="56030"/>
              <a:ext cx="1705562" cy="254726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descr="GabbyLinkedIn.jpg" id="242" name="Google Shape;242;p14"/>
            <p:cNvPicPr preferRelativeResize="0"/>
            <p:nvPr/>
          </p:nvPicPr>
          <p:blipFill rotWithShape="1">
            <a:blip r:embed="rId2">
              <a:alphaModFix/>
            </a:blip>
            <a:srcRect b="0" l="0" r="0" t="0"/>
            <a:stretch/>
          </p:blipFill>
          <p:spPr>
            <a:xfrm>
              <a:off x="4953000" y="427734"/>
              <a:ext cx="1905000" cy="1905000"/>
            </a:xfrm>
            <a:prstGeom prst="ellipse">
              <a:avLst/>
            </a:prstGeom>
            <a:noFill/>
            <a:ln>
              <a:noFill/>
            </a:ln>
          </p:spPr>
        </p:pic>
      </p:grpSp>
      <p:sp>
        <p:nvSpPr>
          <p:cNvPr id="243" name="Google Shape;243;p14"/>
          <p:cNvSpPr/>
          <p:nvPr/>
        </p:nvSpPr>
        <p:spPr>
          <a:xfrm>
            <a:off x="0" y="5005800"/>
            <a:ext cx="9144000" cy="137700"/>
          </a:xfrm>
          <a:prstGeom prst="rect">
            <a:avLst/>
          </a:prstGeom>
          <a:solidFill>
            <a:srgbClr val="56271C"/>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44" name="Google Shape;244;p14"/>
          <p:cNvSpPr txBox="1"/>
          <p:nvPr/>
        </p:nvSpPr>
        <p:spPr>
          <a:xfrm>
            <a:off x="463675" y="1177475"/>
            <a:ext cx="5467200" cy="961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7800">
                <a:solidFill>
                  <a:schemeClr val="accent4"/>
                </a:solidFill>
                <a:latin typeface="Calibri"/>
                <a:ea typeface="Calibri"/>
                <a:cs typeface="Calibri"/>
                <a:sym typeface="Calibri"/>
              </a:rPr>
              <a:t>Welcome!</a:t>
            </a:r>
            <a:endParaRPr sz="7800">
              <a:solidFill>
                <a:schemeClr val="accent4"/>
              </a:solidFill>
              <a:latin typeface="Calibri"/>
              <a:ea typeface="Calibri"/>
              <a:cs typeface="Calibri"/>
              <a:sym typeface="Calibri"/>
            </a:endParaRPr>
          </a:p>
        </p:txBody>
      </p:sp>
      <p:sp>
        <p:nvSpPr>
          <p:cNvPr id="245" name="Google Shape;245;p14"/>
          <p:cNvSpPr txBox="1"/>
          <p:nvPr/>
        </p:nvSpPr>
        <p:spPr>
          <a:xfrm>
            <a:off x="685800" y="2290325"/>
            <a:ext cx="7577100" cy="2493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US" sz="2200">
                <a:solidFill>
                  <a:srgbClr val="56271C"/>
                </a:solidFill>
                <a:latin typeface="Calibri"/>
                <a:ea typeface="Calibri"/>
                <a:cs typeface="Calibri"/>
                <a:sym typeface="Calibri"/>
              </a:rPr>
              <a:t>I am Gabriella Grant, Director </a:t>
            </a:r>
            <a:br>
              <a:rPr lang="en-US" sz="2200">
                <a:solidFill>
                  <a:srgbClr val="56271C"/>
                </a:solidFill>
                <a:latin typeface="Calibri"/>
                <a:ea typeface="Calibri"/>
                <a:cs typeface="Calibri"/>
                <a:sym typeface="Calibri"/>
              </a:rPr>
            </a:br>
            <a:r>
              <a:rPr lang="en-US" sz="2200">
                <a:solidFill>
                  <a:srgbClr val="56271C"/>
                </a:solidFill>
                <a:latin typeface="Calibri"/>
                <a:ea typeface="Calibri"/>
                <a:cs typeface="Calibri"/>
                <a:sym typeface="Calibri"/>
              </a:rPr>
              <a:t>of the California Center of Excellence </a:t>
            </a:r>
            <a:br>
              <a:rPr lang="en-US" sz="2200">
                <a:solidFill>
                  <a:srgbClr val="56271C"/>
                </a:solidFill>
                <a:latin typeface="Calibri"/>
                <a:ea typeface="Calibri"/>
                <a:cs typeface="Calibri"/>
                <a:sym typeface="Calibri"/>
              </a:rPr>
            </a:br>
            <a:r>
              <a:rPr lang="en-US" sz="2200">
                <a:solidFill>
                  <a:srgbClr val="56271C"/>
                </a:solidFill>
                <a:latin typeface="Calibri"/>
                <a:ea typeface="Calibri"/>
                <a:cs typeface="Calibri"/>
                <a:sym typeface="Calibri"/>
              </a:rPr>
              <a:t>for Trauma Informed Care</a:t>
            </a:r>
            <a:endParaRPr sz="2200">
              <a:solidFill>
                <a:srgbClr val="56271C"/>
              </a:solidFill>
              <a:latin typeface="Calibri"/>
              <a:ea typeface="Calibri"/>
              <a:cs typeface="Calibri"/>
              <a:sym typeface="Calibri"/>
            </a:endParaRPr>
          </a:p>
          <a:p>
            <a:pPr indent="0" lvl="0" marL="0" rtl="0" algn="l">
              <a:lnSpc>
                <a:spcPct val="90000"/>
              </a:lnSpc>
              <a:spcBef>
                <a:spcPts val="1800"/>
              </a:spcBef>
              <a:spcAft>
                <a:spcPts val="0"/>
              </a:spcAft>
              <a:buNone/>
            </a:pPr>
            <a:r>
              <a:rPr lang="en-US" sz="2200">
                <a:solidFill>
                  <a:srgbClr val="56271C"/>
                </a:solidFill>
                <a:latin typeface="Calibri"/>
                <a:ea typeface="Calibri"/>
                <a:cs typeface="Calibri"/>
                <a:sym typeface="Calibri"/>
              </a:rPr>
              <a:t>Email: </a:t>
            </a:r>
            <a:r>
              <a:rPr lang="en-US" sz="2200" u="sng">
                <a:solidFill>
                  <a:srgbClr val="6AA84F"/>
                </a:solidFill>
                <a:latin typeface="Calibri"/>
                <a:ea typeface="Calibri"/>
                <a:cs typeface="Calibri"/>
                <a:sym typeface="Calibri"/>
                <a:hlinkClick r:id="rId3">
                  <a:extLst>
                    <a:ext uri="{A12FA001-AC4F-418D-AE19-62706E023703}">
                      <ahyp:hlinkClr val="tx"/>
                    </a:ext>
                  </a:extLst>
                </a:hlinkClick>
              </a:rPr>
              <a:t>gabbygrant@me.com</a:t>
            </a:r>
            <a:endParaRPr sz="2200">
              <a:solidFill>
                <a:srgbClr val="56271C"/>
              </a:solidFill>
              <a:latin typeface="Calibri"/>
              <a:ea typeface="Calibri"/>
              <a:cs typeface="Calibri"/>
              <a:sym typeface="Calibri"/>
            </a:endParaRPr>
          </a:p>
          <a:p>
            <a:pPr indent="0" lvl="0" marL="0" rtl="0" algn="l">
              <a:lnSpc>
                <a:spcPct val="90000"/>
              </a:lnSpc>
              <a:spcBef>
                <a:spcPts val="300"/>
              </a:spcBef>
              <a:spcAft>
                <a:spcPts val="0"/>
              </a:spcAft>
              <a:buNone/>
            </a:pPr>
            <a:r>
              <a:rPr lang="en-US" sz="2200">
                <a:solidFill>
                  <a:srgbClr val="56271C"/>
                </a:solidFill>
                <a:latin typeface="Calibri"/>
                <a:ea typeface="Calibri"/>
                <a:cs typeface="Calibri"/>
                <a:sym typeface="Calibri"/>
              </a:rPr>
              <a:t>Website: </a:t>
            </a:r>
            <a:r>
              <a:rPr lang="en-US" sz="2200" u="sng">
                <a:solidFill>
                  <a:srgbClr val="6AA84F"/>
                </a:solidFill>
                <a:latin typeface="Calibri"/>
                <a:ea typeface="Calibri"/>
                <a:cs typeface="Calibri"/>
                <a:sym typeface="Calibri"/>
                <a:hlinkClick r:id="rId4">
                  <a:extLst>
                    <a:ext uri="{A12FA001-AC4F-418D-AE19-62706E023703}">
                      <ahyp:hlinkClr val="tx"/>
                    </a:ext>
                  </a:extLst>
                </a:hlinkClick>
              </a:rPr>
              <a:t>www.trauma-informed-california.org</a:t>
            </a:r>
            <a:endParaRPr sz="2200">
              <a:solidFill>
                <a:srgbClr val="56271C"/>
              </a:solidFill>
              <a:latin typeface="Calibri"/>
              <a:ea typeface="Calibri"/>
              <a:cs typeface="Calibri"/>
              <a:sym typeface="Calibri"/>
            </a:endParaRPr>
          </a:p>
          <a:p>
            <a:pPr indent="0" lvl="0" marL="0" rtl="0" algn="l">
              <a:lnSpc>
                <a:spcPct val="90000"/>
              </a:lnSpc>
              <a:spcBef>
                <a:spcPts val="300"/>
              </a:spcBef>
              <a:spcAft>
                <a:spcPts val="0"/>
              </a:spcAft>
              <a:buNone/>
            </a:pPr>
            <a:r>
              <a:rPr lang="en-US" sz="2200">
                <a:solidFill>
                  <a:srgbClr val="56271C"/>
                </a:solidFill>
                <a:latin typeface="Calibri"/>
                <a:ea typeface="Calibri"/>
                <a:cs typeface="Calibri"/>
                <a:sym typeface="Calibri"/>
              </a:rPr>
              <a:t>Connect with me on LinkedIn! </a:t>
            </a:r>
            <a:endParaRPr sz="2200">
              <a:solidFill>
                <a:srgbClr val="56271C"/>
              </a:solidFill>
              <a:latin typeface="Calibri"/>
              <a:ea typeface="Calibri"/>
              <a:cs typeface="Calibri"/>
              <a:sym typeface="Calibri"/>
            </a:endParaRPr>
          </a:p>
          <a:p>
            <a:pPr indent="0" lvl="0" marL="0" rtl="0" algn="l">
              <a:lnSpc>
                <a:spcPct val="90000"/>
              </a:lnSpc>
              <a:spcBef>
                <a:spcPts val="0"/>
              </a:spcBef>
              <a:spcAft>
                <a:spcPts val="0"/>
              </a:spcAft>
              <a:buNone/>
            </a:pPr>
            <a:r>
              <a:rPr lang="en-US" sz="2200" u="sng">
                <a:solidFill>
                  <a:srgbClr val="6AA84F"/>
                </a:solidFill>
                <a:latin typeface="Calibri"/>
                <a:ea typeface="Calibri"/>
                <a:cs typeface="Calibri"/>
                <a:sym typeface="Calibri"/>
                <a:hlinkClick r:id="rId5">
                  <a:extLst>
                    <a:ext uri="{A12FA001-AC4F-418D-AE19-62706E023703}">
                      <ahyp:hlinkClr val="tx"/>
                    </a:ext>
                  </a:extLst>
                </a:hlinkClick>
              </a:rPr>
              <a:t>https://www.linkedin.com/in/gabriella-grant-3bb0793a</a:t>
            </a:r>
            <a:endParaRPr sz="2200">
              <a:solidFill>
                <a:srgbClr val="56271C"/>
              </a:solidFill>
              <a:latin typeface="Calibri"/>
              <a:ea typeface="Calibri"/>
              <a:cs typeface="Calibri"/>
              <a:sym typeface="Calibri"/>
            </a:endParaRPr>
          </a:p>
        </p:txBody>
      </p:sp>
    </p:spTree>
  </p:cSld>
  <p:clrMapOvr>
    <a:masterClrMapping/>
  </p:clrMapOvr>
  <p:extLst>
    <p:ext uri="{DCECCB84-F9BA-43D5-87BE-67443E8EF086}">
      <p15:sldGuideLst>
        <p15:guide id="1" orient="horz" pos="1224">
          <p15:clr>
            <a:srgbClr val="FA7B17"/>
          </p15:clr>
        </p15:guide>
        <p15:guide id="2" pos="288">
          <p15:clr>
            <a:srgbClr val="FA7B17"/>
          </p15:clr>
        </p15:guide>
        <p15:guide id="3" pos="432">
          <p15:clr>
            <a:srgbClr val="FA7B17"/>
          </p15:clr>
        </p15:guide>
        <p15:guide id="4" orient="horz" pos="144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Blurb 1">
  <p:cSld name="TITLE_1_2">
    <p:bg>
      <p:bgPr>
        <a:solidFill>
          <a:schemeClr val="accent5"/>
        </a:solidFill>
      </p:bgPr>
    </p:bg>
    <p:spTree>
      <p:nvGrpSpPr>
        <p:cNvPr id="246" name="Shape 246"/>
        <p:cNvGrpSpPr/>
        <p:nvPr/>
      </p:nvGrpSpPr>
      <p:grpSpPr>
        <a:xfrm>
          <a:off x="0" y="0"/>
          <a:ext cx="0" cy="0"/>
          <a:chOff x="0" y="0"/>
          <a:chExt cx="0" cy="0"/>
        </a:xfrm>
      </p:grpSpPr>
      <p:grpSp>
        <p:nvGrpSpPr>
          <p:cNvPr id="247" name="Google Shape;247;p15"/>
          <p:cNvGrpSpPr/>
          <p:nvPr/>
        </p:nvGrpSpPr>
        <p:grpSpPr>
          <a:xfrm>
            <a:off x="4953000" y="-95260"/>
            <a:ext cx="4059889" cy="4485415"/>
            <a:chOff x="4953000" y="-95260"/>
            <a:chExt cx="4059889" cy="4485415"/>
          </a:xfrm>
        </p:grpSpPr>
        <p:sp>
          <p:nvSpPr>
            <p:cNvPr id="248" name="Google Shape;248;p15"/>
            <p:cNvSpPr/>
            <p:nvPr/>
          </p:nvSpPr>
          <p:spPr>
            <a:xfrm rot="4001293">
              <a:off x="6921829" y="2932075"/>
              <a:ext cx="1651768" cy="1002507"/>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249" name="Google Shape;249;p15"/>
            <p:cNvSpPr/>
            <p:nvPr/>
          </p:nvSpPr>
          <p:spPr>
            <a:xfrm rot="4137692">
              <a:off x="6204058" y="2165398"/>
              <a:ext cx="640966" cy="99833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250" name="Google Shape;250;p15"/>
            <p:cNvSpPr/>
            <p:nvPr/>
          </p:nvSpPr>
          <p:spPr>
            <a:xfrm rot="-10068975">
              <a:off x="7057738" y="56030"/>
              <a:ext cx="1705562" cy="254726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descr="GabbyLinkedIn.jpg" id="251" name="Google Shape;251;p15"/>
            <p:cNvPicPr preferRelativeResize="0"/>
            <p:nvPr/>
          </p:nvPicPr>
          <p:blipFill rotWithShape="1">
            <a:blip r:embed="rId2">
              <a:alphaModFix/>
            </a:blip>
            <a:srcRect b="0" l="0" r="0" t="0"/>
            <a:stretch/>
          </p:blipFill>
          <p:spPr>
            <a:xfrm>
              <a:off x="4953000" y="427734"/>
              <a:ext cx="1905000" cy="1905000"/>
            </a:xfrm>
            <a:prstGeom prst="ellipse">
              <a:avLst/>
            </a:prstGeom>
            <a:noFill/>
            <a:ln>
              <a:noFill/>
            </a:ln>
          </p:spPr>
        </p:pic>
      </p:grpSp>
      <p:sp>
        <p:nvSpPr>
          <p:cNvPr id="252" name="Google Shape;252;p15"/>
          <p:cNvSpPr/>
          <p:nvPr/>
        </p:nvSpPr>
        <p:spPr>
          <a:xfrm>
            <a:off x="0" y="5005800"/>
            <a:ext cx="9144000" cy="137700"/>
          </a:xfrm>
          <a:prstGeom prst="rect">
            <a:avLst/>
          </a:prstGeom>
          <a:solidFill>
            <a:srgbClr val="56271C"/>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53" name="Google Shape;253;p15"/>
          <p:cNvSpPr txBox="1"/>
          <p:nvPr/>
        </p:nvSpPr>
        <p:spPr>
          <a:xfrm>
            <a:off x="755250" y="1667325"/>
            <a:ext cx="5467200" cy="961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4800">
                <a:solidFill>
                  <a:schemeClr val="accent4"/>
                </a:solidFill>
                <a:latin typeface="Calibri"/>
                <a:ea typeface="Calibri"/>
                <a:cs typeface="Calibri"/>
                <a:sym typeface="Calibri"/>
              </a:rPr>
              <a:t>Thank You!</a:t>
            </a:r>
            <a:endParaRPr sz="4800">
              <a:solidFill>
                <a:schemeClr val="accent4"/>
              </a:solidFill>
              <a:latin typeface="Calibri"/>
              <a:ea typeface="Calibri"/>
              <a:cs typeface="Calibri"/>
              <a:sym typeface="Calibri"/>
            </a:endParaRPr>
          </a:p>
        </p:txBody>
      </p:sp>
      <p:sp>
        <p:nvSpPr>
          <p:cNvPr id="254" name="Google Shape;254;p15"/>
          <p:cNvSpPr txBox="1"/>
          <p:nvPr/>
        </p:nvSpPr>
        <p:spPr>
          <a:xfrm>
            <a:off x="744100" y="2640225"/>
            <a:ext cx="7577100" cy="1803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US" sz="1800">
                <a:solidFill>
                  <a:schemeClr val="accent1"/>
                </a:solidFill>
                <a:latin typeface="Calibri"/>
                <a:ea typeface="Calibri"/>
                <a:cs typeface="Calibri"/>
                <a:sym typeface="Calibri"/>
              </a:rPr>
              <a:t>Gabriella Grant, Director</a:t>
            </a:r>
            <a:endParaRPr sz="1800">
              <a:solidFill>
                <a:schemeClr val="accent1"/>
              </a:solidFill>
              <a:latin typeface="Calibri"/>
              <a:ea typeface="Calibri"/>
              <a:cs typeface="Calibri"/>
              <a:sym typeface="Calibri"/>
            </a:endParaRPr>
          </a:p>
          <a:p>
            <a:pPr indent="0" lvl="0" marL="0" rtl="0" algn="l">
              <a:lnSpc>
                <a:spcPct val="90000"/>
              </a:lnSpc>
              <a:spcBef>
                <a:spcPts val="0"/>
              </a:spcBef>
              <a:spcAft>
                <a:spcPts val="0"/>
              </a:spcAft>
              <a:buNone/>
            </a:pPr>
            <a:r>
              <a:rPr lang="en-US" sz="1800">
                <a:solidFill>
                  <a:schemeClr val="accent1"/>
                </a:solidFill>
                <a:latin typeface="Calibri"/>
                <a:ea typeface="Calibri"/>
                <a:cs typeface="Calibri"/>
                <a:sym typeface="Calibri"/>
              </a:rPr>
              <a:t>California Center of Excellence for Trauma Informed Care</a:t>
            </a:r>
            <a:endParaRPr sz="1800">
              <a:solidFill>
                <a:schemeClr val="accent1"/>
              </a:solidFill>
              <a:latin typeface="Calibri"/>
              <a:ea typeface="Calibri"/>
              <a:cs typeface="Calibri"/>
              <a:sym typeface="Calibri"/>
            </a:endParaRPr>
          </a:p>
          <a:p>
            <a:pPr indent="0" lvl="0" marL="0" rtl="0" algn="l">
              <a:lnSpc>
                <a:spcPct val="90000"/>
              </a:lnSpc>
              <a:spcBef>
                <a:spcPts val="1800"/>
              </a:spcBef>
              <a:spcAft>
                <a:spcPts val="0"/>
              </a:spcAft>
              <a:buNone/>
            </a:pPr>
            <a:r>
              <a:rPr lang="en-US" sz="1800" u="sng">
                <a:solidFill>
                  <a:schemeClr val="hlink"/>
                </a:solidFill>
                <a:latin typeface="Calibri"/>
                <a:ea typeface="Calibri"/>
                <a:cs typeface="Calibri"/>
                <a:sym typeface="Calibri"/>
                <a:hlinkClick r:id="rId3"/>
              </a:rPr>
              <a:t>gabbygrant@me.com</a:t>
            </a:r>
            <a:endParaRPr sz="1800">
              <a:solidFill>
                <a:schemeClr val="accent1"/>
              </a:solidFill>
              <a:latin typeface="Calibri"/>
              <a:ea typeface="Calibri"/>
              <a:cs typeface="Calibri"/>
              <a:sym typeface="Calibri"/>
            </a:endParaRPr>
          </a:p>
          <a:p>
            <a:pPr indent="0" lvl="0" marL="0" rtl="0" algn="l">
              <a:lnSpc>
                <a:spcPct val="90000"/>
              </a:lnSpc>
              <a:spcBef>
                <a:spcPts val="300"/>
              </a:spcBef>
              <a:spcAft>
                <a:spcPts val="0"/>
              </a:spcAft>
              <a:buNone/>
            </a:pPr>
            <a:r>
              <a:rPr lang="en-US" sz="1800" u="sng">
                <a:solidFill>
                  <a:schemeClr val="hlink"/>
                </a:solidFill>
                <a:latin typeface="Calibri"/>
                <a:ea typeface="Calibri"/>
                <a:cs typeface="Calibri"/>
                <a:sym typeface="Calibri"/>
                <a:hlinkClick r:id="rId4"/>
              </a:rPr>
              <a:t>www.trauma-informed-california.org</a:t>
            </a:r>
            <a:endParaRPr sz="1800">
              <a:solidFill>
                <a:schemeClr val="accent1"/>
              </a:solidFill>
              <a:latin typeface="Calibri"/>
              <a:ea typeface="Calibri"/>
              <a:cs typeface="Calibri"/>
              <a:sym typeface="Calibri"/>
            </a:endParaRPr>
          </a:p>
          <a:p>
            <a:pPr indent="0" lvl="0" marL="0" rtl="0" algn="l">
              <a:lnSpc>
                <a:spcPct val="90000"/>
              </a:lnSpc>
              <a:spcBef>
                <a:spcPts val="400"/>
              </a:spcBef>
              <a:spcAft>
                <a:spcPts val="0"/>
              </a:spcAft>
              <a:buNone/>
            </a:pPr>
            <a:r>
              <a:rPr lang="en-US" sz="1800">
                <a:solidFill>
                  <a:schemeClr val="accent1"/>
                </a:solidFill>
                <a:latin typeface="Calibri"/>
                <a:ea typeface="Calibri"/>
                <a:cs typeface="Calibri"/>
                <a:sym typeface="Calibri"/>
              </a:rPr>
              <a:t>831-607-9835</a:t>
            </a:r>
            <a:endParaRPr sz="1800">
              <a:solidFill>
                <a:srgbClr val="56271C"/>
              </a:solidFill>
              <a:latin typeface="Calibri"/>
              <a:ea typeface="Calibri"/>
              <a:cs typeface="Calibri"/>
              <a:sym typeface="Calibri"/>
            </a:endParaRPr>
          </a:p>
        </p:txBody>
      </p:sp>
    </p:spTree>
  </p:cSld>
  <p:clrMapOvr>
    <a:masterClrMapping/>
  </p:clrMapOvr>
  <p:extLst>
    <p:ext uri="{DCECCB84-F9BA-43D5-87BE-67443E8EF086}">
      <p15:sldGuideLst>
        <p15:guide id="1" orient="horz" pos="1656">
          <p15:clr>
            <a:srgbClr val="FA7B17"/>
          </p15:clr>
        </p15:guide>
        <p15:guide id="2" pos="288">
          <p15:clr>
            <a:srgbClr val="FA7B17"/>
          </p15:clr>
        </p15:guide>
        <p15:guide id="3" pos="470">
          <p15:clr>
            <a:srgbClr val="FA7B17"/>
          </p15:clr>
        </p15:guide>
        <p15:guide id="4" orient="horz" pos="1477">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lay 1">
  <p:cSld name="TITLE_1_1">
    <p:spTree>
      <p:nvGrpSpPr>
        <p:cNvPr id="255" name="Shape 255"/>
        <p:cNvGrpSpPr/>
        <p:nvPr/>
      </p:nvGrpSpPr>
      <p:grpSpPr>
        <a:xfrm>
          <a:off x="0" y="0"/>
          <a:ext cx="0" cy="0"/>
          <a:chOff x="0" y="0"/>
          <a:chExt cx="0" cy="0"/>
        </a:xfrm>
      </p:grpSpPr>
      <p:sp>
        <p:nvSpPr>
          <p:cNvPr id="256" name="Google Shape;256;p16"/>
          <p:cNvSpPr txBox="1"/>
          <p:nvPr>
            <p:ph idx="12" type="sldNum"/>
          </p:nvPr>
        </p:nvSpPr>
        <p:spPr>
          <a:xfrm>
            <a:off x="8595309" y="474990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
        <p:nvSpPr>
          <p:cNvPr id="257" name="Google Shape;257;p16"/>
          <p:cNvSpPr/>
          <p:nvPr/>
        </p:nvSpPr>
        <p:spPr>
          <a:xfrm>
            <a:off x="2007373" y="2456300"/>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258" name="Google Shape;258;p16"/>
          <p:cNvSpPr/>
          <p:nvPr/>
        </p:nvSpPr>
        <p:spPr>
          <a:xfrm rot="758744">
            <a:off x="1198314" y="3049648"/>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259" name="Google Shape;259;p16"/>
          <p:cNvSpPr/>
          <p:nvPr/>
        </p:nvSpPr>
        <p:spPr>
          <a:xfrm flipH="1" rot="10800000">
            <a:off x="1435558" y="3750422"/>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FFE88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260" name="Google Shape;260;p16"/>
          <p:cNvSpPr/>
          <p:nvPr/>
        </p:nvSpPr>
        <p:spPr>
          <a:xfrm flipH="1" rot="10800000">
            <a:off x="1480870" y="0"/>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77AB21">
              <a:alpha val="2471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261" name="Google Shape;261;p16"/>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77AB21">
              <a:alpha val="8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id="262" name="Google Shape;262;p16"/>
          <p:cNvPicPr preferRelativeResize="0"/>
          <p:nvPr/>
        </p:nvPicPr>
        <p:blipFill rotWithShape="1">
          <a:blip r:embed="rId2">
            <a:alphaModFix/>
          </a:blip>
          <a:srcRect b="0" l="0" r="0" t="0"/>
          <a:stretch/>
        </p:blipFill>
        <p:spPr>
          <a:xfrm>
            <a:off x="523452" y="432200"/>
            <a:ext cx="1645406" cy="2487172"/>
          </a:xfrm>
          <a:custGeom>
            <a:rect b="b" l="l" r="r" t="t"/>
            <a:pathLst>
              <a:path extrusionOk="0" h="21367" w="17426">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263" name="Google Shape;263;p16"/>
          <p:cNvSpPr txBox="1"/>
          <p:nvPr>
            <p:ph type="title"/>
          </p:nvPr>
        </p:nvSpPr>
        <p:spPr>
          <a:xfrm>
            <a:off x="3657600" y="546300"/>
            <a:ext cx="5217000" cy="825300"/>
          </a:xfrm>
          <a:prstGeom prst="rect">
            <a:avLst/>
          </a:prstGeom>
        </p:spPr>
        <p:txBody>
          <a:bodyPr anchorCtr="0" anchor="b" bIns="0" lIns="0" spcFirstLastPara="1" rIns="0" wrap="square" tIns="0">
            <a:noAutofit/>
          </a:bodyPr>
          <a:lstStyle>
            <a:lvl1pPr lvl="0">
              <a:spcBef>
                <a:spcPts val="0"/>
              </a:spcBef>
              <a:spcAft>
                <a:spcPts val="0"/>
              </a:spcAft>
              <a:buSzPts val="3200"/>
              <a:buNone/>
              <a:defRPr b="1"/>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64" name="Google Shape;264;p16"/>
          <p:cNvSpPr txBox="1"/>
          <p:nvPr>
            <p:ph idx="1" type="subTitle"/>
          </p:nvPr>
        </p:nvSpPr>
        <p:spPr>
          <a:xfrm>
            <a:off x="3657600" y="1456575"/>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65" name="Google Shape;265;p16"/>
          <p:cNvSpPr txBox="1"/>
          <p:nvPr>
            <p:ph idx="2" type="body"/>
          </p:nvPr>
        </p:nvSpPr>
        <p:spPr>
          <a:xfrm>
            <a:off x="3675550" y="1768275"/>
            <a:ext cx="5217000" cy="30837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extLst>
    <p:ext uri="{DCECCB84-F9BA-43D5-87BE-67443E8EF086}">
      <p15:sldGuideLst>
        <p15:guide id="1" pos="2304">
          <p15:clr>
            <a:srgbClr val="FA7B17"/>
          </p15:clr>
        </p15:guide>
        <p15:guide id="2" orient="horz" pos="720">
          <p15:clr>
            <a:srgbClr val="FA7B17"/>
          </p15:clr>
        </p15:guide>
        <p15:guide id="3" orient="horz" pos="792">
          <p15:clr>
            <a:srgbClr val="FA7B17"/>
          </p15:clr>
        </p15:guide>
        <p15:guide id="4" orient="horz" pos="1008">
          <p15:clr>
            <a:srgbClr val="FA7B17"/>
          </p15:clr>
        </p15:guide>
        <p15:guide id="5" orient="horz" pos="1224">
          <p15:clr>
            <a:srgbClr val="FA7B17"/>
          </p15:clr>
        </p15:guide>
        <p15:guide id="6" pos="2592">
          <p15:clr>
            <a:srgbClr val="FA7B17"/>
          </p15:clr>
        </p15:guide>
        <p15:guide id="7" orient="horz" pos="1114">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solidFill>
          <a:schemeClr val="accent5"/>
        </a:solidFill>
      </p:bgPr>
    </p:bg>
    <p:spTree>
      <p:nvGrpSpPr>
        <p:cNvPr id="266" name="Shape 266"/>
        <p:cNvGrpSpPr/>
        <p:nvPr/>
      </p:nvGrpSpPr>
      <p:grpSpPr>
        <a:xfrm>
          <a:off x="0" y="0"/>
          <a:ext cx="0" cy="0"/>
          <a:chOff x="0" y="0"/>
          <a:chExt cx="0" cy="0"/>
        </a:xfrm>
      </p:grpSpPr>
      <p:sp>
        <p:nvSpPr>
          <p:cNvPr id="267" name="Google Shape;267;p17"/>
          <p:cNvSpPr/>
          <p:nvPr/>
        </p:nvSpPr>
        <p:spPr>
          <a:xfrm>
            <a:off x="3675550" y="0"/>
            <a:ext cx="54684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7"/>
          <p:cNvSpPr txBox="1"/>
          <p:nvPr>
            <p:ph type="title"/>
          </p:nvPr>
        </p:nvSpPr>
        <p:spPr>
          <a:xfrm>
            <a:off x="4131550" y="1908600"/>
            <a:ext cx="4556400" cy="856800"/>
          </a:xfrm>
          <a:prstGeom prst="rect">
            <a:avLst/>
          </a:prstGeom>
        </p:spPr>
        <p:txBody>
          <a:bodyPr anchorCtr="0" anchor="b" bIns="0" lIns="0" spcFirstLastPara="1" rIns="0" wrap="square" tIns="0">
            <a:noAutofit/>
          </a:bodyPr>
          <a:lstStyle>
            <a:lvl1pPr lvl="0">
              <a:spcBef>
                <a:spcPts val="0"/>
              </a:spcBef>
              <a:spcAft>
                <a:spcPts val="0"/>
              </a:spcAft>
              <a:buClr>
                <a:schemeClr val="lt1"/>
              </a:buClr>
              <a:buSzPts val="3200"/>
              <a:buNone/>
              <a:defRPr b="1">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69" name="Google Shape;269;p17"/>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
        <p:nvSpPr>
          <p:cNvPr id="270" name="Google Shape;270;p17"/>
          <p:cNvSpPr/>
          <p:nvPr/>
        </p:nvSpPr>
        <p:spPr>
          <a:xfrm>
            <a:off x="2007373" y="2456300"/>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271" name="Google Shape;271;p17"/>
          <p:cNvSpPr/>
          <p:nvPr/>
        </p:nvSpPr>
        <p:spPr>
          <a:xfrm rot="758744">
            <a:off x="1198314" y="3049648"/>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272" name="Google Shape;272;p17"/>
          <p:cNvSpPr/>
          <p:nvPr/>
        </p:nvSpPr>
        <p:spPr>
          <a:xfrm flipH="1" rot="10800000">
            <a:off x="1435558" y="3750422"/>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FF6600">
              <a:alpha val="4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273" name="Google Shape;273;p17"/>
          <p:cNvSpPr/>
          <p:nvPr/>
        </p:nvSpPr>
        <p:spPr>
          <a:xfrm flipH="1" rot="10800000">
            <a:off x="1480870" y="0"/>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77AB21">
              <a:alpha val="2471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274" name="Google Shape;274;p17"/>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77AB21">
              <a:alpha val="8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id="275" name="Google Shape;275;p17"/>
          <p:cNvPicPr preferRelativeResize="0"/>
          <p:nvPr/>
        </p:nvPicPr>
        <p:blipFill rotWithShape="1">
          <a:blip r:embed="rId2">
            <a:alphaModFix/>
          </a:blip>
          <a:srcRect b="0" l="0" r="0" t="0"/>
          <a:stretch/>
        </p:blipFill>
        <p:spPr>
          <a:xfrm>
            <a:off x="523452" y="432200"/>
            <a:ext cx="1645406" cy="2487172"/>
          </a:xfrm>
          <a:custGeom>
            <a:rect b="b" l="l" r="r" t="t"/>
            <a:pathLst>
              <a:path extrusionOk="0" h="21367" w="17426">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276" name="Google Shape;276;p17"/>
          <p:cNvSpPr txBox="1"/>
          <p:nvPr>
            <p:ph idx="1" type="subTitle"/>
          </p:nvPr>
        </p:nvSpPr>
        <p:spPr>
          <a:xfrm>
            <a:off x="4142100" y="2851775"/>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77" name="Google Shape;277;p17"/>
          <p:cNvSpPr txBox="1"/>
          <p:nvPr>
            <p:ph idx="2" type="subTitle"/>
          </p:nvPr>
        </p:nvSpPr>
        <p:spPr>
          <a:xfrm>
            <a:off x="4130725" y="3257975"/>
            <a:ext cx="4556400" cy="1180500"/>
          </a:xfrm>
          <a:prstGeom prst="rect">
            <a:avLst/>
          </a:prstGeom>
          <a:noFill/>
        </p:spPr>
        <p:txBody>
          <a:bodyPr anchorCtr="0" anchor="t" bIns="0" lIns="0" spcFirstLastPara="1" rIns="0" wrap="square" tIns="0">
            <a:noAutofit/>
          </a:bodyPr>
          <a:lstStyle>
            <a:lvl1pPr lvl="0">
              <a:spcBef>
                <a:spcPts val="0"/>
              </a:spcBef>
              <a:spcAft>
                <a:spcPts val="0"/>
              </a:spcAft>
              <a:buClr>
                <a:schemeClr val="lt1"/>
              </a:buClr>
              <a:buSzPts val="1800"/>
              <a:buNone/>
              <a:defRPr b="1">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extLst>
    <p:ext uri="{DCECCB84-F9BA-43D5-87BE-67443E8EF086}">
      <p15:sldGuideLst>
        <p15:guide id="1" pos="2304">
          <p15:clr>
            <a:srgbClr val="FA7B17"/>
          </p15:clr>
        </p15:guide>
        <p15:guide id="2" orient="horz" pos="1888">
          <p15:clr>
            <a:srgbClr val="FA7B17"/>
          </p15:clr>
        </p15:guide>
        <p15:guide id="3" pos="2592">
          <p15:clr>
            <a:srgbClr val="FA7B17"/>
          </p15:clr>
        </p15:guide>
        <p15:guide id="4" orient="horz" pos="1728">
          <p15:clr>
            <a:srgbClr val="FA7B17"/>
          </p15:clr>
        </p15:guide>
        <p15:guide id="5" orient="horz" pos="2088">
          <p15:clr>
            <a:srgbClr val="FA7B17"/>
          </p15:clr>
        </p15:guide>
        <p15:guide id="6" orient="horz" pos="1296">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1 column">
  <p:cSld name="TITLE_AND_BODY_1">
    <p:spTree>
      <p:nvGrpSpPr>
        <p:cNvPr id="278" name="Shape 278"/>
        <p:cNvGrpSpPr/>
        <p:nvPr/>
      </p:nvGrpSpPr>
      <p:grpSpPr>
        <a:xfrm>
          <a:off x="0" y="0"/>
          <a:ext cx="0" cy="0"/>
          <a:chOff x="0" y="0"/>
          <a:chExt cx="0" cy="0"/>
        </a:xfrm>
      </p:grpSpPr>
      <p:sp>
        <p:nvSpPr>
          <p:cNvPr id="279" name="Google Shape;279;p18"/>
          <p:cNvSpPr txBox="1"/>
          <p:nvPr>
            <p:ph type="title"/>
          </p:nvPr>
        </p:nvSpPr>
        <p:spPr>
          <a:xfrm>
            <a:off x="800100" y="250175"/>
            <a:ext cx="7905300" cy="467100"/>
          </a:xfrm>
          <a:prstGeom prst="rect">
            <a:avLst/>
          </a:prstGeom>
        </p:spPr>
        <p:txBody>
          <a:bodyPr anchorCtr="0" anchor="b" bIns="0" lIns="0" spcFirstLastPara="1" rIns="0" wrap="square" tIns="0">
            <a:noAutofit/>
          </a:bodyPr>
          <a:lstStyle>
            <a:lvl1pPr lvl="0">
              <a:spcBef>
                <a:spcPts val="0"/>
              </a:spcBef>
              <a:spcAft>
                <a:spcPts val="0"/>
              </a:spcAft>
              <a:buSzPts val="3200"/>
              <a:buNone/>
              <a:defRPr b="1" sz="32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0" name="Google Shape;280;p18"/>
          <p:cNvSpPr txBox="1"/>
          <p:nvPr>
            <p:ph idx="1" type="body"/>
          </p:nvPr>
        </p:nvSpPr>
        <p:spPr>
          <a:xfrm>
            <a:off x="800100" y="1153775"/>
            <a:ext cx="7033500" cy="36447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grpSp>
        <p:nvGrpSpPr>
          <p:cNvPr id="281" name="Google Shape;281;p18"/>
          <p:cNvGrpSpPr/>
          <p:nvPr/>
        </p:nvGrpSpPr>
        <p:grpSpPr>
          <a:xfrm>
            <a:off x="0" y="-1852"/>
            <a:ext cx="262853" cy="5143500"/>
            <a:chOff x="0" y="-1395"/>
            <a:chExt cx="197145" cy="5143500"/>
          </a:xfrm>
        </p:grpSpPr>
        <p:sp>
          <p:nvSpPr>
            <p:cNvPr id="282" name="Google Shape;282;p18"/>
            <p:cNvSpPr/>
            <p:nvPr/>
          </p:nvSpPr>
          <p:spPr>
            <a:xfrm>
              <a:off x="0" y="-1395"/>
              <a:ext cx="100500" cy="5143500"/>
            </a:xfrm>
            <a:prstGeom prst="rect">
              <a:avLst/>
            </a:prstGeom>
            <a:solidFill>
              <a:srgbClr val="77A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83" name="Google Shape;283;p18"/>
            <p:cNvSpPr/>
            <p:nvPr/>
          </p:nvSpPr>
          <p:spPr>
            <a:xfrm>
              <a:off x="96645" y="-1395"/>
              <a:ext cx="100500" cy="5143500"/>
            </a:xfrm>
            <a:prstGeom prst="rect">
              <a:avLst/>
            </a:prstGeom>
            <a:solidFill>
              <a:srgbClr val="5627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
        <p:nvSpPr>
          <p:cNvPr id="284" name="Google Shape;284;p18"/>
          <p:cNvSpPr txBox="1"/>
          <p:nvPr>
            <p:ph idx="2" type="subTitle"/>
          </p:nvPr>
        </p:nvSpPr>
        <p:spPr>
          <a:xfrm>
            <a:off x="807950" y="777300"/>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285" name="Google Shape;285;p18"/>
          <p:cNvGrpSpPr/>
          <p:nvPr/>
        </p:nvGrpSpPr>
        <p:grpSpPr>
          <a:xfrm>
            <a:off x="7996224" y="3814847"/>
            <a:ext cx="1011295" cy="1062078"/>
            <a:chOff x="7483496" y="2181300"/>
            <a:chExt cx="1205358" cy="1265885"/>
          </a:xfrm>
        </p:grpSpPr>
        <p:sp>
          <p:nvSpPr>
            <p:cNvPr id="286" name="Google Shape;286;p18"/>
            <p:cNvSpPr/>
            <p:nvPr/>
          </p:nvSpPr>
          <p:spPr>
            <a:xfrm rot="4637901">
              <a:off x="7654691" y="2467841"/>
              <a:ext cx="1141490" cy="692804"/>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77AB2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87" name="Google Shape;287;p18"/>
            <p:cNvSpPr/>
            <p:nvPr/>
          </p:nvSpPr>
          <p:spPr>
            <a:xfrm rot="405931">
              <a:off x="7513642" y="2837517"/>
              <a:ext cx="349238" cy="532402"/>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Tree>
  </p:cSld>
  <p:clrMapOvr>
    <a:masterClrMapping/>
  </p:clrMapOvr>
  <p:extLst>
    <p:ext uri="{DCECCB84-F9BA-43D5-87BE-67443E8EF086}">
      <p15:sldGuideLst>
        <p15:guide id="1" pos="504">
          <p15:clr>
            <a:srgbClr val="FA7B17"/>
          </p15:clr>
        </p15:guide>
        <p15:guide id="2" orient="horz" pos="288">
          <p15:clr>
            <a:srgbClr val="FA7B17"/>
          </p15:clr>
        </p15:guide>
        <p15:guide id="3" orient="horz" pos="576">
          <p15:clr>
            <a:srgbClr val="FA7B17"/>
          </p15:clr>
        </p15:guide>
        <p15:guide id="4" orient="horz" pos="720">
          <p15:clr>
            <a:srgbClr val="FA7B17"/>
          </p15:clr>
        </p15:guide>
        <p15:guide id="5" orient="horz" pos="3096">
          <p15:clr>
            <a:srgbClr val="FA7B17"/>
          </p15:clr>
        </p15:guide>
        <p15:guide id="6" pos="5616">
          <p15:clr>
            <a:srgbClr val="FA7B17"/>
          </p15:clr>
        </p15:guide>
        <p15:guide id="7" orient="horz" pos="648">
          <p15:clr>
            <a:srgbClr val="FA7B17"/>
          </p15:clr>
        </p15:guide>
        <p15:guide id="8" orient="horz" pos="3024">
          <p15:clr>
            <a:srgbClr val="FA7B17"/>
          </p15:clr>
        </p15:guide>
        <p15:guide id="9" orient="horz" pos="39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2 columns" type="twoColTx">
  <p:cSld name="TITLE_AND_TWO_COLUMNS">
    <p:spTree>
      <p:nvGrpSpPr>
        <p:cNvPr id="288" name="Shape 288"/>
        <p:cNvGrpSpPr/>
        <p:nvPr/>
      </p:nvGrpSpPr>
      <p:grpSpPr>
        <a:xfrm>
          <a:off x="0" y="0"/>
          <a:ext cx="0" cy="0"/>
          <a:chOff x="0" y="0"/>
          <a:chExt cx="0" cy="0"/>
        </a:xfrm>
      </p:grpSpPr>
      <p:sp>
        <p:nvSpPr>
          <p:cNvPr id="289" name="Google Shape;289;p19"/>
          <p:cNvSpPr txBox="1"/>
          <p:nvPr>
            <p:ph type="title"/>
          </p:nvPr>
        </p:nvSpPr>
        <p:spPr>
          <a:xfrm>
            <a:off x="800100" y="252425"/>
            <a:ext cx="7881900" cy="464100"/>
          </a:xfrm>
          <a:prstGeom prst="rect">
            <a:avLst/>
          </a:prstGeom>
        </p:spPr>
        <p:txBody>
          <a:bodyPr anchorCtr="0" anchor="b" bIns="0" lIns="0" spcFirstLastPara="1" rIns="0" wrap="square" tIns="0">
            <a:noAutofit/>
          </a:bodyPr>
          <a:lstStyle>
            <a:lvl1pPr lvl="0">
              <a:spcBef>
                <a:spcPts val="0"/>
              </a:spcBef>
              <a:spcAft>
                <a:spcPts val="0"/>
              </a:spcAft>
              <a:buSzPts val="3200"/>
              <a:buNone/>
              <a:defRPr b="1" sz="3200"/>
            </a:lvl1pPr>
            <a:lvl2pPr lvl="1">
              <a:spcBef>
                <a:spcPts val="0"/>
              </a:spcBef>
              <a:spcAft>
                <a:spcPts val="0"/>
              </a:spcAft>
              <a:buSzPts val="3200"/>
              <a:buFont typeface="Dosis"/>
              <a:buNone/>
              <a:defRPr b="1" sz="3200">
                <a:latin typeface="Dosis"/>
                <a:ea typeface="Dosis"/>
                <a:cs typeface="Dosis"/>
                <a:sym typeface="Dosis"/>
              </a:defRPr>
            </a:lvl2pPr>
            <a:lvl3pPr lvl="2">
              <a:spcBef>
                <a:spcPts val="0"/>
              </a:spcBef>
              <a:spcAft>
                <a:spcPts val="0"/>
              </a:spcAft>
              <a:buSzPts val="3200"/>
              <a:buFont typeface="Dosis"/>
              <a:buNone/>
              <a:defRPr b="1" sz="3200">
                <a:latin typeface="Dosis"/>
                <a:ea typeface="Dosis"/>
                <a:cs typeface="Dosis"/>
                <a:sym typeface="Dosis"/>
              </a:defRPr>
            </a:lvl3pPr>
            <a:lvl4pPr lvl="3">
              <a:spcBef>
                <a:spcPts val="0"/>
              </a:spcBef>
              <a:spcAft>
                <a:spcPts val="0"/>
              </a:spcAft>
              <a:buSzPts val="3200"/>
              <a:buFont typeface="Dosis"/>
              <a:buNone/>
              <a:defRPr b="1" sz="3200">
                <a:latin typeface="Dosis"/>
                <a:ea typeface="Dosis"/>
                <a:cs typeface="Dosis"/>
                <a:sym typeface="Dosis"/>
              </a:defRPr>
            </a:lvl4pPr>
            <a:lvl5pPr lvl="4">
              <a:spcBef>
                <a:spcPts val="0"/>
              </a:spcBef>
              <a:spcAft>
                <a:spcPts val="0"/>
              </a:spcAft>
              <a:buSzPts val="3200"/>
              <a:buFont typeface="Dosis"/>
              <a:buNone/>
              <a:defRPr b="1" sz="3200">
                <a:latin typeface="Dosis"/>
                <a:ea typeface="Dosis"/>
                <a:cs typeface="Dosis"/>
                <a:sym typeface="Dosis"/>
              </a:defRPr>
            </a:lvl5pPr>
            <a:lvl6pPr lvl="5">
              <a:spcBef>
                <a:spcPts val="0"/>
              </a:spcBef>
              <a:spcAft>
                <a:spcPts val="0"/>
              </a:spcAft>
              <a:buSzPts val="3200"/>
              <a:buFont typeface="Dosis"/>
              <a:buNone/>
              <a:defRPr b="1" sz="3200">
                <a:latin typeface="Dosis"/>
                <a:ea typeface="Dosis"/>
                <a:cs typeface="Dosis"/>
                <a:sym typeface="Dosis"/>
              </a:defRPr>
            </a:lvl6pPr>
            <a:lvl7pPr lvl="6">
              <a:spcBef>
                <a:spcPts val="0"/>
              </a:spcBef>
              <a:spcAft>
                <a:spcPts val="0"/>
              </a:spcAft>
              <a:buSzPts val="3200"/>
              <a:buFont typeface="Dosis"/>
              <a:buNone/>
              <a:defRPr b="1" sz="3200">
                <a:latin typeface="Dosis"/>
                <a:ea typeface="Dosis"/>
                <a:cs typeface="Dosis"/>
                <a:sym typeface="Dosis"/>
              </a:defRPr>
            </a:lvl7pPr>
            <a:lvl8pPr lvl="7">
              <a:spcBef>
                <a:spcPts val="0"/>
              </a:spcBef>
              <a:spcAft>
                <a:spcPts val="0"/>
              </a:spcAft>
              <a:buSzPts val="3200"/>
              <a:buFont typeface="Dosis"/>
              <a:buNone/>
              <a:defRPr b="1" sz="3200">
                <a:latin typeface="Dosis"/>
                <a:ea typeface="Dosis"/>
                <a:cs typeface="Dosis"/>
                <a:sym typeface="Dosis"/>
              </a:defRPr>
            </a:lvl8pPr>
            <a:lvl9pPr lvl="8">
              <a:spcBef>
                <a:spcPts val="0"/>
              </a:spcBef>
              <a:spcAft>
                <a:spcPts val="0"/>
              </a:spcAft>
              <a:buSzPts val="3200"/>
              <a:buFont typeface="Dosis"/>
              <a:buNone/>
              <a:defRPr b="1" sz="3200">
                <a:latin typeface="Dosis"/>
                <a:ea typeface="Dosis"/>
                <a:cs typeface="Dosis"/>
                <a:sym typeface="Dosis"/>
              </a:defRPr>
            </a:lvl9pPr>
          </a:lstStyle>
          <a:p/>
        </p:txBody>
      </p:sp>
      <p:sp>
        <p:nvSpPr>
          <p:cNvPr id="290" name="Google Shape;290;p19"/>
          <p:cNvSpPr txBox="1"/>
          <p:nvPr>
            <p:ph idx="1" type="body"/>
          </p:nvPr>
        </p:nvSpPr>
        <p:spPr>
          <a:xfrm>
            <a:off x="797950" y="1148750"/>
            <a:ext cx="4011300" cy="37683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291" name="Google Shape;291;p19"/>
          <p:cNvSpPr txBox="1"/>
          <p:nvPr>
            <p:ph idx="2" type="body"/>
          </p:nvPr>
        </p:nvSpPr>
        <p:spPr>
          <a:xfrm>
            <a:off x="5046450" y="1148750"/>
            <a:ext cx="3978900" cy="37683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grpSp>
        <p:nvGrpSpPr>
          <p:cNvPr id="292" name="Google Shape;292;p19"/>
          <p:cNvGrpSpPr/>
          <p:nvPr/>
        </p:nvGrpSpPr>
        <p:grpSpPr>
          <a:xfrm>
            <a:off x="0" y="-1852"/>
            <a:ext cx="262853" cy="5143500"/>
            <a:chOff x="0" y="-1395"/>
            <a:chExt cx="197145" cy="5143500"/>
          </a:xfrm>
        </p:grpSpPr>
        <p:sp>
          <p:nvSpPr>
            <p:cNvPr id="293" name="Google Shape;293;p19"/>
            <p:cNvSpPr/>
            <p:nvPr/>
          </p:nvSpPr>
          <p:spPr>
            <a:xfrm>
              <a:off x="0" y="-1395"/>
              <a:ext cx="100500" cy="5143500"/>
            </a:xfrm>
            <a:prstGeom prst="rect">
              <a:avLst/>
            </a:prstGeom>
            <a:solidFill>
              <a:srgbClr val="77A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94" name="Google Shape;294;p19"/>
            <p:cNvSpPr/>
            <p:nvPr/>
          </p:nvSpPr>
          <p:spPr>
            <a:xfrm>
              <a:off x="96645" y="-1395"/>
              <a:ext cx="100500" cy="5143500"/>
            </a:xfrm>
            <a:prstGeom prst="rect">
              <a:avLst/>
            </a:prstGeom>
            <a:solidFill>
              <a:srgbClr val="5627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
        <p:nvSpPr>
          <p:cNvPr id="295" name="Google Shape;295;p19"/>
          <p:cNvSpPr txBox="1"/>
          <p:nvPr>
            <p:ph idx="3" type="subTitle"/>
          </p:nvPr>
        </p:nvSpPr>
        <p:spPr>
          <a:xfrm>
            <a:off x="800100" y="777300"/>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extLst>
    <p:ext uri="{DCECCB84-F9BA-43D5-87BE-67443E8EF086}">
      <p15:sldGuideLst>
        <p15:guide id="1" pos="504">
          <p15:clr>
            <a:srgbClr val="FA7B17"/>
          </p15:clr>
        </p15:guide>
        <p15:guide id="2" orient="horz" pos="288">
          <p15:clr>
            <a:srgbClr val="FA7B17"/>
          </p15:clr>
        </p15:guide>
        <p15:guide id="3" orient="horz" pos="576">
          <p15:clr>
            <a:srgbClr val="FA7B17"/>
          </p15:clr>
        </p15:guide>
        <p15:guide id="4" orient="horz" pos="720">
          <p15:clr>
            <a:srgbClr val="FA7B17"/>
          </p15:clr>
        </p15:guide>
        <p15:guide id="5" pos="3096">
          <p15:clr>
            <a:srgbClr val="FA7B17"/>
          </p15:clr>
        </p15:guide>
        <p15:guide id="6" pos="3024">
          <p15:clr>
            <a:srgbClr val="FA7B17"/>
          </p15:clr>
        </p15:guide>
        <p15:guide id="7" pos="3168">
          <p15:clr>
            <a:srgbClr val="FA7B17"/>
          </p15:clr>
        </p15:guide>
        <p15:guide id="8" orient="horz" pos="3096">
          <p15:clr>
            <a:srgbClr val="FA7B17"/>
          </p15:clr>
        </p15:guide>
        <p15:guide id="9" orient="horz" pos="288">
          <p15:clr>
            <a:srgbClr val="FA7B17"/>
          </p15:clr>
        </p15:guide>
        <p15:guide id="10" orient="horz" pos="648">
          <p15:clr>
            <a:srgbClr val="FA7B17"/>
          </p15:clr>
        </p15:guide>
        <p15:guide id="11" orient="horz" pos="396">
          <p15:clr>
            <a:srgbClr val="FA7B17"/>
          </p15:clr>
        </p15:guide>
        <p15:guide id="12" orient="horz" pos="3024">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AND_TWO_COLUMNS_1">
    <p:spTree>
      <p:nvGrpSpPr>
        <p:cNvPr id="296" name="Shape 296"/>
        <p:cNvGrpSpPr/>
        <p:nvPr/>
      </p:nvGrpSpPr>
      <p:grpSpPr>
        <a:xfrm>
          <a:off x="0" y="0"/>
          <a:ext cx="0" cy="0"/>
          <a:chOff x="0" y="0"/>
          <a:chExt cx="0" cy="0"/>
        </a:xfrm>
      </p:grpSpPr>
      <p:sp>
        <p:nvSpPr>
          <p:cNvPr id="297" name="Google Shape;297;p20"/>
          <p:cNvSpPr txBox="1"/>
          <p:nvPr>
            <p:ph type="title"/>
          </p:nvPr>
        </p:nvSpPr>
        <p:spPr>
          <a:xfrm>
            <a:off x="1395300" y="457200"/>
            <a:ext cx="6400800" cy="335700"/>
          </a:xfrm>
          <a:prstGeom prst="rect">
            <a:avLst/>
          </a:prstGeom>
        </p:spPr>
        <p:txBody>
          <a:bodyPr anchorCtr="0" anchor="t" bIns="0" lIns="0" spcFirstLastPara="1" rIns="0" wrap="square" tIns="0">
            <a:noAutofit/>
          </a:bodyPr>
          <a:lstStyle>
            <a:lvl1pPr lvl="0" algn="ctr">
              <a:spcBef>
                <a:spcPts val="0"/>
              </a:spcBef>
              <a:spcAft>
                <a:spcPts val="0"/>
              </a:spcAft>
              <a:buSzPts val="2400"/>
              <a:buNone/>
              <a:defRPr b="1" sz="2400"/>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98" name="Google Shape;298;p20"/>
          <p:cNvSpPr txBox="1"/>
          <p:nvPr>
            <p:ph idx="1" type="body"/>
          </p:nvPr>
        </p:nvSpPr>
        <p:spPr>
          <a:xfrm>
            <a:off x="1383450" y="1028700"/>
            <a:ext cx="6377100" cy="25218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pic>
        <p:nvPicPr>
          <p:cNvPr descr="LeafQuoteOpen.emf" id="299" name="Google Shape;299;p20"/>
          <p:cNvPicPr preferRelativeResize="0"/>
          <p:nvPr/>
        </p:nvPicPr>
        <p:blipFill rotWithShape="1">
          <a:blip r:embed="rId2">
            <a:alphaModFix/>
          </a:blip>
          <a:srcRect b="0" l="0" r="0" t="0"/>
          <a:stretch/>
        </p:blipFill>
        <p:spPr>
          <a:xfrm>
            <a:off x="457200" y="457200"/>
            <a:ext cx="914401" cy="860620"/>
          </a:xfrm>
          <a:prstGeom prst="rect">
            <a:avLst/>
          </a:prstGeom>
          <a:noFill/>
          <a:ln>
            <a:noFill/>
          </a:ln>
        </p:spPr>
      </p:pic>
      <p:pic>
        <p:nvPicPr>
          <p:cNvPr descr="LeafQuoteClose.emf" id="300" name="Google Shape;300;p20"/>
          <p:cNvPicPr preferRelativeResize="0"/>
          <p:nvPr/>
        </p:nvPicPr>
        <p:blipFill rotWithShape="1">
          <a:blip r:embed="rId3">
            <a:alphaModFix/>
          </a:blip>
          <a:srcRect b="0" l="0" r="0" t="0"/>
          <a:stretch/>
        </p:blipFill>
        <p:spPr>
          <a:xfrm>
            <a:off x="7772400" y="2966697"/>
            <a:ext cx="914401" cy="860611"/>
          </a:xfrm>
          <a:prstGeom prst="rect">
            <a:avLst/>
          </a:prstGeom>
          <a:noFill/>
          <a:ln>
            <a:noFill/>
          </a:ln>
        </p:spPr>
      </p:pic>
    </p:spTree>
  </p:cSld>
  <p:clrMapOvr>
    <a:masterClrMapping/>
  </p:clrMapOvr>
  <p:extLst>
    <p:ext uri="{DCECCB84-F9BA-43D5-87BE-67443E8EF086}">
      <p15:sldGuideLst>
        <p15:guide id="1" pos="288">
          <p15:clr>
            <a:srgbClr val="FA7B17"/>
          </p15:clr>
        </p15:guide>
        <p15:guide id="2" orient="horz" pos="288">
          <p15:clr>
            <a:srgbClr val="FA7B17"/>
          </p15:clr>
        </p15:guide>
        <p15:guide id="3" pos="5472">
          <p15:clr>
            <a:srgbClr val="FA7B17"/>
          </p15:clr>
        </p15:guide>
        <p15:guide id="4" orient="horz" pos="2952">
          <p15:clr>
            <a:srgbClr val="FA7B17"/>
          </p15:clr>
        </p15:guide>
        <p15:guide id="5" pos="864">
          <p15:clr>
            <a:srgbClr val="FA7B17"/>
          </p15:clr>
        </p15:guide>
        <p15:guide id="6" pos="4896">
          <p15:clr>
            <a:srgbClr val="FA7B17"/>
          </p15:clr>
        </p15:guide>
        <p15:guide id="7" orient="horz" pos="648">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301" name="Shape 301"/>
        <p:cNvGrpSpPr/>
        <p:nvPr/>
      </p:nvGrpSpPr>
      <p:grpSpPr>
        <a:xfrm>
          <a:off x="0" y="0"/>
          <a:ext cx="0" cy="0"/>
          <a:chOff x="0" y="0"/>
          <a:chExt cx="0" cy="0"/>
        </a:xfrm>
      </p:grpSpPr>
      <p:sp>
        <p:nvSpPr>
          <p:cNvPr id="302" name="Google Shape;302;p21"/>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Blurb">
  <p:cSld name="TITLE_1">
    <p:bg>
      <p:bgPr>
        <a:solidFill>
          <a:schemeClr val="accent5"/>
        </a:solidFill>
      </p:bgPr>
    </p:bg>
    <p:spTree>
      <p:nvGrpSpPr>
        <p:cNvPr id="68" name="Shape 68"/>
        <p:cNvGrpSpPr/>
        <p:nvPr/>
      </p:nvGrpSpPr>
      <p:grpSpPr>
        <a:xfrm>
          <a:off x="0" y="0"/>
          <a:ext cx="0" cy="0"/>
          <a:chOff x="0" y="0"/>
          <a:chExt cx="0" cy="0"/>
        </a:xfrm>
      </p:grpSpPr>
      <p:grpSp>
        <p:nvGrpSpPr>
          <p:cNvPr id="69" name="Google Shape;69;p3"/>
          <p:cNvGrpSpPr/>
          <p:nvPr/>
        </p:nvGrpSpPr>
        <p:grpSpPr>
          <a:xfrm>
            <a:off x="4953000" y="-95260"/>
            <a:ext cx="4059889" cy="4485415"/>
            <a:chOff x="4953000" y="-95260"/>
            <a:chExt cx="4059889" cy="4485415"/>
          </a:xfrm>
        </p:grpSpPr>
        <p:sp>
          <p:nvSpPr>
            <p:cNvPr id="70" name="Google Shape;70;p3"/>
            <p:cNvSpPr/>
            <p:nvPr/>
          </p:nvSpPr>
          <p:spPr>
            <a:xfrm rot="4001293">
              <a:off x="6921829" y="2932075"/>
              <a:ext cx="1651768" cy="1002507"/>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1" name="Google Shape;71;p3"/>
            <p:cNvSpPr/>
            <p:nvPr/>
          </p:nvSpPr>
          <p:spPr>
            <a:xfrm rot="4137692">
              <a:off x="6204058" y="2165398"/>
              <a:ext cx="640966" cy="99833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2" name="Google Shape;72;p3"/>
            <p:cNvSpPr/>
            <p:nvPr/>
          </p:nvSpPr>
          <p:spPr>
            <a:xfrm rot="-10068975">
              <a:off x="7057738" y="56030"/>
              <a:ext cx="1705562" cy="254726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descr="GabbyLinkedIn.jpg" id="73" name="Google Shape;73;p3"/>
            <p:cNvPicPr preferRelativeResize="0"/>
            <p:nvPr/>
          </p:nvPicPr>
          <p:blipFill rotWithShape="1">
            <a:blip r:embed="rId2">
              <a:alphaModFix/>
            </a:blip>
            <a:srcRect b="0" l="0" r="0" t="0"/>
            <a:stretch/>
          </p:blipFill>
          <p:spPr>
            <a:xfrm>
              <a:off x="4953000" y="427734"/>
              <a:ext cx="1905000" cy="1905000"/>
            </a:xfrm>
            <a:prstGeom prst="ellipse">
              <a:avLst/>
            </a:prstGeom>
            <a:noFill/>
            <a:ln>
              <a:noFill/>
            </a:ln>
          </p:spPr>
        </p:pic>
      </p:grpSp>
      <p:sp>
        <p:nvSpPr>
          <p:cNvPr id="74" name="Google Shape;74;p3"/>
          <p:cNvSpPr/>
          <p:nvPr/>
        </p:nvSpPr>
        <p:spPr>
          <a:xfrm>
            <a:off x="0" y="5005800"/>
            <a:ext cx="9144000" cy="137700"/>
          </a:xfrm>
          <a:prstGeom prst="rect">
            <a:avLst/>
          </a:prstGeom>
          <a:solidFill>
            <a:srgbClr val="56271C"/>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75" name="Google Shape;75;p3"/>
          <p:cNvSpPr txBox="1"/>
          <p:nvPr/>
        </p:nvSpPr>
        <p:spPr>
          <a:xfrm>
            <a:off x="463675" y="1177475"/>
            <a:ext cx="5467200" cy="961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7800">
                <a:solidFill>
                  <a:schemeClr val="accent4"/>
                </a:solidFill>
                <a:latin typeface="Calibri"/>
                <a:ea typeface="Calibri"/>
                <a:cs typeface="Calibri"/>
                <a:sym typeface="Calibri"/>
              </a:rPr>
              <a:t>Welcome!</a:t>
            </a:r>
            <a:endParaRPr sz="7800">
              <a:solidFill>
                <a:schemeClr val="accent4"/>
              </a:solidFill>
              <a:latin typeface="Calibri"/>
              <a:ea typeface="Calibri"/>
              <a:cs typeface="Calibri"/>
              <a:sym typeface="Calibri"/>
            </a:endParaRPr>
          </a:p>
        </p:txBody>
      </p:sp>
      <p:sp>
        <p:nvSpPr>
          <p:cNvPr id="76" name="Google Shape;76;p3"/>
          <p:cNvSpPr txBox="1"/>
          <p:nvPr/>
        </p:nvSpPr>
        <p:spPr>
          <a:xfrm>
            <a:off x="685800" y="2290325"/>
            <a:ext cx="7577100" cy="2493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US" sz="2200">
                <a:solidFill>
                  <a:srgbClr val="56271C"/>
                </a:solidFill>
                <a:latin typeface="Calibri"/>
                <a:ea typeface="Calibri"/>
                <a:cs typeface="Calibri"/>
                <a:sym typeface="Calibri"/>
              </a:rPr>
              <a:t>I am Gabriella Grant, Director </a:t>
            </a:r>
            <a:br>
              <a:rPr lang="en-US" sz="2200">
                <a:solidFill>
                  <a:srgbClr val="56271C"/>
                </a:solidFill>
                <a:latin typeface="Calibri"/>
                <a:ea typeface="Calibri"/>
                <a:cs typeface="Calibri"/>
                <a:sym typeface="Calibri"/>
              </a:rPr>
            </a:br>
            <a:r>
              <a:rPr lang="en-US" sz="2200">
                <a:solidFill>
                  <a:srgbClr val="56271C"/>
                </a:solidFill>
                <a:latin typeface="Calibri"/>
                <a:ea typeface="Calibri"/>
                <a:cs typeface="Calibri"/>
                <a:sym typeface="Calibri"/>
              </a:rPr>
              <a:t>of Trauma Informed California</a:t>
            </a:r>
            <a:endParaRPr sz="2200">
              <a:solidFill>
                <a:srgbClr val="56271C"/>
              </a:solidFill>
              <a:latin typeface="Calibri"/>
              <a:ea typeface="Calibri"/>
              <a:cs typeface="Calibri"/>
              <a:sym typeface="Calibri"/>
            </a:endParaRPr>
          </a:p>
          <a:p>
            <a:pPr indent="0" lvl="0" marL="0" rtl="0" algn="l">
              <a:lnSpc>
                <a:spcPct val="90000"/>
              </a:lnSpc>
              <a:spcBef>
                <a:spcPts val="1800"/>
              </a:spcBef>
              <a:spcAft>
                <a:spcPts val="0"/>
              </a:spcAft>
              <a:buNone/>
            </a:pPr>
            <a:r>
              <a:rPr lang="en-US" sz="2200">
                <a:solidFill>
                  <a:srgbClr val="56271C"/>
                </a:solidFill>
                <a:latin typeface="Calibri"/>
                <a:ea typeface="Calibri"/>
                <a:cs typeface="Calibri"/>
                <a:sym typeface="Calibri"/>
              </a:rPr>
              <a:t>Email: </a:t>
            </a:r>
            <a:r>
              <a:rPr lang="en-US" sz="2200" u="sng">
                <a:solidFill>
                  <a:schemeClr val="hlink"/>
                </a:solidFill>
                <a:latin typeface="Calibri"/>
                <a:ea typeface="Calibri"/>
                <a:cs typeface="Calibri"/>
                <a:sym typeface="Calibri"/>
                <a:hlinkClick r:id="rId3"/>
              </a:rPr>
              <a:t>gabby@trauma-informed-california.org</a:t>
            </a:r>
            <a:endParaRPr sz="2200">
              <a:solidFill>
                <a:srgbClr val="56271C"/>
              </a:solidFill>
              <a:latin typeface="Calibri"/>
              <a:ea typeface="Calibri"/>
              <a:cs typeface="Calibri"/>
              <a:sym typeface="Calibri"/>
            </a:endParaRPr>
          </a:p>
          <a:p>
            <a:pPr indent="0" lvl="0" marL="0" rtl="0" algn="l">
              <a:lnSpc>
                <a:spcPct val="90000"/>
              </a:lnSpc>
              <a:spcBef>
                <a:spcPts val="300"/>
              </a:spcBef>
              <a:spcAft>
                <a:spcPts val="0"/>
              </a:spcAft>
              <a:buNone/>
            </a:pPr>
            <a:r>
              <a:rPr lang="en-US" sz="2200">
                <a:solidFill>
                  <a:srgbClr val="56271C"/>
                </a:solidFill>
                <a:latin typeface="Calibri"/>
                <a:ea typeface="Calibri"/>
                <a:cs typeface="Calibri"/>
                <a:sym typeface="Calibri"/>
              </a:rPr>
              <a:t>Website: </a:t>
            </a:r>
            <a:r>
              <a:rPr lang="en-US" sz="2200" u="sng">
                <a:solidFill>
                  <a:srgbClr val="6AA84F"/>
                </a:solidFill>
                <a:latin typeface="Calibri"/>
                <a:ea typeface="Calibri"/>
                <a:cs typeface="Calibri"/>
                <a:sym typeface="Calibri"/>
                <a:hlinkClick r:id="rId4">
                  <a:extLst>
                    <a:ext uri="{A12FA001-AC4F-418D-AE19-62706E023703}">
                      <ahyp:hlinkClr val="tx"/>
                    </a:ext>
                  </a:extLst>
                </a:hlinkClick>
              </a:rPr>
              <a:t>www.trauma-informed-california.org</a:t>
            </a:r>
            <a:endParaRPr sz="2200">
              <a:solidFill>
                <a:srgbClr val="56271C"/>
              </a:solidFill>
              <a:latin typeface="Calibri"/>
              <a:ea typeface="Calibri"/>
              <a:cs typeface="Calibri"/>
              <a:sym typeface="Calibri"/>
            </a:endParaRPr>
          </a:p>
          <a:p>
            <a:pPr indent="0" lvl="0" marL="0" rtl="0" algn="l">
              <a:lnSpc>
                <a:spcPct val="90000"/>
              </a:lnSpc>
              <a:spcBef>
                <a:spcPts val="300"/>
              </a:spcBef>
              <a:spcAft>
                <a:spcPts val="0"/>
              </a:spcAft>
              <a:buNone/>
            </a:pPr>
            <a:r>
              <a:rPr lang="en-US" sz="2200">
                <a:solidFill>
                  <a:srgbClr val="56271C"/>
                </a:solidFill>
                <a:latin typeface="Calibri"/>
                <a:ea typeface="Calibri"/>
                <a:cs typeface="Calibri"/>
                <a:sym typeface="Calibri"/>
              </a:rPr>
              <a:t>Connect with me on LinkedIn! </a:t>
            </a:r>
            <a:endParaRPr sz="2200">
              <a:solidFill>
                <a:srgbClr val="56271C"/>
              </a:solidFill>
              <a:latin typeface="Calibri"/>
              <a:ea typeface="Calibri"/>
              <a:cs typeface="Calibri"/>
              <a:sym typeface="Calibri"/>
            </a:endParaRPr>
          </a:p>
          <a:p>
            <a:pPr indent="0" lvl="0" marL="0" rtl="0" algn="l">
              <a:lnSpc>
                <a:spcPct val="90000"/>
              </a:lnSpc>
              <a:spcBef>
                <a:spcPts val="0"/>
              </a:spcBef>
              <a:spcAft>
                <a:spcPts val="0"/>
              </a:spcAft>
              <a:buNone/>
            </a:pPr>
            <a:r>
              <a:rPr lang="en-US" sz="2200" u="sng">
                <a:solidFill>
                  <a:srgbClr val="6AA84F"/>
                </a:solidFill>
                <a:latin typeface="Calibri"/>
                <a:ea typeface="Calibri"/>
                <a:cs typeface="Calibri"/>
                <a:sym typeface="Calibri"/>
                <a:hlinkClick r:id="rId5">
                  <a:extLst>
                    <a:ext uri="{A12FA001-AC4F-418D-AE19-62706E023703}">
                      <ahyp:hlinkClr val="tx"/>
                    </a:ext>
                  </a:extLst>
                </a:hlinkClick>
              </a:rPr>
              <a:t>https://www.linkedin.com/in/gabriella-grant-3bb0793a</a:t>
            </a:r>
            <a:endParaRPr sz="2200">
              <a:solidFill>
                <a:srgbClr val="56271C"/>
              </a:solidFill>
              <a:latin typeface="Calibri"/>
              <a:ea typeface="Calibri"/>
              <a:cs typeface="Calibri"/>
              <a:sym typeface="Calibri"/>
            </a:endParaRPr>
          </a:p>
        </p:txBody>
      </p:sp>
    </p:spTree>
  </p:cSld>
  <p:clrMapOvr>
    <a:masterClrMapping/>
  </p:clrMapOvr>
  <p:extLst>
    <p:ext uri="{DCECCB84-F9BA-43D5-87BE-67443E8EF086}">
      <p15:sldGuideLst>
        <p15:guide id="1" orient="horz" pos="1224">
          <p15:clr>
            <a:srgbClr val="FA7B17"/>
          </p15:clr>
        </p15:guide>
        <p15:guide id="2" pos="292">
          <p15:clr>
            <a:srgbClr val="FA7B17"/>
          </p15:clr>
        </p15:guide>
        <p15:guide id="3" pos="432">
          <p15:clr>
            <a:srgbClr val="FA7B17"/>
          </p15:clr>
        </p15:guide>
        <p15:guide id="4" orient="horz" pos="1443">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303" name="Shape 303"/>
        <p:cNvGrpSpPr/>
        <p:nvPr/>
      </p:nvGrpSpPr>
      <p:grpSpPr>
        <a:xfrm>
          <a:off x="0" y="0"/>
          <a:ext cx="0" cy="0"/>
          <a:chOff x="0" y="0"/>
          <a:chExt cx="0" cy="0"/>
        </a:xfrm>
      </p:grpSpPr>
      <p:sp>
        <p:nvSpPr>
          <p:cNvPr id="304" name="Google Shape;304;p22"/>
          <p:cNvSpPr txBox="1"/>
          <p:nvPr>
            <p:ph type="title"/>
          </p:nvPr>
        </p:nvSpPr>
        <p:spPr>
          <a:xfrm>
            <a:off x="457200" y="445031"/>
            <a:ext cx="8229600" cy="583800"/>
          </a:xfrm>
          <a:prstGeom prst="rect">
            <a:avLst/>
          </a:prstGeom>
        </p:spPr>
        <p:txBody>
          <a:bodyPr anchorCtr="0" anchor="b" bIns="0" lIns="0" spcFirstLastPara="1" rIns="0" wrap="square" tIns="0">
            <a:noAutofit/>
          </a:bodyPr>
          <a:lstStyle>
            <a:lvl1pPr lvl="0" algn="ctr">
              <a:lnSpc>
                <a:spcPct val="90000"/>
              </a:lnSpc>
              <a:spcBef>
                <a:spcPts val="0"/>
              </a:spcBef>
              <a:spcAft>
                <a:spcPts val="0"/>
              </a:spcAft>
              <a:buSzPts val="3200"/>
              <a:buFont typeface="Calibri"/>
              <a:buNone/>
              <a:defRPr sz="3200">
                <a:latin typeface="Calibri"/>
                <a:ea typeface="Calibri"/>
                <a:cs typeface="Calibri"/>
                <a:sym typeface="Calibri"/>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05" name="Google Shape;305;p22"/>
          <p:cNvSpPr txBox="1"/>
          <p:nvPr>
            <p:ph idx="1" type="body"/>
          </p:nvPr>
        </p:nvSpPr>
        <p:spPr>
          <a:xfrm>
            <a:off x="457200" y="1152469"/>
            <a:ext cx="8229600" cy="3416400"/>
          </a:xfrm>
          <a:prstGeom prst="rect">
            <a:avLst/>
          </a:prstGeom>
        </p:spPr>
        <p:txBody>
          <a:bodyPr anchorCtr="0" anchor="t" bIns="0" lIns="0" spcFirstLastPara="1" rIns="0" wrap="square" tIns="0">
            <a:noAutofit/>
          </a:bodyPr>
          <a:lstStyle>
            <a:lvl1pPr indent="-342900" lvl="0" marL="457200">
              <a:lnSpc>
                <a:spcPct val="90000"/>
              </a:lnSpc>
              <a:spcBef>
                <a:spcPts val="0"/>
              </a:spcBef>
              <a:spcAft>
                <a:spcPts val="0"/>
              </a:spcAft>
              <a:buClr>
                <a:schemeClr val="accent2"/>
              </a:buClr>
              <a:buSzPts val="1800"/>
              <a:buFont typeface="Calibri"/>
              <a:buChar char="●"/>
              <a:defRPr>
                <a:solidFill>
                  <a:schemeClr val="accent2"/>
                </a:solidFill>
                <a:latin typeface="Calibri"/>
                <a:ea typeface="Calibri"/>
                <a:cs typeface="Calibri"/>
                <a:sym typeface="Calibri"/>
              </a:defRPr>
            </a:lvl1pPr>
            <a:lvl2pPr indent="-342900" lvl="1" marL="914400">
              <a:lnSpc>
                <a:spcPct val="90000"/>
              </a:lnSpc>
              <a:spcBef>
                <a:spcPts val="0"/>
              </a:spcBef>
              <a:spcAft>
                <a:spcPts val="0"/>
              </a:spcAft>
              <a:buClr>
                <a:schemeClr val="accent2"/>
              </a:buClr>
              <a:buSzPts val="1800"/>
              <a:buFont typeface="Calibri"/>
              <a:buChar char="■"/>
              <a:defRPr sz="1800">
                <a:solidFill>
                  <a:schemeClr val="accent2"/>
                </a:solidFill>
                <a:latin typeface="Calibri"/>
                <a:ea typeface="Calibri"/>
                <a:cs typeface="Calibri"/>
                <a:sym typeface="Calibri"/>
              </a:defRPr>
            </a:lvl2pPr>
            <a:lvl3pPr indent="-342900" lvl="2" marL="1371600">
              <a:lnSpc>
                <a:spcPct val="90000"/>
              </a:lnSpc>
              <a:spcBef>
                <a:spcPts val="0"/>
              </a:spcBef>
              <a:spcAft>
                <a:spcPts val="0"/>
              </a:spcAft>
              <a:buClr>
                <a:schemeClr val="accent2"/>
              </a:buClr>
              <a:buSzPts val="1800"/>
              <a:buFont typeface="Calibri"/>
              <a:buChar char="○"/>
              <a:defRPr sz="1800">
                <a:solidFill>
                  <a:schemeClr val="accent2"/>
                </a:solidFill>
                <a:latin typeface="Calibri"/>
                <a:ea typeface="Calibri"/>
                <a:cs typeface="Calibri"/>
                <a:sym typeface="Calibri"/>
              </a:defRPr>
            </a:lvl3pPr>
            <a:lvl4pPr indent="-342900" lvl="3" marL="1828800">
              <a:lnSpc>
                <a:spcPct val="90000"/>
              </a:lnSpc>
              <a:spcBef>
                <a:spcPts val="0"/>
              </a:spcBef>
              <a:spcAft>
                <a:spcPts val="0"/>
              </a:spcAft>
              <a:buClr>
                <a:schemeClr val="accent2"/>
              </a:buClr>
              <a:buSzPts val="1800"/>
              <a:buFont typeface="Calibri"/>
              <a:buChar char="◆"/>
              <a:defRPr sz="1800">
                <a:solidFill>
                  <a:schemeClr val="accent2"/>
                </a:solidFill>
                <a:latin typeface="Calibri"/>
                <a:ea typeface="Calibri"/>
                <a:cs typeface="Calibri"/>
                <a:sym typeface="Calibri"/>
              </a:defRPr>
            </a:lvl4pPr>
            <a:lvl5pPr indent="-342900" lvl="4" marL="2286000">
              <a:lnSpc>
                <a:spcPct val="90000"/>
              </a:lnSpc>
              <a:spcBef>
                <a:spcPts val="0"/>
              </a:spcBef>
              <a:spcAft>
                <a:spcPts val="0"/>
              </a:spcAft>
              <a:buClr>
                <a:schemeClr val="accent2"/>
              </a:buClr>
              <a:buSzPts val="1800"/>
              <a:buFont typeface="Calibri"/>
              <a:buChar char="♦"/>
              <a:defRPr sz="1800">
                <a:solidFill>
                  <a:schemeClr val="accent2"/>
                </a:solidFill>
                <a:latin typeface="Calibri"/>
                <a:ea typeface="Calibri"/>
                <a:cs typeface="Calibri"/>
                <a:sym typeface="Calibri"/>
              </a:defRPr>
            </a:lvl5pPr>
            <a:lvl6pPr indent="-342900" lvl="5" marL="2743200">
              <a:lnSpc>
                <a:spcPct val="90000"/>
              </a:lnSpc>
              <a:spcBef>
                <a:spcPts val="0"/>
              </a:spcBef>
              <a:spcAft>
                <a:spcPts val="0"/>
              </a:spcAft>
              <a:buClr>
                <a:schemeClr val="accent2"/>
              </a:buClr>
              <a:buSzPts val="1800"/>
              <a:buFont typeface="Calibri"/>
              <a:buChar char="◗"/>
              <a:defRPr sz="1800">
                <a:solidFill>
                  <a:schemeClr val="accent2"/>
                </a:solidFill>
                <a:latin typeface="Calibri"/>
                <a:ea typeface="Calibri"/>
                <a:cs typeface="Calibri"/>
                <a:sym typeface="Calibri"/>
              </a:defRPr>
            </a:lvl6pPr>
            <a:lvl7pPr indent="-342900" lvl="6" marL="3200400">
              <a:lnSpc>
                <a:spcPct val="90000"/>
              </a:lnSpc>
              <a:spcBef>
                <a:spcPts val="0"/>
              </a:spcBef>
              <a:spcAft>
                <a:spcPts val="0"/>
              </a:spcAft>
              <a:buClr>
                <a:schemeClr val="accent2"/>
              </a:buClr>
              <a:buSzPts val="1800"/>
              <a:buFont typeface="Calibri"/>
              <a:buChar char="✴"/>
              <a:defRPr sz="1800">
                <a:solidFill>
                  <a:schemeClr val="accent2"/>
                </a:solidFill>
                <a:latin typeface="Calibri"/>
                <a:ea typeface="Calibri"/>
                <a:cs typeface="Calibri"/>
                <a:sym typeface="Calibri"/>
              </a:defRPr>
            </a:lvl7pPr>
            <a:lvl8pPr indent="-342900" lvl="7" marL="3657600">
              <a:lnSpc>
                <a:spcPct val="90000"/>
              </a:lnSpc>
              <a:spcBef>
                <a:spcPts val="0"/>
              </a:spcBef>
              <a:spcAft>
                <a:spcPts val="0"/>
              </a:spcAft>
              <a:buClr>
                <a:schemeClr val="accent2"/>
              </a:buClr>
              <a:buSzPts val="1800"/>
              <a:buFont typeface="Calibri"/>
              <a:buChar char="○"/>
              <a:defRPr sz="1800">
                <a:solidFill>
                  <a:schemeClr val="accent2"/>
                </a:solidFill>
                <a:latin typeface="Calibri"/>
                <a:ea typeface="Calibri"/>
                <a:cs typeface="Calibri"/>
                <a:sym typeface="Calibri"/>
              </a:defRPr>
            </a:lvl8pPr>
            <a:lvl9pPr indent="-342900" lvl="8" marL="4114800">
              <a:lnSpc>
                <a:spcPct val="90000"/>
              </a:lnSpc>
              <a:spcBef>
                <a:spcPts val="0"/>
              </a:spcBef>
              <a:spcAft>
                <a:spcPts val="0"/>
              </a:spcAft>
              <a:buClr>
                <a:schemeClr val="accent2"/>
              </a:buClr>
              <a:buSzPts val="1800"/>
              <a:buFont typeface="Calibri"/>
              <a:buChar char="▣"/>
              <a:defRPr sz="1800">
                <a:solidFill>
                  <a:schemeClr val="accent2"/>
                </a:solidFill>
                <a:latin typeface="Calibri"/>
                <a:ea typeface="Calibri"/>
                <a:cs typeface="Calibri"/>
                <a:sym typeface="Calibri"/>
              </a:defRPr>
            </a:lvl9pPr>
          </a:lstStyle>
          <a:p/>
        </p:txBody>
      </p:sp>
      <p:sp>
        <p:nvSpPr>
          <p:cNvPr id="306" name="Google Shape;30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guide id="3" orient="horz" pos="648">
          <p15:clr>
            <a:srgbClr val="FA7B17"/>
          </p15:clr>
        </p15:guide>
        <p15:guide id="4" orient="horz" pos="726">
          <p15:clr>
            <a:srgbClr val="FA7B17"/>
          </p15:clr>
        </p15:guide>
        <p15:guide id="5" pos="288">
          <p15:clr>
            <a:srgbClr val="FA7B17"/>
          </p15:clr>
        </p15:guide>
        <p15:guide id="6" pos="5472">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Comcept">
  <p:cSld name="BLANK_1">
    <p:bg>
      <p:bgPr>
        <a:solidFill>
          <a:schemeClr val="lt1"/>
        </a:solidFill>
      </p:bgPr>
    </p:bg>
    <p:spTree>
      <p:nvGrpSpPr>
        <p:cNvPr id="307" name="Shape 307"/>
        <p:cNvGrpSpPr/>
        <p:nvPr/>
      </p:nvGrpSpPr>
      <p:grpSpPr>
        <a:xfrm>
          <a:off x="0" y="0"/>
          <a:ext cx="0" cy="0"/>
          <a:chOff x="0" y="0"/>
          <a:chExt cx="0" cy="0"/>
        </a:xfrm>
      </p:grpSpPr>
      <p:sp>
        <p:nvSpPr>
          <p:cNvPr id="308" name="Google Shape;308;p23"/>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l">
              <a:spcBef>
                <a:spcPts val="0"/>
              </a:spcBef>
              <a:spcAft>
                <a:spcPts val="0"/>
              </a:spcAft>
              <a:buNone/>
            </a:pPr>
            <a:fld id="{00000000-1234-1234-1234-123412341234}" type="slidenum">
              <a:rPr lang="en-US"/>
              <a:t>‹#›</a:t>
            </a:fld>
            <a:endParaRPr/>
          </a:p>
        </p:txBody>
      </p:sp>
      <p:pic>
        <p:nvPicPr>
          <p:cNvPr id="309" name="Google Shape;309;p23"/>
          <p:cNvPicPr preferRelativeResize="0"/>
          <p:nvPr/>
        </p:nvPicPr>
        <p:blipFill>
          <a:blip r:embed="rId2">
            <a:alphaModFix/>
          </a:blip>
          <a:stretch>
            <a:fillRect/>
          </a:stretch>
        </p:blipFill>
        <p:spPr>
          <a:xfrm>
            <a:off x="457200" y="290125"/>
            <a:ext cx="1369325" cy="1559200"/>
          </a:xfrm>
          <a:prstGeom prst="rect">
            <a:avLst/>
          </a:prstGeom>
          <a:noFill/>
          <a:ln>
            <a:noFill/>
          </a:ln>
        </p:spPr>
      </p:pic>
      <p:pic>
        <p:nvPicPr>
          <p:cNvPr id="310" name="Google Shape;310;p23"/>
          <p:cNvPicPr preferRelativeResize="0"/>
          <p:nvPr/>
        </p:nvPicPr>
        <p:blipFill>
          <a:blip r:embed="rId3">
            <a:alphaModFix/>
          </a:blip>
          <a:stretch>
            <a:fillRect/>
          </a:stretch>
        </p:blipFill>
        <p:spPr>
          <a:xfrm>
            <a:off x="7317475" y="4079669"/>
            <a:ext cx="1369325" cy="835232"/>
          </a:xfrm>
          <a:prstGeom prst="rect">
            <a:avLst/>
          </a:prstGeom>
          <a:noFill/>
          <a:ln>
            <a:noFill/>
          </a:ln>
        </p:spPr>
      </p:pic>
      <p:sp>
        <p:nvSpPr>
          <p:cNvPr id="311" name="Google Shape;311;p23"/>
          <p:cNvSpPr txBox="1"/>
          <p:nvPr>
            <p:ph type="title"/>
          </p:nvPr>
        </p:nvSpPr>
        <p:spPr>
          <a:xfrm>
            <a:off x="3886200" y="457200"/>
            <a:ext cx="5257800" cy="467100"/>
          </a:xfrm>
          <a:prstGeom prst="rect">
            <a:avLst/>
          </a:prstGeom>
        </p:spPr>
        <p:txBody>
          <a:bodyPr anchorCtr="0" anchor="b" bIns="0" lIns="0" spcFirstLastPara="1" rIns="0" wrap="square" tIns="0">
            <a:noAutofit/>
          </a:bodyPr>
          <a:lstStyle>
            <a:lvl1pPr lvl="0">
              <a:spcBef>
                <a:spcPts val="0"/>
              </a:spcBef>
              <a:spcAft>
                <a:spcPts val="0"/>
              </a:spcAft>
              <a:buSzPts val="3200"/>
              <a:buNone/>
              <a:defRPr b="1" sz="32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12" name="Google Shape;312;p23"/>
          <p:cNvSpPr txBox="1"/>
          <p:nvPr>
            <p:ph idx="1" type="body"/>
          </p:nvPr>
        </p:nvSpPr>
        <p:spPr>
          <a:xfrm>
            <a:off x="3886200" y="1360800"/>
            <a:ext cx="4800600" cy="36447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13" name="Google Shape;313;p23"/>
          <p:cNvSpPr txBox="1"/>
          <p:nvPr>
            <p:ph idx="2" type="subTitle"/>
          </p:nvPr>
        </p:nvSpPr>
        <p:spPr>
          <a:xfrm>
            <a:off x="3894050" y="984325"/>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extLst>
    <p:ext uri="{DCECCB84-F9BA-43D5-87BE-67443E8EF086}">
      <p15:sldGuideLst>
        <p15:guide id="1" pos="288">
          <p15:clr>
            <a:srgbClr val="E46962"/>
          </p15:clr>
        </p15:guide>
        <p15:guide id="2" pos="5472">
          <p15:clr>
            <a:srgbClr val="E46962"/>
          </p15:clr>
        </p15:guide>
        <p15:guide id="3" orient="horz" pos="288">
          <p15:clr>
            <a:srgbClr val="E46962"/>
          </p15:clr>
        </p15:guide>
        <p15:guide id="4" orient="horz" pos="3096">
          <p15:clr>
            <a:srgbClr val="E46962"/>
          </p15:clr>
        </p15:guide>
        <p15:guide id="5" orient="horz" pos="3024">
          <p15:clr>
            <a:srgbClr val="E46962"/>
          </p15:clr>
        </p15:guide>
        <p15:guide id="6" pos="792">
          <p15:clr>
            <a:srgbClr val="E46962"/>
          </p15:clr>
        </p15:guide>
        <p15:guide id="7" pos="2448">
          <p15:clr>
            <a:srgbClr val="E46962"/>
          </p15:clr>
        </p15:guide>
        <p15:guide id="8" pos="2088">
          <p15:clr>
            <a:srgbClr val="E46962"/>
          </p15:clr>
        </p15:guide>
        <p15:guide id="9" orient="horz" pos="620">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Blurb 2">
  <p:cSld name="TITLE_1_3">
    <p:bg>
      <p:bgPr>
        <a:solidFill>
          <a:schemeClr val="accent5"/>
        </a:solidFill>
      </p:bgPr>
    </p:bg>
    <p:spTree>
      <p:nvGrpSpPr>
        <p:cNvPr id="314" name="Shape 314"/>
        <p:cNvGrpSpPr/>
        <p:nvPr/>
      </p:nvGrpSpPr>
      <p:grpSpPr>
        <a:xfrm>
          <a:off x="0" y="0"/>
          <a:ext cx="0" cy="0"/>
          <a:chOff x="0" y="0"/>
          <a:chExt cx="0" cy="0"/>
        </a:xfrm>
      </p:grpSpPr>
      <p:sp>
        <p:nvSpPr>
          <p:cNvPr id="315" name="Google Shape;315;p24"/>
          <p:cNvSpPr txBox="1"/>
          <p:nvPr>
            <p:ph type="ctrTitle"/>
          </p:nvPr>
        </p:nvSpPr>
        <p:spPr>
          <a:xfrm>
            <a:off x="500075" y="-544760"/>
            <a:ext cx="6108300" cy="30552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accent4"/>
              </a:buClr>
              <a:buSzPts val="7800"/>
              <a:buNone/>
              <a:defRPr b="0" sz="7800">
                <a:solidFill>
                  <a:schemeClr val="accent4"/>
                </a:solidFill>
              </a:defRPr>
            </a:lvl1pPr>
            <a:lvl2pPr lvl="1">
              <a:spcBef>
                <a:spcPts val="0"/>
              </a:spcBef>
              <a:spcAft>
                <a:spcPts val="0"/>
              </a:spcAft>
              <a:buClr>
                <a:schemeClr val="lt1"/>
              </a:buClr>
              <a:buSzPts val="4000"/>
              <a:buNone/>
              <a:defRPr sz="4000">
                <a:solidFill>
                  <a:schemeClr val="lt1"/>
                </a:solidFill>
              </a:defRPr>
            </a:lvl2pPr>
            <a:lvl3pPr lvl="2">
              <a:spcBef>
                <a:spcPts val="0"/>
              </a:spcBef>
              <a:spcAft>
                <a:spcPts val="0"/>
              </a:spcAft>
              <a:buClr>
                <a:schemeClr val="lt1"/>
              </a:buClr>
              <a:buSzPts val="4000"/>
              <a:buNone/>
              <a:defRPr sz="4000">
                <a:solidFill>
                  <a:schemeClr val="lt1"/>
                </a:solidFill>
              </a:defRPr>
            </a:lvl3pPr>
            <a:lvl4pPr lvl="3">
              <a:spcBef>
                <a:spcPts val="0"/>
              </a:spcBef>
              <a:spcAft>
                <a:spcPts val="0"/>
              </a:spcAft>
              <a:buClr>
                <a:schemeClr val="lt1"/>
              </a:buClr>
              <a:buSzPts val="4000"/>
              <a:buNone/>
              <a:defRPr sz="4000">
                <a:solidFill>
                  <a:schemeClr val="lt1"/>
                </a:solidFill>
              </a:defRPr>
            </a:lvl4pPr>
            <a:lvl5pPr lvl="4">
              <a:spcBef>
                <a:spcPts val="0"/>
              </a:spcBef>
              <a:spcAft>
                <a:spcPts val="0"/>
              </a:spcAft>
              <a:buClr>
                <a:schemeClr val="lt1"/>
              </a:buClr>
              <a:buSzPts val="4000"/>
              <a:buNone/>
              <a:defRPr sz="4000">
                <a:solidFill>
                  <a:schemeClr val="lt1"/>
                </a:solidFill>
              </a:defRPr>
            </a:lvl5pPr>
            <a:lvl6pPr lvl="5">
              <a:spcBef>
                <a:spcPts val="0"/>
              </a:spcBef>
              <a:spcAft>
                <a:spcPts val="0"/>
              </a:spcAft>
              <a:buClr>
                <a:schemeClr val="lt1"/>
              </a:buClr>
              <a:buSzPts val="4000"/>
              <a:buNone/>
              <a:defRPr sz="4000">
                <a:solidFill>
                  <a:schemeClr val="lt1"/>
                </a:solidFill>
              </a:defRPr>
            </a:lvl6pPr>
            <a:lvl7pPr lvl="6">
              <a:spcBef>
                <a:spcPts val="0"/>
              </a:spcBef>
              <a:spcAft>
                <a:spcPts val="0"/>
              </a:spcAft>
              <a:buClr>
                <a:schemeClr val="lt1"/>
              </a:buClr>
              <a:buSzPts val="4000"/>
              <a:buNone/>
              <a:defRPr sz="4000">
                <a:solidFill>
                  <a:schemeClr val="lt1"/>
                </a:solidFill>
              </a:defRPr>
            </a:lvl7pPr>
            <a:lvl8pPr lvl="7">
              <a:spcBef>
                <a:spcPts val="0"/>
              </a:spcBef>
              <a:spcAft>
                <a:spcPts val="0"/>
              </a:spcAft>
              <a:buClr>
                <a:schemeClr val="lt1"/>
              </a:buClr>
              <a:buSzPts val="4000"/>
              <a:buNone/>
              <a:defRPr sz="4000">
                <a:solidFill>
                  <a:schemeClr val="lt1"/>
                </a:solidFill>
              </a:defRPr>
            </a:lvl8pPr>
            <a:lvl9pPr lvl="8">
              <a:spcBef>
                <a:spcPts val="0"/>
              </a:spcBef>
              <a:spcAft>
                <a:spcPts val="0"/>
              </a:spcAft>
              <a:buClr>
                <a:schemeClr val="lt1"/>
              </a:buClr>
              <a:buSzPts val="4000"/>
              <a:buNone/>
              <a:defRPr sz="4000">
                <a:solidFill>
                  <a:schemeClr val="lt1"/>
                </a:solidFill>
              </a:defRPr>
            </a:lvl9pPr>
          </a:lstStyle>
          <a:p/>
        </p:txBody>
      </p:sp>
      <p:sp>
        <p:nvSpPr>
          <p:cNvPr id="316" name="Google Shape;316;p24"/>
          <p:cNvSpPr txBox="1"/>
          <p:nvPr>
            <p:ph idx="1" type="subTitle"/>
          </p:nvPr>
        </p:nvSpPr>
        <p:spPr>
          <a:xfrm>
            <a:off x="457200" y="2498075"/>
            <a:ext cx="6151200" cy="7848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2800">
                <a:solidFill>
                  <a:schemeClr val="accent1"/>
                </a:solidFill>
              </a:defRPr>
            </a:lvl1pPr>
            <a:lvl2pPr lvl="1">
              <a:lnSpc>
                <a:spcPct val="90000"/>
              </a:lnSpc>
              <a:spcBef>
                <a:spcPts val="0"/>
              </a:spcBef>
              <a:spcAft>
                <a:spcPts val="0"/>
              </a:spcAft>
              <a:buClr>
                <a:schemeClr val="lt1"/>
              </a:buClr>
              <a:buSzPts val="1800"/>
              <a:buNone/>
              <a:defRPr sz="1800">
                <a:solidFill>
                  <a:schemeClr val="lt1"/>
                </a:solidFill>
              </a:defRPr>
            </a:lvl2pPr>
            <a:lvl3pPr lvl="2">
              <a:lnSpc>
                <a:spcPct val="90000"/>
              </a:lnSpc>
              <a:spcBef>
                <a:spcPts val="0"/>
              </a:spcBef>
              <a:spcAft>
                <a:spcPts val="0"/>
              </a:spcAft>
              <a:buClr>
                <a:schemeClr val="lt1"/>
              </a:buClr>
              <a:buSzPts val="1800"/>
              <a:buNone/>
              <a:defRPr sz="1800">
                <a:solidFill>
                  <a:schemeClr val="lt1"/>
                </a:solidFill>
              </a:defRPr>
            </a:lvl3pPr>
            <a:lvl4pPr lvl="3">
              <a:lnSpc>
                <a:spcPct val="90000"/>
              </a:lnSpc>
              <a:spcBef>
                <a:spcPts val="0"/>
              </a:spcBef>
              <a:spcAft>
                <a:spcPts val="0"/>
              </a:spcAft>
              <a:buClr>
                <a:schemeClr val="lt1"/>
              </a:buClr>
              <a:buSzPts val="1800"/>
              <a:buNone/>
              <a:defRPr sz="1800">
                <a:solidFill>
                  <a:schemeClr val="lt1"/>
                </a:solidFill>
              </a:defRPr>
            </a:lvl4pPr>
            <a:lvl5pPr lvl="4">
              <a:lnSpc>
                <a:spcPct val="90000"/>
              </a:lnSpc>
              <a:spcBef>
                <a:spcPts val="0"/>
              </a:spcBef>
              <a:spcAft>
                <a:spcPts val="0"/>
              </a:spcAft>
              <a:buClr>
                <a:schemeClr val="lt1"/>
              </a:buClr>
              <a:buSzPts val="1800"/>
              <a:buNone/>
              <a:defRPr sz="1800">
                <a:solidFill>
                  <a:schemeClr val="lt1"/>
                </a:solidFill>
              </a:defRPr>
            </a:lvl5pPr>
            <a:lvl6pPr lvl="5">
              <a:lnSpc>
                <a:spcPct val="90000"/>
              </a:lnSpc>
              <a:spcBef>
                <a:spcPts val="0"/>
              </a:spcBef>
              <a:spcAft>
                <a:spcPts val="0"/>
              </a:spcAft>
              <a:buClr>
                <a:schemeClr val="lt1"/>
              </a:buClr>
              <a:buSzPts val="1800"/>
              <a:buNone/>
              <a:defRPr sz="1800">
                <a:solidFill>
                  <a:schemeClr val="lt1"/>
                </a:solidFill>
              </a:defRPr>
            </a:lvl6pPr>
            <a:lvl7pPr lvl="6">
              <a:lnSpc>
                <a:spcPct val="90000"/>
              </a:lnSpc>
              <a:spcBef>
                <a:spcPts val="0"/>
              </a:spcBef>
              <a:spcAft>
                <a:spcPts val="0"/>
              </a:spcAft>
              <a:buClr>
                <a:schemeClr val="lt1"/>
              </a:buClr>
              <a:buSzPts val="1800"/>
              <a:buNone/>
              <a:defRPr sz="1800">
                <a:solidFill>
                  <a:schemeClr val="lt1"/>
                </a:solidFill>
              </a:defRPr>
            </a:lvl7pPr>
            <a:lvl8pPr lvl="7">
              <a:lnSpc>
                <a:spcPct val="90000"/>
              </a:lnSpc>
              <a:spcBef>
                <a:spcPts val="0"/>
              </a:spcBef>
              <a:spcAft>
                <a:spcPts val="0"/>
              </a:spcAft>
              <a:buClr>
                <a:schemeClr val="lt1"/>
              </a:buClr>
              <a:buSzPts val="1800"/>
              <a:buNone/>
              <a:defRPr sz="1800">
                <a:solidFill>
                  <a:schemeClr val="lt1"/>
                </a:solidFill>
              </a:defRPr>
            </a:lvl8pPr>
            <a:lvl9pPr lvl="8">
              <a:lnSpc>
                <a:spcPct val="90000"/>
              </a:lnSpc>
              <a:spcBef>
                <a:spcPts val="0"/>
              </a:spcBef>
              <a:spcAft>
                <a:spcPts val="0"/>
              </a:spcAft>
              <a:buClr>
                <a:schemeClr val="lt1"/>
              </a:buClr>
              <a:buSzPts val="1800"/>
              <a:buNone/>
              <a:defRPr sz="1800">
                <a:solidFill>
                  <a:schemeClr val="lt1"/>
                </a:solidFill>
              </a:defRPr>
            </a:lvl9pPr>
          </a:lstStyle>
          <a:p/>
        </p:txBody>
      </p:sp>
      <p:grpSp>
        <p:nvGrpSpPr>
          <p:cNvPr id="317" name="Google Shape;317;p24"/>
          <p:cNvGrpSpPr/>
          <p:nvPr/>
        </p:nvGrpSpPr>
        <p:grpSpPr>
          <a:xfrm>
            <a:off x="4953000" y="-95260"/>
            <a:ext cx="4059889" cy="4485415"/>
            <a:chOff x="4953000" y="-95260"/>
            <a:chExt cx="4059889" cy="4485415"/>
          </a:xfrm>
        </p:grpSpPr>
        <p:sp>
          <p:nvSpPr>
            <p:cNvPr id="318" name="Google Shape;318;p24"/>
            <p:cNvSpPr/>
            <p:nvPr/>
          </p:nvSpPr>
          <p:spPr>
            <a:xfrm rot="4001293">
              <a:off x="6921829" y="2932075"/>
              <a:ext cx="1651768" cy="1002507"/>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319" name="Google Shape;319;p24"/>
            <p:cNvSpPr/>
            <p:nvPr/>
          </p:nvSpPr>
          <p:spPr>
            <a:xfrm rot="4137692">
              <a:off x="6204058" y="2165398"/>
              <a:ext cx="640966" cy="99833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320" name="Google Shape;320;p24"/>
            <p:cNvSpPr/>
            <p:nvPr/>
          </p:nvSpPr>
          <p:spPr>
            <a:xfrm rot="-10068975">
              <a:off x="7057738" y="56030"/>
              <a:ext cx="1705562" cy="254726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descr="GabbyLinkedIn.jpg" id="321" name="Google Shape;321;p24"/>
            <p:cNvPicPr preferRelativeResize="0"/>
            <p:nvPr/>
          </p:nvPicPr>
          <p:blipFill rotWithShape="1">
            <a:blip r:embed="rId2">
              <a:alphaModFix/>
            </a:blip>
            <a:srcRect b="0" l="0" r="0" t="0"/>
            <a:stretch/>
          </p:blipFill>
          <p:spPr>
            <a:xfrm>
              <a:off x="4953000" y="427734"/>
              <a:ext cx="1905000" cy="1905000"/>
            </a:xfrm>
            <a:prstGeom prst="ellipse">
              <a:avLst/>
            </a:prstGeom>
            <a:noFill/>
            <a:ln>
              <a:noFill/>
            </a:ln>
          </p:spPr>
        </p:pic>
      </p:grpSp>
      <p:sp>
        <p:nvSpPr>
          <p:cNvPr id="322" name="Google Shape;322;p24"/>
          <p:cNvSpPr/>
          <p:nvPr/>
        </p:nvSpPr>
        <p:spPr>
          <a:xfrm>
            <a:off x="0" y="5005800"/>
            <a:ext cx="9144000" cy="137700"/>
          </a:xfrm>
          <a:prstGeom prst="rect">
            <a:avLst/>
          </a:prstGeom>
          <a:solidFill>
            <a:srgbClr val="56271C"/>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1474">
          <p15:clr>
            <a:srgbClr val="FA7B17"/>
          </p15:clr>
        </p15:guide>
        <p15:guide id="2" orient="horz" pos="1656">
          <p15:clr>
            <a:srgbClr val="FA7B17"/>
          </p15:clr>
        </p15:guide>
        <p15:guide id="3" pos="288">
          <p15:clr>
            <a:srgbClr val="FA7B17"/>
          </p15:clr>
        </p15:guide>
        <p15:guide id="4" orient="horz" pos="1766">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Blurb 3">
  <p:cSld name="TITLE_1_4">
    <p:bg>
      <p:bgPr>
        <a:solidFill>
          <a:schemeClr val="accent5"/>
        </a:solidFill>
      </p:bgPr>
    </p:bg>
    <p:spTree>
      <p:nvGrpSpPr>
        <p:cNvPr id="323" name="Shape 323"/>
        <p:cNvGrpSpPr/>
        <p:nvPr/>
      </p:nvGrpSpPr>
      <p:grpSpPr>
        <a:xfrm>
          <a:off x="0" y="0"/>
          <a:ext cx="0" cy="0"/>
          <a:chOff x="0" y="0"/>
          <a:chExt cx="0" cy="0"/>
        </a:xfrm>
      </p:grpSpPr>
      <p:sp>
        <p:nvSpPr>
          <p:cNvPr id="324" name="Google Shape;324;p25"/>
          <p:cNvSpPr txBox="1"/>
          <p:nvPr>
            <p:ph type="ctrTitle"/>
          </p:nvPr>
        </p:nvSpPr>
        <p:spPr>
          <a:xfrm>
            <a:off x="500075" y="-544760"/>
            <a:ext cx="6108300" cy="30552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accent4"/>
              </a:buClr>
              <a:buSzPts val="7800"/>
              <a:buNone/>
              <a:defRPr b="0" sz="7800">
                <a:solidFill>
                  <a:schemeClr val="accent4"/>
                </a:solidFill>
              </a:defRPr>
            </a:lvl1pPr>
            <a:lvl2pPr lvl="1">
              <a:spcBef>
                <a:spcPts val="0"/>
              </a:spcBef>
              <a:spcAft>
                <a:spcPts val="0"/>
              </a:spcAft>
              <a:buClr>
                <a:schemeClr val="lt1"/>
              </a:buClr>
              <a:buSzPts val="4000"/>
              <a:buNone/>
              <a:defRPr sz="4000">
                <a:solidFill>
                  <a:schemeClr val="lt1"/>
                </a:solidFill>
              </a:defRPr>
            </a:lvl2pPr>
            <a:lvl3pPr lvl="2">
              <a:spcBef>
                <a:spcPts val="0"/>
              </a:spcBef>
              <a:spcAft>
                <a:spcPts val="0"/>
              </a:spcAft>
              <a:buClr>
                <a:schemeClr val="lt1"/>
              </a:buClr>
              <a:buSzPts val="4000"/>
              <a:buNone/>
              <a:defRPr sz="4000">
                <a:solidFill>
                  <a:schemeClr val="lt1"/>
                </a:solidFill>
              </a:defRPr>
            </a:lvl3pPr>
            <a:lvl4pPr lvl="3">
              <a:spcBef>
                <a:spcPts val="0"/>
              </a:spcBef>
              <a:spcAft>
                <a:spcPts val="0"/>
              </a:spcAft>
              <a:buClr>
                <a:schemeClr val="lt1"/>
              </a:buClr>
              <a:buSzPts val="4000"/>
              <a:buNone/>
              <a:defRPr sz="4000">
                <a:solidFill>
                  <a:schemeClr val="lt1"/>
                </a:solidFill>
              </a:defRPr>
            </a:lvl4pPr>
            <a:lvl5pPr lvl="4">
              <a:spcBef>
                <a:spcPts val="0"/>
              </a:spcBef>
              <a:spcAft>
                <a:spcPts val="0"/>
              </a:spcAft>
              <a:buClr>
                <a:schemeClr val="lt1"/>
              </a:buClr>
              <a:buSzPts val="4000"/>
              <a:buNone/>
              <a:defRPr sz="4000">
                <a:solidFill>
                  <a:schemeClr val="lt1"/>
                </a:solidFill>
              </a:defRPr>
            </a:lvl5pPr>
            <a:lvl6pPr lvl="5">
              <a:spcBef>
                <a:spcPts val="0"/>
              </a:spcBef>
              <a:spcAft>
                <a:spcPts val="0"/>
              </a:spcAft>
              <a:buClr>
                <a:schemeClr val="lt1"/>
              </a:buClr>
              <a:buSzPts val="4000"/>
              <a:buNone/>
              <a:defRPr sz="4000">
                <a:solidFill>
                  <a:schemeClr val="lt1"/>
                </a:solidFill>
              </a:defRPr>
            </a:lvl6pPr>
            <a:lvl7pPr lvl="6">
              <a:spcBef>
                <a:spcPts val="0"/>
              </a:spcBef>
              <a:spcAft>
                <a:spcPts val="0"/>
              </a:spcAft>
              <a:buClr>
                <a:schemeClr val="lt1"/>
              </a:buClr>
              <a:buSzPts val="4000"/>
              <a:buNone/>
              <a:defRPr sz="4000">
                <a:solidFill>
                  <a:schemeClr val="lt1"/>
                </a:solidFill>
              </a:defRPr>
            </a:lvl7pPr>
            <a:lvl8pPr lvl="7">
              <a:spcBef>
                <a:spcPts val="0"/>
              </a:spcBef>
              <a:spcAft>
                <a:spcPts val="0"/>
              </a:spcAft>
              <a:buClr>
                <a:schemeClr val="lt1"/>
              </a:buClr>
              <a:buSzPts val="4000"/>
              <a:buNone/>
              <a:defRPr sz="4000">
                <a:solidFill>
                  <a:schemeClr val="lt1"/>
                </a:solidFill>
              </a:defRPr>
            </a:lvl8pPr>
            <a:lvl9pPr lvl="8">
              <a:spcBef>
                <a:spcPts val="0"/>
              </a:spcBef>
              <a:spcAft>
                <a:spcPts val="0"/>
              </a:spcAft>
              <a:buClr>
                <a:schemeClr val="lt1"/>
              </a:buClr>
              <a:buSzPts val="4000"/>
              <a:buNone/>
              <a:defRPr sz="4000">
                <a:solidFill>
                  <a:schemeClr val="lt1"/>
                </a:solidFill>
              </a:defRPr>
            </a:lvl9pPr>
          </a:lstStyle>
          <a:p/>
        </p:txBody>
      </p:sp>
      <p:sp>
        <p:nvSpPr>
          <p:cNvPr id="325" name="Google Shape;325;p25"/>
          <p:cNvSpPr txBox="1"/>
          <p:nvPr>
            <p:ph idx="1" type="subTitle"/>
          </p:nvPr>
        </p:nvSpPr>
        <p:spPr>
          <a:xfrm>
            <a:off x="457200" y="2498075"/>
            <a:ext cx="6151200" cy="7848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2800">
                <a:solidFill>
                  <a:schemeClr val="accent1"/>
                </a:solidFill>
              </a:defRPr>
            </a:lvl1pPr>
            <a:lvl2pPr lvl="1">
              <a:lnSpc>
                <a:spcPct val="90000"/>
              </a:lnSpc>
              <a:spcBef>
                <a:spcPts val="0"/>
              </a:spcBef>
              <a:spcAft>
                <a:spcPts val="0"/>
              </a:spcAft>
              <a:buClr>
                <a:schemeClr val="lt1"/>
              </a:buClr>
              <a:buSzPts val="1800"/>
              <a:buNone/>
              <a:defRPr sz="1800">
                <a:solidFill>
                  <a:schemeClr val="lt1"/>
                </a:solidFill>
              </a:defRPr>
            </a:lvl2pPr>
            <a:lvl3pPr lvl="2">
              <a:lnSpc>
                <a:spcPct val="90000"/>
              </a:lnSpc>
              <a:spcBef>
                <a:spcPts val="0"/>
              </a:spcBef>
              <a:spcAft>
                <a:spcPts val="0"/>
              </a:spcAft>
              <a:buClr>
                <a:schemeClr val="lt1"/>
              </a:buClr>
              <a:buSzPts val="1800"/>
              <a:buNone/>
              <a:defRPr sz="1800">
                <a:solidFill>
                  <a:schemeClr val="lt1"/>
                </a:solidFill>
              </a:defRPr>
            </a:lvl3pPr>
            <a:lvl4pPr lvl="3">
              <a:lnSpc>
                <a:spcPct val="90000"/>
              </a:lnSpc>
              <a:spcBef>
                <a:spcPts val="0"/>
              </a:spcBef>
              <a:spcAft>
                <a:spcPts val="0"/>
              </a:spcAft>
              <a:buClr>
                <a:schemeClr val="lt1"/>
              </a:buClr>
              <a:buSzPts val="1800"/>
              <a:buNone/>
              <a:defRPr sz="1800">
                <a:solidFill>
                  <a:schemeClr val="lt1"/>
                </a:solidFill>
              </a:defRPr>
            </a:lvl4pPr>
            <a:lvl5pPr lvl="4">
              <a:lnSpc>
                <a:spcPct val="90000"/>
              </a:lnSpc>
              <a:spcBef>
                <a:spcPts val="0"/>
              </a:spcBef>
              <a:spcAft>
                <a:spcPts val="0"/>
              </a:spcAft>
              <a:buClr>
                <a:schemeClr val="lt1"/>
              </a:buClr>
              <a:buSzPts val="1800"/>
              <a:buNone/>
              <a:defRPr sz="1800">
                <a:solidFill>
                  <a:schemeClr val="lt1"/>
                </a:solidFill>
              </a:defRPr>
            </a:lvl5pPr>
            <a:lvl6pPr lvl="5">
              <a:lnSpc>
                <a:spcPct val="90000"/>
              </a:lnSpc>
              <a:spcBef>
                <a:spcPts val="0"/>
              </a:spcBef>
              <a:spcAft>
                <a:spcPts val="0"/>
              </a:spcAft>
              <a:buClr>
                <a:schemeClr val="lt1"/>
              </a:buClr>
              <a:buSzPts val="1800"/>
              <a:buNone/>
              <a:defRPr sz="1800">
                <a:solidFill>
                  <a:schemeClr val="lt1"/>
                </a:solidFill>
              </a:defRPr>
            </a:lvl6pPr>
            <a:lvl7pPr lvl="6">
              <a:lnSpc>
                <a:spcPct val="90000"/>
              </a:lnSpc>
              <a:spcBef>
                <a:spcPts val="0"/>
              </a:spcBef>
              <a:spcAft>
                <a:spcPts val="0"/>
              </a:spcAft>
              <a:buClr>
                <a:schemeClr val="lt1"/>
              </a:buClr>
              <a:buSzPts val="1800"/>
              <a:buNone/>
              <a:defRPr sz="1800">
                <a:solidFill>
                  <a:schemeClr val="lt1"/>
                </a:solidFill>
              </a:defRPr>
            </a:lvl7pPr>
            <a:lvl8pPr lvl="7">
              <a:lnSpc>
                <a:spcPct val="90000"/>
              </a:lnSpc>
              <a:spcBef>
                <a:spcPts val="0"/>
              </a:spcBef>
              <a:spcAft>
                <a:spcPts val="0"/>
              </a:spcAft>
              <a:buClr>
                <a:schemeClr val="lt1"/>
              </a:buClr>
              <a:buSzPts val="1800"/>
              <a:buNone/>
              <a:defRPr sz="1800">
                <a:solidFill>
                  <a:schemeClr val="lt1"/>
                </a:solidFill>
              </a:defRPr>
            </a:lvl8pPr>
            <a:lvl9pPr lvl="8">
              <a:lnSpc>
                <a:spcPct val="90000"/>
              </a:lnSpc>
              <a:spcBef>
                <a:spcPts val="0"/>
              </a:spcBef>
              <a:spcAft>
                <a:spcPts val="0"/>
              </a:spcAft>
              <a:buClr>
                <a:schemeClr val="lt1"/>
              </a:buClr>
              <a:buSzPts val="1800"/>
              <a:buNone/>
              <a:defRPr sz="1800">
                <a:solidFill>
                  <a:schemeClr val="lt1"/>
                </a:solidFill>
              </a:defRPr>
            </a:lvl9pPr>
          </a:lstStyle>
          <a:p/>
        </p:txBody>
      </p:sp>
      <p:grpSp>
        <p:nvGrpSpPr>
          <p:cNvPr id="326" name="Google Shape;326;p25"/>
          <p:cNvGrpSpPr/>
          <p:nvPr/>
        </p:nvGrpSpPr>
        <p:grpSpPr>
          <a:xfrm>
            <a:off x="4953000" y="-95260"/>
            <a:ext cx="4059889" cy="4485415"/>
            <a:chOff x="4953000" y="-95260"/>
            <a:chExt cx="4059889" cy="4485415"/>
          </a:xfrm>
        </p:grpSpPr>
        <p:sp>
          <p:nvSpPr>
            <p:cNvPr id="327" name="Google Shape;327;p25"/>
            <p:cNvSpPr/>
            <p:nvPr/>
          </p:nvSpPr>
          <p:spPr>
            <a:xfrm rot="4001293">
              <a:off x="6921829" y="2932075"/>
              <a:ext cx="1651768" cy="1002507"/>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328" name="Google Shape;328;p25"/>
            <p:cNvSpPr/>
            <p:nvPr/>
          </p:nvSpPr>
          <p:spPr>
            <a:xfrm rot="4137692">
              <a:off x="6204058" y="2165398"/>
              <a:ext cx="640966" cy="99833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329" name="Google Shape;329;p25"/>
            <p:cNvSpPr/>
            <p:nvPr/>
          </p:nvSpPr>
          <p:spPr>
            <a:xfrm rot="-10068975">
              <a:off x="7057738" y="56030"/>
              <a:ext cx="1705562" cy="254726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descr="GabbyLinkedIn.jpg" id="330" name="Google Shape;330;p25"/>
            <p:cNvPicPr preferRelativeResize="0"/>
            <p:nvPr/>
          </p:nvPicPr>
          <p:blipFill rotWithShape="1">
            <a:blip r:embed="rId2">
              <a:alphaModFix/>
            </a:blip>
            <a:srcRect b="0" l="0" r="0" t="0"/>
            <a:stretch/>
          </p:blipFill>
          <p:spPr>
            <a:xfrm>
              <a:off x="4953000" y="427734"/>
              <a:ext cx="1905000" cy="1905000"/>
            </a:xfrm>
            <a:prstGeom prst="ellipse">
              <a:avLst/>
            </a:prstGeom>
            <a:noFill/>
            <a:ln>
              <a:noFill/>
            </a:ln>
          </p:spPr>
        </p:pic>
      </p:grpSp>
      <p:sp>
        <p:nvSpPr>
          <p:cNvPr id="331" name="Google Shape;331;p25"/>
          <p:cNvSpPr/>
          <p:nvPr/>
        </p:nvSpPr>
        <p:spPr>
          <a:xfrm>
            <a:off x="0" y="5005800"/>
            <a:ext cx="9144000" cy="137700"/>
          </a:xfrm>
          <a:prstGeom prst="rect">
            <a:avLst/>
          </a:prstGeom>
          <a:solidFill>
            <a:srgbClr val="56271C"/>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1474">
          <p15:clr>
            <a:srgbClr val="FA7B17"/>
          </p15:clr>
        </p15:guide>
        <p15:guide id="2" orient="horz" pos="1656">
          <p15:clr>
            <a:srgbClr val="FA7B17"/>
          </p15:clr>
        </p15:guide>
        <p15:guide id="3" pos="288">
          <p15:clr>
            <a:srgbClr val="FA7B17"/>
          </p15:clr>
        </p15:guide>
        <p15:guide id="4" orient="horz" pos="1766">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336" name="Shape 336"/>
        <p:cNvGrpSpPr/>
        <p:nvPr/>
      </p:nvGrpSpPr>
      <p:grpSpPr>
        <a:xfrm>
          <a:off x="0" y="0"/>
          <a:ext cx="0" cy="0"/>
          <a:chOff x="0" y="0"/>
          <a:chExt cx="0" cy="0"/>
        </a:xfrm>
      </p:grpSpPr>
      <p:sp>
        <p:nvSpPr>
          <p:cNvPr id="337" name="Google Shape;337;p27"/>
          <p:cNvSpPr txBox="1"/>
          <p:nvPr>
            <p:ph type="ctrTitle"/>
          </p:nvPr>
        </p:nvSpPr>
        <p:spPr>
          <a:xfrm>
            <a:off x="3063240" y="2075688"/>
            <a:ext cx="5449800" cy="896100"/>
          </a:xfrm>
          <a:prstGeom prst="rect">
            <a:avLst/>
          </a:prstGeom>
        </p:spPr>
        <p:txBody>
          <a:bodyPr anchorCtr="0" anchor="b" bIns="0" lIns="0" spcFirstLastPara="1" rIns="0" wrap="square" tIns="0">
            <a:noAutofit/>
          </a:bodyPr>
          <a:lstStyle>
            <a:lvl1pPr lvl="0">
              <a:lnSpc>
                <a:spcPct val="90000"/>
              </a:lnSpc>
              <a:spcBef>
                <a:spcPts val="0"/>
              </a:spcBef>
              <a:spcAft>
                <a:spcPts val="0"/>
              </a:spcAft>
              <a:buSzPts val="3200"/>
              <a:buNone/>
              <a:defRPr b="1" sz="3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pic>
        <p:nvPicPr>
          <p:cNvPr id="338" name="Google Shape;338;p27"/>
          <p:cNvPicPr preferRelativeResize="0"/>
          <p:nvPr/>
        </p:nvPicPr>
        <p:blipFill rotWithShape="1">
          <a:blip r:embed="rId2">
            <a:alphaModFix/>
          </a:blip>
          <a:srcRect b="0" l="0" r="0" t="0"/>
          <a:stretch/>
        </p:blipFill>
        <p:spPr>
          <a:xfrm>
            <a:off x="990600" y="590550"/>
            <a:ext cx="1642139" cy="2489149"/>
          </a:xfrm>
          <a:custGeom>
            <a:rect b="b" l="l" r="r" t="t"/>
            <a:pathLst>
              <a:path extrusionOk="0" h="21367" w="17426">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339" name="Google Shape;339;p27"/>
          <p:cNvSpPr/>
          <p:nvPr/>
        </p:nvSpPr>
        <p:spPr>
          <a:xfrm>
            <a:off x="1650244" y="3237827"/>
            <a:ext cx="930521" cy="1355672"/>
          </a:xfrm>
          <a:custGeom>
            <a:rect b="b" l="l" r="r" t="t"/>
            <a:pathLst>
              <a:path extrusionOk="0" h="13976" w="9593">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340" name="Google Shape;340;p27"/>
          <p:cNvSpPr/>
          <p:nvPr/>
        </p:nvSpPr>
        <p:spPr>
          <a:xfrm>
            <a:off x="0" y="2514602"/>
            <a:ext cx="1378855" cy="1907408"/>
          </a:xfrm>
          <a:custGeom>
            <a:rect b="b" l="l" r="r" t="t"/>
            <a:pathLst>
              <a:path extrusionOk="0" h="19664" w="14215">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77AB21">
              <a:alpha val="4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341" name="Google Shape;341;p27"/>
          <p:cNvSpPr/>
          <p:nvPr/>
        </p:nvSpPr>
        <p:spPr>
          <a:xfrm>
            <a:off x="2114578" y="0"/>
            <a:ext cx="1107352" cy="964471"/>
          </a:xfrm>
          <a:custGeom>
            <a:rect b="b" l="l" r="r" t="t"/>
            <a:pathLst>
              <a:path extrusionOk="0" h="9943" w="11416">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FFE88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grpSp>
        <p:nvGrpSpPr>
          <p:cNvPr id="342" name="Google Shape;342;p27"/>
          <p:cNvGrpSpPr/>
          <p:nvPr/>
        </p:nvGrpSpPr>
        <p:grpSpPr>
          <a:xfrm flipH="1">
            <a:off x="7086600" y="133350"/>
            <a:ext cx="1889651" cy="1375262"/>
            <a:chOff x="5485197" y="133350"/>
            <a:chExt cx="1889651" cy="1375262"/>
          </a:xfrm>
        </p:grpSpPr>
        <p:sp>
          <p:nvSpPr>
            <p:cNvPr id="343" name="Google Shape;343;p27"/>
            <p:cNvSpPr/>
            <p:nvPr/>
          </p:nvSpPr>
          <p:spPr>
            <a:xfrm>
              <a:off x="6096000" y="133350"/>
              <a:ext cx="1278848" cy="1021604"/>
            </a:xfrm>
            <a:custGeom>
              <a:rect b="b" l="l" r="r" t="t"/>
              <a:pathLst>
                <a:path extrusionOk="0" h="10532" w="13184">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344" name="Google Shape;344;p27"/>
            <p:cNvSpPr/>
            <p:nvPr/>
          </p:nvSpPr>
          <p:spPr>
            <a:xfrm>
              <a:off x="5485197" y="581583"/>
              <a:ext cx="566286" cy="927029"/>
            </a:xfrm>
            <a:custGeom>
              <a:rect b="b" l="l" r="r" t="t"/>
              <a:pathLst>
                <a:path extrusionOk="0" h="9557" w="5838">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grpSp>
      <p:sp>
        <p:nvSpPr>
          <p:cNvPr id="345" name="Google Shape;345;p27"/>
          <p:cNvSpPr/>
          <p:nvPr/>
        </p:nvSpPr>
        <p:spPr>
          <a:xfrm>
            <a:off x="7543800" y="1691187"/>
            <a:ext cx="1600186" cy="2785538"/>
          </a:xfrm>
          <a:custGeom>
            <a:rect b="b" l="l" r="r" t="t"/>
            <a:pathLst>
              <a:path extrusionOk="0" h="27692" w="15908">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rgbClr val="A0C269">
              <a:alpha val="2471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346" name="Google Shape;346;p27"/>
          <p:cNvSpPr txBox="1"/>
          <p:nvPr>
            <p:ph idx="1" type="subTitle"/>
          </p:nvPr>
        </p:nvSpPr>
        <p:spPr>
          <a:xfrm>
            <a:off x="3063240" y="3352800"/>
            <a:ext cx="5449800" cy="5670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1800"/>
              <a:buNone/>
              <a:defRPr b="1">
                <a:solidFill>
                  <a:schemeClr val="accen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47" name="Google Shape;347;p27"/>
          <p:cNvSpPr txBox="1"/>
          <p:nvPr>
            <p:ph idx="2" type="subTitle"/>
          </p:nvPr>
        </p:nvSpPr>
        <p:spPr>
          <a:xfrm>
            <a:off x="3063240" y="3093720"/>
            <a:ext cx="30906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348" name="Google Shape;348;p27"/>
          <p:cNvGrpSpPr/>
          <p:nvPr/>
        </p:nvGrpSpPr>
        <p:grpSpPr>
          <a:xfrm>
            <a:off x="576077" y="4593520"/>
            <a:ext cx="802820" cy="343226"/>
            <a:chOff x="344050" y="1374250"/>
            <a:chExt cx="6820900" cy="2921075"/>
          </a:xfrm>
        </p:grpSpPr>
        <p:sp>
          <p:nvSpPr>
            <p:cNvPr id="349" name="Google Shape;349;p27"/>
            <p:cNvSpPr/>
            <p:nvPr/>
          </p:nvSpPr>
          <p:spPr>
            <a:xfrm>
              <a:off x="2563875" y="1757675"/>
              <a:ext cx="2381275" cy="2537650"/>
            </a:xfrm>
            <a:custGeom>
              <a:rect b="b" l="l" r="r" t="t"/>
              <a:pathLst>
                <a:path extrusionOk="0" h="101506" w="95251">
                  <a:moveTo>
                    <a:pt x="47625" y="1"/>
                  </a:moveTo>
                  <a:cubicBezTo>
                    <a:pt x="32894" y="1"/>
                    <a:pt x="18768" y="6458"/>
                    <a:pt x="9283" y="17759"/>
                  </a:cubicBezTo>
                  <a:lnTo>
                    <a:pt x="9081" y="17961"/>
                  </a:lnTo>
                  <a:cubicBezTo>
                    <a:pt x="11301" y="23611"/>
                    <a:pt x="12310" y="29463"/>
                    <a:pt x="12310" y="35517"/>
                  </a:cubicBezTo>
                  <a:cubicBezTo>
                    <a:pt x="12310" y="47424"/>
                    <a:pt x="7870" y="59128"/>
                    <a:pt x="202" y="68209"/>
                  </a:cubicBezTo>
                  <a:lnTo>
                    <a:pt x="0" y="68411"/>
                  </a:lnTo>
                  <a:cubicBezTo>
                    <a:pt x="7467" y="88187"/>
                    <a:pt x="26638" y="101506"/>
                    <a:pt x="47625" y="101506"/>
                  </a:cubicBezTo>
                  <a:cubicBezTo>
                    <a:pt x="68814" y="101506"/>
                    <a:pt x="87985" y="88187"/>
                    <a:pt x="95250" y="68411"/>
                  </a:cubicBezTo>
                  <a:lnTo>
                    <a:pt x="95250" y="68209"/>
                  </a:lnTo>
                  <a:cubicBezTo>
                    <a:pt x="87380" y="59128"/>
                    <a:pt x="83142" y="47424"/>
                    <a:pt x="83142" y="35517"/>
                  </a:cubicBezTo>
                  <a:cubicBezTo>
                    <a:pt x="83142" y="29463"/>
                    <a:pt x="84151" y="23611"/>
                    <a:pt x="86169" y="17961"/>
                  </a:cubicBezTo>
                  <a:lnTo>
                    <a:pt x="86169" y="17759"/>
                  </a:lnTo>
                  <a:cubicBezTo>
                    <a:pt x="76483" y="6458"/>
                    <a:pt x="62558" y="1"/>
                    <a:pt x="47625"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7"/>
            <p:cNvSpPr/>
            <p:nvPr/>
          </p:nvSpPr>
          <p:spPr>
            <a:xfrm>
              <a:off x="344050" y="1374250"/>
              <a:ext cx="2462000" cy="2537675"/>
            </a:xfrm>
            <a:custGeom>
              <a:rect b="b" l="l" r="r" t="t"/>
              <a:pathLst>
                <a:path extrusionOk="0" h="101507" w="98480">
                  <a:moveTo>
                    <a:pt x="50855" y="1"/>
                  </a:moveTo>
                  <a:cubicBezTo>
                    <a:pt x="22804" y="1"/>
                    <a:pt x="1" y="22804"/>
                    <a:pt x="1" y="50854"/>
                  </a:cubicBezTo>
                  <a:cubicBezTo>
                    <a:pt x="1" y="78703"/>
                    <a:pt x="22804" y="101506"/>
                    <a:pt x="50855" y="101506"/>
                  </a:cubicBezTo>
                  <a:cubicBezTo>
                    <a:pt x="65586" y="101506"/>
                    <a:pt x="79510" y="95049"/>
                    <a:pt x="89197" y="83748"/>
                  </a:cubicBezTo>
                  <a:lnTo>
                    <a:pt x="89399" y="83748"/>
                  </a:lnTo>
                  <a:lnTo>
                    <a:pt x="89197" y="83546"/>
                  </a:lnTo>
                  <a:cubicBezTo>
                    <a:pt x="87179" y="78097"/>
                    <a:pt x="86170" y="72245"/>
                    <a:pt x="86170" y="66191"/>
                  </a:cubicBezTo>
                  <a:cubicBezTo>
                    <a:pt x="86170" y="54083"/>
                    <a:pt x="90408" y="42581"/>
                    <a:pt x="98278" y="33298"/>
                  </a:cubicBezTo>
                  <a:lnTo>
                    <a:pt x="98480" y="33298"/>
                  </a:lnTo>
                  <a:lnTo>
                    <a:pt x="98278" y="33096"/>
                  </a:lnTo>
                  <a:cubicBezTo>
                    <a:pt x="91013" y="13320"/>
                    <a:pt x="71842" y="1"/>
                    <a:pt x="50855" y="1"/>
                  </a:cubicBezTo>
                  <a:close/>
                </a:path>
              </a:pathLst>
            </a:custGeom>
            <a:solidFill>
              <a:srgbClr val="43AE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7"/>
            <p:cNvSpPr/>
            <p:nvPr/>
          </p:nvSpPr>
          <p:spPr>
            <a:xfrm>
              <a:off x="4708000" y="1374250"/>
              <a:ext cx="2456950" cy="2537675"/>
            </a:xfrm>
            <a:custGeom>
              <a:rect b="b" l="l" r="r" t="t"/>
              <a:pathLst>
                <a:path extrusionOk="0" h="101507" w="98278">
                  <a:moveTo>
                    <a:pt x="47626" y="1"/>
                  </a:moveTo>
                  <a:cubicBezTo>
                    <a:pt x="26436" y="1"/>
                    <a:pt x="7467" y="13320"/>
                    <a:pt x="1" y="33096"/>
                  </a:cubicBezTo>
                  <a:lnTo>
                    <a:pt x="1" y="33298"/>
                  </a:lnTo>
                  <a:cubicBezTo>
                    <a:pt x="7871" y="42581"/>
                    <a:pt x="12310" y="54083"/>
                    <a:pt x="12310" y="66191"/>
                  </a:cubicBezTo>
                  <a:cubicBezTo>
                    <a:pt x="12310" y="72245"/>
                    <a:pt x="11100" y="78097"/>
                    <a:pt x="9082" y="83546"/>
                  </a:cubicBezTo>
                  <a:lnTo>
                    <a:pt x="9082" y="83748"/>
                  </a:lnTo>
                  <a:cubicBezTo>
                    <a:pt x="18768" y="95049"/>
                    <a:pt x="32894" y="101506"/>
                    <a:pt x="47626" y="101506"/>
                  </a:cubicBezTo>
                  <a:cubicBezTo>
                    <a:pt x="75676" y="101506"/>
                    <a:pt x="98278" y="78703"/>
                    <a:pt x="98278" y="50854"/>
                  </a:cubicBezTo>
                  <a:cubicBezTo>
                    <a:pt x="98278" y="22804"/>
                    <a:pt x="75676" y="1"/>
                    <a:pt x="47626" y="1"/>
                  </a:cubicBezTo>
                  <a:close/>
                </a:path>
              </a:pathLst>
            </a:custGeom>
            <a:solidFill>
              <a:srgbClr val="2CA0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7"/>
            <p:cNvSpPr/>
            <p:nvPr/>
          </p:nvSpPr>
          <p:spPr>
            <a:xfrm>
              <a:off x="5030875" y="1767775"/>
              <a:ext cx="1735525" cy="1750625"/>
            </a:xfrm>
            <a:custGeom>
              <a:rect b="b" l="l" r="r" t="t"/>
              <a:pathLst>
                <a:path extrusionOk="0" h="70025" w="69421">
                  <a:moveTo>
                    <a:pt x="35114" y="13319"/>
                  </a:moveTo>
                  <a:cubicBezTo>
                    <a:pt x="23006" y="13319"/>
                    <a:pt x="13925" y="22602"/>
                    <a:pt x="13925" y="35113"/>
                  </a:cubicBezTo>
                  <a:cubicBezTo>
                    <a:pt x="13925" y="47423"/>
                    <a:pt x="23006" y="56706"/>
                    <a:pt x="35114" y="56706"/>
                  </a:cubicBezTo>
                  <a:cubicBezTo>
                    <a:pt x="43792" y="56706"/>
                    <a:pt x="51056" y="51863"/>
                    <a:pt x="54487" y="43993"/>
                  </a:cubicBezTo>
                  <a:lnTo>
                    <a:pt x="54689" y="43387"/>
                  </a:lnTo>
                  <a:lnTo>
                    <a:pt x="52267" y="43387"/>
                  </a:lnTo>
                  <a:lnTo>
                    <a:pt x="52267" y="43791"/>
                  </a:lnTo>
                  <a:cubicBezTo>
                    <a:pt x="49038" y="50450"/>
                    <a:pt x="42581" y="54486"/>
                    <a:pt x="35114" y="54486"/>
                  </a:cubicBezTo>
                  <a:cubicBezTo>
                    <a:pt x="24419" y="54486"/>
                    <a:pt x="16145" y="46212"/>
                    <a:pt x="16145" y="35113"/>
                  </a:cubicBezTo>
                  <a:cubicBezTo>
                    <a:pt x="16145" y="23813"/>
                    <a:pt x="24419" y="15539"/>
                    <a:pt x="35114" y="15539"/>
                  </a:cubicBezTo>
                  <a:cubicBezTo>
                    <a:pt x="42783" y="15539"/>
                    <a:pt x="49442" y="19777"/>
                    <a:pt x="52469" y="26638"/>
                  </a:cubicBezTo>
                  <a:lnTo>
                    <a:pt x="52469" y="26840"/>
                  </a:lnTo>
                  <a:lnTo>
                    <a:pt x="54891" y="26840"/>
                  </a:lnTo>
                  <a:lnTo>
                    <a:pt x="54689" y="26234"/>
                  </a:lnTo>
                  <a:cubicBezTo>
                    <a:pt x="51258" y="18364"/>
                    <a:pt x="43792" y="13319"/>
                    <a:pt x="35114" y="13319"/>
                  </a:cubicBezTo>
                  <a:close/>
                  <a:moveTo>
                    <a:pt x="35114" y="8879"/>
                  </a:moveTo>
                  <a:cubicBezTo>
                    <a:pt x="20383" y="8879"/>
                    <a:pt x="9284" y="20180"/>
                    <a:pt x="9284" y="35113"/>
                  </a:cubicBezTo>
                  <a:cubicBezTo>
                    <a:pt x="9284" y="49845"/>
                    <a:pt x="20383" y="61146"/>
                    <a:pt x="35114" y="61146"/>
                  </a:cubicBezTo>
                  <a:cubicBezTo>
                    <a:pt x="46213" y="61146"/>
                    <a:pt x="55900" y="54486"/>
                    <a:pt x="59330" y="43993"/>
                  </a:cubicBezTo>
                  <a:lnTo>
                    <a:pt x="59532" y="43387"/>
                  </a:lnTo>
                  <a:lnTo>
                    <a:pt x="57312" y="43387"/>
                  </a:lnTo>
                  <a:lnTo>
                    <a:pt x="57110" y="43791"/>
                  </a:lnTo>
                  <a:cubicBezTo>
                    <a:pt x="53882" y="53074"/>
                    <a:pt x="45204" y="58926"/>
                    <a:pt x="35114" y="58926"/>
                  </a:cubicBezTo>
                  <a:cubicBezTo>
                    <a:pt x="21594" y="58926"/>
                    <a:pt x="11503" y="48634"/>
                    <a:pt x="11503" y="35113"/>
                  </a:cubicBezTo>
                  <a:cubicBezTo>
                    <a:pt x="11503" y="21391"/>
                    <a:pt x="21594" y="11099"/>
                    <a:pt x="35114" y="11099"/>
                  </a:cubicBezTo>
                  <a:cubicBezTo>
                    <a:pt x="45406" y="11099"/>
                    <a:pt x="54083" y="17153"/>
                    <a:pt x="57312" y="26638"/>
                  </a:cubicBezTo>
                  <a:lnTo>
                    <a:pt x="57312" y="26840"/>
                  </a:lnTo>
                  <a:lnTo>
                    <a:pt x="59734" y="26840"/>
                  </a:lnTo>
                  <a:lnTo>
                    <a:pt x="59532" y="26234"/>
                  </a:lnTo>
                  <a:cubicBezTo>
                    <a:pt x="55900" y="15741"/>
                    <a:pt x="46415" y="8879"/>
                    <a:pt x="35114" y="8879"/>
                  </a:cubicBezTo>
                  <a:close/>
                  <a:moveTo>
                    <a:pt x="35114" y="4440"/>
                  </a:moveTo>
                  <a:cubicBezTo>
                    <a:pt x="17759" y="4440"/>
                    <a:pt x="4642" y="17557"/>
                    <a:pt x="4642" y="35113"/>
                  </a:cubicBezTo>
                  <a:cubicBezTo>
                    <a:pt x="4642" y="52468"/>
                    <a:pt x="17759" y="65585"/>
                    <a:pt x="35114" y="65585"/>
                  </a:cubicBezTo>
                  <a:cubicBezTo>
                    <a:pt x="49038" y="65585"/>
                    <a:pt x="60541" y="57110"/>
                    <a:pt x="64375" y="43993"/>
                  </a:cubicBezTo>
                  <a:lnTo>
                    <a:pt x="64577" y="43387"/>
                  </a:lnTo>
                  <a:lnTo>
                    <a:pt x="62155" y="43387"/>
                  </a:lnTo>
                  <a:lnTo>
                    <a:pt x="62155" y="43791"/>
                  </a:lnTo>
                  <a:cubicBezTo>
                    <a:pt x="58523" y="55697"/>
                    <a:pt x="47828" y="63365"/>
                    <a:pt x="35114" y="63365"/>
                  </a:cubicBezTo>
                  <a:cubicBezTo>
                    <a:pt x="18970" y="63365"/>
                    <a:pt x="6862" y="51257"/>
                    <a:pt x="6862" y="35113"/>
                  </a:cubicBezTo>
                  <a:cubicBezTo>
                    <a:pt x="6862" y="18768"/>
                    <a:pt x="18970" y="6660"/>
                    <a:pt x="35114" y="6660"/>
                  </a:cubicBezTo>
                  <a:cubicBezTo>
                    <a:pt x="48029" y="6660"/>
                    <a:pt x="58725" y="14530"/>
                    <a:pt x="62155" y="26638"/>
                  </a:cubicBezTo>
                  <a:lnTo>
                    <a:pt x="62357" y="26840"/>
                  </a:lnTo>
                  <a:lnTo>
                    <a:pt x="64577" y="26840"/>
                  </a:lnTo>
                  <a:lnTo>
                    <a:pt x="64375" y="26436"/>
                  </a:lnTo>
                  <a:cubicBezTo>
                    <a:pt x="60743" y="13117"/>
                    <a:pt x="49240" y="4440"/>
                    <a:pt x="35114" y="4440"/>
                  </a:cubicBezTo>
                  <a:close/>
                  <a:moveTo>
                    <a:pt x="35114" y="0"/>
                  </a:moveTo>
                  <a:cubicBezTo>
                    <a:pt x="15136" y="0"/>
                    <a:pt x="1" y="15135"/>
                    <a:pt x="1" y="35113"/>
                  </a:cubicBezTo>
                  <a:cubicBezTo>
                    <a:pt x="1" y="54890"/>
                    <a:pt x="15136" y="70025"/>
                    <a:pt x="35114" y="70025"/>
                  </a:cubicBezTo>
                  <a:cubicBezTo>
                    <a:pt x="51662" y="70025"/>
                    <a:pt x="65384" y="59531"/>
                    <a:pt x="69219" y="43993"/>
                  </a:cubicBezTo>
                  <a:lnTo>
                    <a:pt x="69219" y="43387"/>
                  </a:lnTo>
                  <a:lnTo>
                    <a:pt x="66999" y="43387"/>
                  </a:lnTo>
                  <a:lnTo>
                    <a:pt x="66999" y="43791"/>
                  </a:lnTo>
                  <a:cubicBezTo>
                    <a:pt x="63164" y="58320"/>
                    <a:pt x="50653" y="67805"/>
                    <a:pt x="35114" y="67805"/>
                  </a:cubicBezTo>
                  <a:cubicBezTo>
                    <a:pt x="16347" y="67805"/>
                    <a:pt x="2221" y="53679"/>
                    <a:pt x="2221" y="35113"/>
                  </a:cubicBezTo>
                  <a:cubicBezTo>
                    <a:pt x="2221" y="16346"/>
                    <a:pt x="16347" y="2220"/>
                    <a:pt x="35114" y="2220"/>
                  </a:cubicBezTo>
                  <a:cubicBezTo>
                    <a:pt x="50653" y="2220"/>
                    <a:pt x="63366" y="12108"/>
                    <a:pt x="66999" y="26638"/>
                  </a:cubicBezTo>
                  <a:lnTo>
                    <a:pt x="66999" y="26840"/>
                  </a:lnTo>
                  <a:lnTo>
                    <a:pt x="69420" y="26840"/>
                  </a:lnTo>
                  <a:lnTo>
                    <a:pt x="69219" y="26436"/>
                  </a:lnTo>
                  <a:cubicBezTo>
                    <a:pt x="65586" y="10696"/>
                    <a:pt x="51864" y="0"/>
                    <a:pt x="351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7"/>
            <p:cNvSpPr/>
            <p:nvPr/>
          </p:nvSpPr>
          <p:spPr>
            <a:xfrm>
              <a:off x="742625" y="1767775"/>
              <a:ext cx="1740550" cy="1750625"/>
            </a:xfrm>
            <a:custGeom>
              <a:rect b="b" l="l" r="r" t="t"/>
              <a:pathLst>
                <a:path extrusionOk="0" h="70025" w="69622">
                  <a:moveTo>
                    <a:pt x="35315" y="13319"/>
                  </a:moveTo>
                  <a:cubicBezTo>
                    <a:pt x="23005" y="13319"/>
                    <a:pt x="13924" y="22602"/>
                    <a:pt x="13924" y="35113"/>
                  </a:cubicBezTo>
                  <a:cubicBezTo>
                    <a:pt x="13924" y="47423"/>
                    <a:pt x="23005" y="56706"/>
                    <a:pt x="34912" y="56706"/>
                  </a:cubicBezTo>
                  <a:cubicBezTo>
                    <a:pt x="47020" y="56706"/>
                    <a:pt x="56101" y="47423"/>
                    <a:pt x="56101" y="35113"/>
                  </a:cubicBezTo>
                  <a:cubicBezTo>
                    <a:pt x="56101" y="32894"/>
                    <a:pt x="55899" y="31077"/>
                    <a:pt x="55495" y="29463"/>
                  </a:cubicBezTo>
                  <a:lnTo>
                    <a:pt x="55495" y="29059"/>
                  </a:lnTo>
                  <a:lnTo>
                    <a:pt x="31279" y="29059"/>
                  </a:lnTo>
                  <a:lnTo>
                    <a:pt x="31279" y="31279"/>
                  </a:lnTo>
                  <a:lnTo>
                    <a:pt x="53679" y="31279"/>
                  </a:lnTo>
                  <a:cubicBezTo>
                    <a:pt x="53679" y="32086"/>
                    <a:pt x="53881" y="32692"/>
                    <a:pt x="53881" y="33499"/>
                  </a:cubicBezTo>
                  <a:lnTo>
                    <a:pt x="31279" y="33499"/>
                  </a:lnTo>
                  <a:lnTo>
                    <a:pt x="31279" y="35719"/>
                  </a:lnTo>
                  <a:lnTo>
                    <a:pt x="53881" y="35719"/>
                  </a:lnTo>
                  <a:cubicBezTo>
                    <a:pt x="53881" y="36526"/>
                    <a:pt x="53881" y="37131"/>
                    <a:pt x="53679" y="37939"/>
                  </a:cubicBezTo>
                  <a:lnTo>
                    <a:pt x="31279" y="37939"/>
                  </a:lnTo>
                  <a:lnTo>
                    <a:pt x="31279" y="40158"/>
                  </a:lnTo>
                  <a:lnTo>
                    <a:pt x="53276" y="40158"/>
                  </a:lnTo>
                  <a:cubicBezTo>
                    <a:pt x="53074" y="40966"/>
                    <a:pt x="52872" y="41571"/>
                    <a:pt x="52670" y="42378"/>
                  </a:cubicBezTo>
                  <a:lnTo>
                    <a:pt x="31279" y="42378"/>
                  </a:lnTo>
                  <a:lnTo>
                    <a:pt x="31279" y="44598"/>
                  </a:lnTo>
                  <a:lnTo>
                    <a:pt x="51661" y="44598"/>
                  </a:lnTo>
                  <a:cubicBezTo>
                    <a:pt x="48432" y="50652"/>
                    <a:pt x="42176" y="54486"/>
                    <a:pt x="34912" y="54486"/>
                  </a:cubicBezTo>
                  <a:cubicBezTo>
                    <a:pt x="24216" y="54486"/>
                    <a:pt x="16144" y="46212"/>
                    <a:pt x="16144" y="35113"/>
                  </a:cubicBezTo>
                  <a:cubicBezTo>
                    <a:pt x="16144" y="24014"/>
                    <a:pt x="24418" y="15539"/>
                    <a:pt x="35315" y="15539"/>
                  </a:cubicBezTo>
                  <a:cubicBezTo>
                    <a:pt x="40360" y="15539"/>
                    <a:pt x="45405" y="17557"/>
                    <a:pt x="48836" y="20987"/>
                  </a:cubicBezTo>
                  <a:lnTo>
                    <a:pt x="49038" y="21189"/>
                  </a:lnTo>
                  <a:lnTo>
                    <a:pt x="51863" y="21189"/>
                  </a:lnTo>
                  <a:lnTo>
                    <a:pt x="51258" y="20382"/>
                  </a:lnTo>
                  <a:cubicBezTo>
                    <a:pt x="47423" y="15942"/>
                    <a:pt x="41369" y="13319"/>
                    <a:pt x="35315" y="13319"/>
                  </a:cubicBezTo>
                  <a:close/>
                  <a:moveTo>
                    <a:pt x="35315" y="8879"/>
                  </a:moveTo>
                  <a:cubicBezTo>
                    <a:pt x="20382" y="8879"/>
                    <a:pt x="9283" y="20180"/>
                    <a:pt x="9283" y="34912"/>
                  </a:cubicBezTo>
                  <a:cubicBezTo>
                    <a:pt x="9283" y="49845"/>
                    <a:pt x="20382" y="61146"/>
                    <a:pt x="34912" y="61146"/>
                  </a:cubicBezTo>
                  <a:cubicBezTo>
                    <a:pt x="49643" y="61146"/>
                    <a:pt x="60742" y="49845"/>
                    <a:pt x="60742" y="34912"/>
                  </a:cubicBezTo>
                  <a:cubicBezTo>
                    <a:pt x="60742" y="33095"/>
                    <a:pt x="60540" y="31279"/>
                    <a:pt x="60137" y="29463"/>
                  </a:cubicBezTo>
                  <a:lnTo>
                    <a:pt x="60137" y="29059"/>
                  </a:lnTo>
                  <a:lnTo>
                    <a:pt x="57715" y="29059"/>
                  </a:lnTo>
                  <a:lnTo>
                    <a:pt x="57917" y="29665"/>
                  </a:lnTo>
                  <a:cubicBezTo>
                    <a:pt x="58321" y="31279"/>
                    <a:pt x="58522" y="33095"/>
                    <a:pt x="58522" y="34912"/>
                  </a:cubicBezTo>
                  <a:cubicBezTo>
                    <a:pt x="58522" y="48634"/>
                    <a:pt x="48432" y="58926"/>
                    <a:pt x="34912" y="58926"/>
                  </a:cubicBezTo>
                  <a:cubicBezTo>
                    <a:pt x="21593" y="58926"/>
                    <a:pt x="11503" y="48634"/>
                    <a:pt x="11503" y="34912"/>
                  </a:cubicBezTo>
                  <a:cubicBezTo>
                    <a:pt x="11503" y="21391"/>
                    <a:pt x="21795" y="11099"/>
                    <a:pt x="35315" y="11099"/>
                  </a:cubicBezTo>
                  <a:cubicBezTo>
                    <a:pt x="43185" y="11099"/>
                    <a:pt x="50450" y="14732"/>
                    <a:pt x="54688" y="20987"/>
                  </a:cubicBezTo>
                  <a:lnTo>
                    <a:pt x="54688" y="21189"/>
                  </a:lnTo>
                  <a:lnTo>
                    <a:pt x="57312" y="21189"/>
                  </a:lnTo>
                  <a:lnTo>
                    <a:pt x="56908" y="20382"/>
                  </a:lnTo>
                  <a:cubicBezTo>
                    <a:pt x="52267" y="13117"/>
                    <a:pt x="44194" y="8879"/>
                    <a:pt x="35315" y="8879"/>
                  </a:cubicBezTo>
                  <a:close/>
                  <a:moveTo>
                    <a:pt x="35315" y="4440"/>
                  </a:moveTo>
                  <a:cubicBezTo>
                    <a:pt x="17759" y="4440"/>
                    <a:pt x="4642" y="17557"/>
                    <a:pt x="4642" y="34912"/>
                  </a:cubicBezTo>
                  <a:cubicBezTo>
                    <a:pt x="4642" y="52468"/>
                    <a:pt x="17759" y="65585"/>
                    <a:pt x="34912" y="65585"/>
                  </a:cubicBezTo>
                  <a:cubicBezTo>
                    <a:pt x="52267" y="65585"/>
                    <a:pt x="65182" y="52468"/>
                    <a:pt x="65182" y="34912"/>
                  </a:cubicBezTo>
                  <a:cubicBezTo>
                    <a:pt x="65182" y="33297"/>
                    <a:pt x="64980" y="31481"/>
                    <a:pt x="64778" y="29463"/>
                  </a:cubicBezTo>
                  <a:lnTo>
                    <a:pt x="64576" y="29059"/>
                  </a:lnTo>
                  <a:lnTo>
                    <a:pt x="62357" y="29059"/>
                  </a:lnTo>
                  <a:lnTo>
                    <a:pt x="62558" y="29665"/>
                  </a:lnTo>
                  <a:cubicBezTo>
                    <a:pt x="62760" y="31683"/>
                    <a:pt x="62962" y="33297"/>
                    <a:pt x="62962" y="34912"/>
                  </a:cubicBezTo>
                  <a:cubicBezTo>
                    <a:pt x="62962" y="51056"/>
                    <a:pt x="51056" y="63365"/>
                    <a:pt x="34912" y="63365"/>
                  </a:cubicBezTo>
                  <a:cubicBezTo>
                    <a:pt x="18969" y="63365"/>
                    <a:pt x="6861" y="51056"/>
                    <a:pt x="6861" y="34912"/>
                  </a:cubicBezTo>
                  <a:cubicBezTo>
                    <a:pt x="6861" y="18768"/>
                    <a:pt x="18969" y="6660"/>
                    <a:pt x="35315" y="6660"/>
                  </a:cubicBezTo>
                  <a:cubicBezTo>
                    <a:pt x="46011" y="6660"/>
                    <a:pt x="55092" y="11906"/>
                    <a:pt x="59935" y="20786"/>
                  </a:cubicBezTo>
                  <a:lnTo>
                    <a:pt x="59935" y="21189"/>
                  </a:lnTo>
                  <a:lnTo>
                    <a:pt x="62357" y="21189"/>
                  </a:lnTo>
                  <a:lnTo>
                    <a:pt x="62155" y="20382"/>
                  </a:lnTo>
                  <a:cubicBezTo>
                    <a:pt x="57110" y="10494"/>
                    <a:pt x="47020" y="4440"/>
                    <a:pt x="35315" y="4440"/>
                  </a:cubicBezTo>
                  <a:close/>
                  <a:moveTo>
                    <a:pt x="35315" y="0"/>
                  </a:moveTo>
                  <a:cubicBezTo>
                    <a:pt x="15135" y="0"/>
                    <a:pt x="0" y="15135"/>
                    <a:pt x="0" y="35113"/>
                  </a:cubicBezTo>
                  <a:cubicBezTo>
                    <a:pt x="0" y="54890"/>
                    <a:pt x="14933" y="70025"/>
                    <a:pt x="34912" y="70025"/>
                  </a:cubicBezTo>
                  <a:cubicBezTo>
                    <a:pt x="54890" y="70025"/>
                    <a:pt x="69621" y="54890"/>
                    <a:pt x="69621" y="35113"/>
                  </a:cubicBezTo>
                  <a:cubicBezTo>
                    <a:pt x="69621" y="32894"/>
                    <a:pt x="69621" y="31077"/>
                    <a:pt x="69218" y="29463"/>
                  </a:cubicBezTo>
                  <a:lnTo>
                    <a:pt x="69218" y="29059"/>
                  </a:lnTo>
                  <a:lnTo>
                    <a:pt x="66998" y="29059"/>
                  </a:lnTo>
                  <a:lnTo>
                    <a:pt x="66998" y="29665"/>
                  </a:lnTo>
                  <a:cubicBezTo>
                    <a:pt x="67402" y="31279"/>
                    <a:pt x="67402" y="33095"/>
                    <a:pt x="67402" y="35113"/>
                  </a:cubicBezTo>
                  <a:cubicBezTo>
                    <a:pt x="67402" y="53679"/>
                    <a:pt x="53477" y="67805"/>
                    <a:pt x="34912" y="67805"/>
                  </a:cubicBezTo>
                  <a:cubicBezTo>
                    <a:pt x="16346" y="67805"/>
                    <a:pt x="2220" y="53679"/>
                    <a:pt x="2220" y="35113"/>
                  </a:cubicBezTo>
                  <a:cubicBezTo>
                    <a:pt x="2220" y="16346"/>
                    <a:pt x="16346" y="2220"/>
                    <a:pt x="35315" y="2220"/>
                  </a:cubicBezTo>
                  <a:cubicBezTo>
                    <a:pt x="48432" y="2220"/>
                    <a:pt x="59733" y="9485"/>
                    <a:pt x="64980" y="20786"/>
                  </a:cubicBezTo>
                  <a:lnTo>
                    <a:pt x="64980" y="21189"/>
                  </a:lnTo>
                  <a:lnTo>
                    <a:pt x="67402" y="21189"/>
                  </a:lnTo>
                  <a:lnTo>
                    <a:pt x="67200" y="20584"/>
                  </a:lnTo>
                  <a:cubicBezTo>
                    <a:pt x="61751" y="7870"/>
                    <a:pt x="49643" y="0"/>
                    <a:pt x="353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7"/>
            <p:cNvSpPr/>
            <p:nvPr/>
          </p:nvSpPr>
          <p:spPr>
            <a:xfrm>
              <a:off x="2881700" y="2156225"/>
              <a:ext cx="1745600" cy="1745600"/>
            </a:xfrm>
            <a:custGeom>
              <a:rect b="b" l="l" r="r" t="t"/>
              <a:pathLst>
                <a:path extrusionOk="0" h="69824" w="69824">
                  <a:moveTo>
                    <a:pt x="35518" y="13118"/>
                  </a:moveTo>
                  <a:cubicBezTo>
                    <a:pt x="23208" y="13118"/>
                    <a:pt x="13925" y="22401"/>
                    <a:pt x="13925" y="34912"/>
                  </a:cubicBezTo>
                  <a:cubicBezTo>
                    <a:pt x="13925" y="47222"/>
                    <a:pt x="23006" y="56505"/>
                    <a:pt x="35114" y="56505"/>
                  </a:cubicBezTo>
                  <a:cubicBezTo>
                    <a:pt x="47222" y="56505"/>
                    <a:pt x="56303" y="47222"/>
                    <a:pt x="56303" y="34912"/>
                  </a:cubicBezTo>
                  <a:cubicBezTo>
                    <a:pt x="56303" y="32692"/>
                    <a:pt x="56101" y="30876"/>
                    <a:pt x="55698" y="29262"/>
                  </a:cubicBezTo>
                  <a:lnTo>
                    <a:pt x="55496" y="28858"/>
                  </a:lnTo>
                  <a:lnTo>
                    <a:pt x="31482" y="28858"/>
                  </a:lnTo>
                  <a:lnTo>
                    <a:pt x="31482" y="31078"/>
                  </a:lnTo>
                  <a:lnTo>
                    <a:pt x="53680" y="31078"/>
                  </a:lnTo>
                  <a:cubicBezTo>
                    <a:pt x="53881" y="31885"/>
                    <a:pt x="54083" y="32491"/>
                    <a:pt x="54083" y="33298"/>
                  </a:cubicBezTo>
                  <a:lnTo>
                    <a:pt x="31482" y="33298"/>
                  </a:lnTo>
                  <a:lnTo>
                    <a:pt x="31482" y="35518"/>
                  </a:lnTo>
                  <a:lnTo>
                    <a:pt x="54083" y="35518"/>
                  </a:lnTo>
                  <a:cubicBezTo>
                    <a:pt x="54083" y="36325"/>
                    <a:pt x="54083" y="37132"/>
                    <a:pt x="53881" y="37737"/>
                  </a:cubicBezTo>
                  <a:lnTo>
                    <a:pt x="31482" y="37737"/>
                  </a:lnTo>
                  <a:lnTo>
                    <a:pt x="31482" y="39957"/>
                  </a:lnTo>
                  <a:lnTo>
                    <a:pt x="53478" y="39957"/>
                  </a:lnTo>
                  <a:cubicBezTo>
                    <a:pt x="53276" y="40764"/>
                    <a:pt x="53074" y="41572"/>
                    <a:pt x="52872" y="42177"/>
                  </a:cubicBezTo>
                  <a:lnTo>
                    <a:pt x="31482" y="42177"/>
                  </a:lnTo>
                  <a:lnTo>
                    <a:pt x="31482" y="44397"/>
                  </a:lnTo>
                  <a:lnTo>
                    <a:pt x="51863" y="44397"/>
                  </a:lnTo>
                  <a:cubicBezTo>
                    <a:pt x="48635" y="50653"/>
                    <a:pt x="42379" y="54285"/>
                    <a:pt x="35114" y="54285"/>
                  </a:cubicBezTo>
                  <a:cubicBezTo>
                    <a:pt x="24419" y="54285"/>
                    <a:pt x="16145" y="46011"/>
                    <a:pt x="16145" y="34912"/>
                  </a:cubicBezTo>
                  <a:cubicBezTo>
                    <a:pt x="16145" y="23813"/>
                    <a:pt x="24419" y="15338"/>
                    <a:pt x="35518" y="15338"/>
                  </a:cubicBezTo>
                  <a:cubicBezTo>
                    <a:pt x="40563" y="15338"/>
                    <a:pt x="45608" y="17356"/>
                    <a:pt x="49038" y="20988"/>
                  </a:cubicBezTo>
                  <a:lnTo>
                    <a:pt x="51863" y="20988"/>
                  </a:lnTo>
                  <a:lnTo>
                    <a:pt x="51258" y="20181"/>
                  </a:lnTo>
                  <a:cubicBezTo>
                    <a:pt x="47424" y="15741"/>
                    <a:pt x="41572" y="13118"/>
                    <a:pt x="35518" y="13118"/>
                  </a:cubicBezTo>
                  <a:close/>
                  <a:moveTo>
                    <a:pt x="35518" y="8678"/>
                  </a:moveTo>
                  <a:cubicBezTo>
                    <a:pt x="20584" y="8678"/>
                    <a:pt x="9283" y="19979"/>
                    <a:pt x="9283" y="34912"/>
                  </a:cubicBezTo>
                  <a:cubicBezTo>
                    <a:pt x="9283" y="49644"/>
                    <a:pt x="20383" y="60944"/>
                    <a:pt x="35114" y="60944"/>
                  </a:cubicBezTo>
                  <a:cubicBezTo>
                    <a:pt x="49845" y="60944"/>
                    <a:pt x="60743" y="49644"/>
                    <a:pt x="60743" y="34710"/>
                  </a:cubicBezTo>
                  <a:cubicBezTo>
                    <a:pt x="60743" y="32894"/>
                    <a:pt x="60541" y="31078"/>
                    <a:pt x="60339" y="29262"/>
                  </a:cubicBezTo>
                  <a:lnTo>
                    <a:pt x="60137" y="28858"/>
                  </a:lnTo>
                  <a:lnTo>
                    <a:pt x="57917" y="28858"/>
                  </a:lnTo>
                  <a:lnTo>
                    <a:pt x="58119" y="29464"/>
                  </a:lnTo>
                  <a:cubicBezTo>
                    <a:pt x="58523" y="31078"/>
                    <a:pt x="58523" y="32894"/>
                    <a:pt x="58523" y="34912"/>
                  </a:cubicBezTo>
                  <a:cubicBezTo>
                    <a:pt x="58523" y="48433"/>
                    <a:pt x="48433" y="58725"/>
                    <a:pt x="35114" y="58725"/>
                  </a:cubicBezTo>
                  <a:cubicBezTo>
                    <a:pt x="21795" y="58725"/>
                    <a:pt x="11503" y="48433"/>
                    <a:pt x="11503" y="34912"/>
                  </a:cubicBezTo>
                  <a:cubicBezTo>
                    <a:pt x="11503" y="21190"/>
                    <a:pt x="21795" y="10898"/>
                    <a:pt x="35518" y="10898"/>
                  </a:cubicBezTo>
                  <a:cubicBezTo>
                    <a:pt x="43388" y="10898"/>
                    <a:pt x="50451" y="14530"/>
                    <a:pt x="54689" y="20786"/>
                  </a:cubicBezTo>
                  <a:lnTo>
                    <a:pt x="54890" y="20988"/>
                  </a:lnTo>
                  <a:lnTo>
                    <a:pt x="57514" y="20988"/>
                  </a:lnTo>
                  <a:lnTo>
                    <a:pt x="57110" y="20181"/>
                  </a:lnTo>
                  <a:cubicBezTo>
                    <a:pt x="52469" y="13118"/>
                    <a:pt x="44397" y="8678"/>
                    <a:pt x="35518" y="8678"/>
                  </a:cubicBezTo>
                  <a:close/>
                  <a:moveTo>
                    <a:pt x="35518" y="4239"/>
                  </a:moveTo>
                  <a:cubicBezTo>
                    <a:pt x="17961" y="4239"/>
                    <a:pt x="4642" y="17356"/>
                    <a:pt x="4642" y="34912"/>
                  </a:cubicBezTo>
                  <a:cubicBezTo>
                    <a:pt x="4642" y="52267"/>
                    <a:pt x="17759" y="65384"/>
                    <a:pt x="35114" y="65384"/>
                  </a:cubicBezTo>
                  <a:cubicBezTo>
                    <a:pt x="52267" y="65384"/>
                    <a:pt x="65384" y="52267"/>
                    <a:pt x="65384" y="34710"/>
                  </a:cubicBezTo>
                  <a:cubicBezTo>
                    <a:pt x="65384" y="33096"/>
                    <a:pt x="65182" y="31280"/>
                    <a:pt x="64779" y="29262"/>
                  </a:cubicBezTo>
                  <a:lnTo>
                    <a:pt x="64779" y="28858"/>
                  </a:lnTo>
                  <a:lnTo>
                    <a:pt x="62559" y="28858"/>
                  </a:lnTo>
                  <a:lnTo>
                    <a:pt x="62559" y="29464"/>
                  </a:lnTo>
                  <a:cubicBezTo>
                    <a:pt x="62963" y="31482"/>
                    <a:pt x="63164" y="33298"/>
                    <a:pt x="63164" y="34912"/>
                  </a:cubicBezTo>
                  <a:cubicBezTo>
                    <a:pt x="63164" y="51056"/>
                    <a:pt x="51056" y="63164"/>
                    <a:pt x="35114" y="63164"/>
                  </a:cubicBezTo>
                  <a:cubicBezTo>
                    <a:pt x="18970" y="63164"/>
                    <a:pt x="6862" y="51056"/>
                    <a:pt x="6862" y="34912"/>
                  </a:cubicBezTo>
                  <a:cubicBezTo>
                    <a:pt x="6862" y="18566"/>
                    <a:pt x="19172" y="6458"/>
                    <a:pt x="35518" y="6458"/>
                  </a:cubicBezTo>
                  <a:cubicBezTo>
                    <a:pt x="46011" y="6458"/>
                    <a:pt x="55294" y="11705"/>
                    <a:pt x="59936" y="20786"/>
                  </a:cubicBezTo>
                  <a:lnTo>
                    <a:pt x="60137" y="20988"/>
                  </a:lnTo>
                  <a:lnTo>
                    <a:pt x="62559" y="20988"/>
                  </a:lnTo>
                  <a:lnTo>
                    <a:pt x="62357" y="20383"/>
                  </a:lnTo>
                  <a:cubicBezTo>
                    <a:pt x="57312" y="10293"/>
                    <a:pt x="47222" y="4239"/>
                    <a:pt x="35518" y="4239"/>
                  </a:cubicBezTo>
                  <a:close/>
                  <a:moveTo>
                    <a:pt x="35518" y="1"/>
                  </a:moveTo>
                  <a:cubicBezTo>
                    <a:pt x="15338" y="1"/>
                    <a:pt x="1" y="14934"/>
                    <a:pt x="1" y="34912"/>
                  </a:cubicBezTo>
                  <a:cubicBezTo>
                    <a:pt x="1" y="54890"/>
                    <a:pt x="15136" y="69824"/>
                    <a:pt x="35114" y="69824"/>
                  </a:cubicBezTo>
                  <a:cubicBezTo>
                    <a:pt x="54890" y="69824"/>
                    <a:pt x="69824" y="54890"/>
                    <a:pt x="69824" y="34912"/>
                  </a:cubicBezTo>
                  <a:cubicBezTo>
                    <a:pt x="69824" y="32692"/>
                    <a:pt x="69622" y="30876"/>
                    <a:pt x="69420" y="29262"/>
                  </a:cubicBezTo>
                  <a:lnTo>
                    <a:pt x="69420" y="28858"/>
                  </a:lnTo>
                  <a:lnTo>
                    <a:pt x="67200" y="29060"/>
                  </a:lnTo>
                  <a:lnTo>
                    <a:pt x="67200" y="29464"/>
                  </a:lnTo>
                  <a:cubicBezTo>
                    <a:pt x="67402" y="31280"/>
                    <a:pt x="67604" y="33096"/>
                    <a:pt x="67604" y="34912"/>
                  </a:cubicBezTo>
                  <a:cubicBezTo>
                    <a:pt x="67604" y="53478"/>
                    <a:pt x="53680" y="67604"/>
                    <a:pt x="35114" y="67604"/>
                  </a:cubicBezTo>
                  <a:cubicBezTo>
                    <a:pt x="16347" y="67604"/>
                    <a:pt x="2220" y="53478"/>
                    <a:pt x="2220" y="34912"/>
                  </a:cubicBezTo>
                  <a:cubicBezTo>
                    <a:pt x="2220" y="16145"/>
                    <a:pt x="16548" y="2019"/>
                    <a:pt x="35518" y="2019"/>
                  </a:cubicBezTo>
                  <a:cubicBezTo>
                    <a:pt x="48635" y="2019"/>
                    <a:pt x="59936" y="9284"/>
                    <a:pt x="64981" y="20786"/>
                  </a:cubicBezTo>
                  <a:lnTo>
                    <a:pt x="65182" y="20988"/>
                  </a:lnTo>
                  <a:lnTo>
                    <a:pt x="67604" y="20988"/>
                  </a:lnTo>
                  <a:lnTo>
                    <a:pt x="67402" y="20383"/>
                  </a:lnTo>
                  <a:cubicBezTo>
                    <a:pt x="61954" y="7669"/>
                    <a:pt x="49845" y="1"/>
                    <a:pt x="355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7"/>
            <p:cNvSpPr/>
            <p:nvPr/>
          </p:nvSpPr>
          <p:spPr>
            <a:xfrm>
              <a:off x="2488200" y="2196600"/>
              <a:ext cx="393525" cy="1281450"/>
            </a:xfrm>
            <a:custGeom>
              <a:rect b="b" l="l" r="r" t="t"/>
              <a:pathLst>
                <a:path extrusionOk="0" h="51258" w="15741">
                  <a:moveTo>
                    <a:pt x="12512" y="0"/>
                  </a:moveTo>
                  <a:lnTo>
                    <a:pt x="12310" y="202"/>
                  </a:lnTo>
                  <a:cubicBezTo>
                    <a:pt x="4238" y="9485"/>
                    <a:pt x="0" y="21189"/>
                    <a:pt x="0" y="33297"/>
                  </a:cubicBezTo>
                  <a:cubicBezTo>
                    <a:pt x="0" y="39351"/>
                    <a:pt x="1009" y="45203"/>
                    <a:pt x="3027" y="50854"/>
                  </a:cubicBezTo>
                  <a:lnTo>
                    <a:pt x="3229" y="51257"/>
                  </a:lnTo>
                  <a:lnTo>
                    <a:pt x="3431" y="50854"/>
                  </a:lnTo>
                  <a:cubicBezTo>
                    <a:pt x="11301" y="41773"/>
                    <a:pt x="15741" y="30068"/>
                    <a:pt x="15741" y="17960"/>
                  </a:cubicBezTo>
                  <a:cubicBezTo>
                    <a:pt x="15741" y="11906"/>
                    <a:pt x="14732" y="5852"/>
                    <a:pt x="12512" y="202"/>
                  </a:cubicBezTo>
                  <a:lnTo>
                    <a:pt x="12512" y="0"/>
                  </a:lnTo>
                  <a:close/>
                </a:path>
              </a:pathLst>
            </a:custGeom>
            <a:solidFill>
              <a:srgbClr val="307A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7"/>
            <p:cNvSpPr/>
            <p:nvPr/>
          </p:nvSpPr>
          <p:spPr>
            <a:xfrm>
              <a:off x="4627275" y="2196600"/>
              <a:ext cx="398575" cy="1281450"/>
            </a:xfrm>
            <a:custGeom>
              <a:rect b="b" l="l" r="r" t="t"/>
              <a:pathLst>
                <a:path extrusionOk="0" h="51258" w="15943">
                  <a:moveTo>
                    <a:pt x="3431" y="0"/>
                  </a:moveTo>
                  <a:lnTo>
                    <a:pt x="3230" y="202"/>
                  </a:lnTo>
                  <a:cubicBezTo>
                    <a:pt x="1212" y="5852"/>
                    <a:pt x="1" y="11906"/>
                    <a:pt x="1" y="17960"/>
                  </a:cubicBezTo>
                  <a:cubicBezTo>
                    <a:pt x="1" y="30068"/>
                    <a:pt x="4440" y="41773"/>
                    <a:pt x="12311" y="50854"/>
                  </a:cubicBezTo>
                  <a:lnTo>
                    <a:pt x="12512" y="51257"/>
                  </a:lnTo>
                  <a:lnTo>
                    <a:pt x="12714" y="50854"/>
                  </a:lnTo>
                  <a:cubicBezTo>
                    <a:pt x="14732" y="45203"/>
                    <a:pt x="15943" y="39351"/>
                    <a:pt x="15943" y="33297"/>
                  </a:cubicBezTo>
                  <a:cubicBezTo>
                    <a:pt x="15943" y="21189"/>
                    <a:pt x="11503" y="9485"/>
                    <a:pt x="3633" y="202"/>
                  </a:cubicBezTo>
                  <a:lnTo>
                    <a:pt x="3431" y="0"/>
                  </a:lnTo>
                  <a:close/>
                </a:path>
              </a:pathLst>
            </a:custGeom>
            <a:solidFill>
              <a:srgbClr val="228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 name="Google Shape;357;p27"/>
          <p:cNvGrpSpPr/>
          <p:nvPr/>
        </p:nvGrpSpPr>
        <p:grpSpPr>
          <a:xfrm>
            <a:off x="3063250" y="4545674"/>
            <a:ext cx="2586114" cy="438918"/>
            <a:chOff x="276875" y="2265675"/>
            <a:chExt cx="7062025" cy="1198575"/>
          </a:xfrm>
        </p:grpSpPr>
        <p:sp>
          <p:nvSpPr>
            <p:cNvPr id="358" name="Google Shape;358;p27"/>
            <p:cNvSpPr/>
            <p:nvPr/>
          </p:nvSpPr>
          <p:spPr>
            <a:xfrm>
              <a:off x="1673075" y="2646775"/>
              <a:ext cx="229150" cy="417575"/>
            </a:xfrm>
            <a:custGeom>
              <a:rect b="b" l="l" r="r" t="t"/>
              <a:pathLst>
                <a:path extrusionOk="0" h="16703" w="9166">
                  <a:moveTo>
                    <a:pt x="1" y="1"/>
                  </a:moveTo>
                  <a:lnTo>
                    <a:pt x="1" y="2349"/>
                  </a:lnTo>
                  <a:lnTo>
                    <a:pt x="3578" y="2349"/>
                  </a:lnTo>
                  <a:lnTo>
                    <a:pt x="3578" y="16703"/>
                  </a:lnTo>
                  <a:lnTo>
                    <a:pt x="5573" y="16703"/>
                  </a:lnTo>
                  <a:lnTo>
                    <a:pt x="5573" y="2349"/>
                  </a:lnTo>
                  <a:lnTo>
                    <a:pt x="9165" y="2349"/>
                  </a:lnTo>
                  <a:lnTo>
                    <a:pt x="9165" y="1"/>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7"/>
            <p:cNvSpPr/>
            <p:nvPr/>
          </p:nvSpPr>
          <p:spPr>
            <a:xfrm>
              <a:off x="1942100" y="2742725"/>
              <a:ext cx="141650" cy="321625"/>
            </a:xfrm>
            <a:custGeom>
              <a:rect b="b" l="l" r="r" t="t"/>
              <a:pathLst>
                <a:path extrusionOk="0" h="12865" w="5666">
                  <a:moveTo>
                    <a:pt x="4683" y="1"/>
                  </a:moveTo>
                  <a:cubicBezTo>
                    <a:pt x="4115" y="1"/>
                    <a:pt x="3593" y="231"/>
                    <a:pt x="3102" y="661"/>
                  </a:cubicBezTo>
                  <a:cubicBezTo>
                    <a:pt x="2611" y="1106"/>
                    <a:pt x="2212" y="1704"/>
                    <a:pt x="1905" y="2457"/>
                  </a:cubicBezTo>
                  <a:lnTo>
                    <a:pt x="1797" y="2457"/>
                  </a:lnTo>
                  <a:lnTo>
                    <a:pt x="1536" y="231"/>
                  </a:lnTo>
                  <a:lnTo>
                    <a:pt x="1" y="231"/>
                  </a:lnTo>
                  <a:lnTo>
                    <a:pt x="1" y="12865"/>
                  </a:lnTo>
                  <a:lnTo>
                    <a:pt x="1966" y="12865"/>
                  </a:lnTo>
                  <a:lnTo>
                    <a:pt x="1966" y="6264"/>
                  </a:lnTo>
                  <a:cubicBezTo>
                    <a:pt x="1966" y="5143"/>
                    <a:pt x="2212" y="4237"/>
                    <a:pt x="2703" y="3531"/>
                  </a:cubicBezTo>
                  <a:cubicBezTo>
                    <a:pt x="3179" y="2840"/>
                    <a:pt x="3823" y="2487"/>
                    <a:pt x="4606" y="2487"/>
                  </a:cubicBezTo>
                  <a:cubicBezTo>
                    <a:pt x="4898" y="2487"/>
                    <a:pt x="5190" y="2533"/>
                    <a:pt x="5466" y="2626"/>
                  </a:cubicBezTo>
                  <a:lnTo>
                    <a:pt x="5666" y="123"/>
                  </a:lnTo>
                  <a:cubicBezTo>
                    <a:pt x="5405" y="47"/>
                    <a:pt x="5082" y="1"/>
                    <a:pt x="4683"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7"/>
            <p:cNvSpPr/>
            <p:nvPr/>
          </p:nvSpPr>
          <p:spPr>
            <a:xfrm>
              <a:off x="2108675" y="2742725"/>
              <a:ext cx="195750" cy="327400"/>
            </a:xfrm>
            <a:custGeom>
              <a:rect b="b" l="l" r="r" t="t"/>
              <a:pathLst>
                <a:path extrusionOk="0" h="13096" w="7830">
                  <a:moveTo>
                    <a:pt x="5865" y="6832"/>
                  </a:moveTo>
                  <a:lnTo>
                    <a:pt x="5865" y="7937"/>
                  </a:lnTo>
                  <a:cubicBezTo>
                    <a:pt x="5865" y="8920"/>
                    <a:pt x="5650" y="9672"/>
                    <a:pt x="5220" y="10224"/>
                  </a:cubicBezTo>
                  <a:cubicBezTo>
                    <a:pt x="4790" y="10762"/>
                    <a:pt x="4222" y="11038"/>
                    <a:pt x="3501" y="11038"/>
                  </a:cubicBezTo>
                  <a:cubicBezTo>
                    <a:pt x="3025" y="11038"/>
                    <a:pt x="2656" y="10884"/>
                    <a:pt x="2411" y="10577"/>
                  </a:cubicBezTo>
                  <a:cubicBezTo>
                    <a:pt x="2165" y="10270"/>
                    <a:pt x="2042" y="9825"/>
                    <a:pt x="2042" y="9273"/>
                  </a:cubicBezTo>
                  <a:cubicBezTo>
                    <a:pt x="2042" y="8490"/>
                    <a:pt x="2257" y="7906"/>
                    <a:pt x="2672" y="7538"/>
                  </a:cubicBezTo>
                  <a:cubicBezTo>
                    <a:pt x="3086" y="7154"/>
                    <a:pt x="3762" y="6955"/>
                    <a:pt x="4683" y="6909"/>
                  </a:cubicBezTo>
                  <a:lnTo>
                    <a:pt x="5865" y="6832"/>
                  </a:lnTo>
                  <a:close/>
                  <a:moveTo>
                    <a:pt x="4268" y="1"/>
                  </a:moveTo>
                  <a:cubicBezTo>
                    <a:pt x="3746" y="1"/>
                    <a:pt x="3178" y="93"/>
                    <a:pt x="2595" y="277"/>
                  </a:cubicBezTo>
                  <a:cubicBezTo>
                    <a:pt x="1996" y="476"/>
                    <a:pt x="1444" y="737"/>
                    <a:pt x="952" y="1106"/>
                  </a:cubicBezTo>
                  <a:lnTo>
                    <a:pt x="1582" y="3025"/>
                  </a:lnTo>
                  <a:cubicBezTo>
                    <a:pt x="1981" y="2764"/>
                    <a:pt x="2395" y="2533"/>
                    <a:pt x="2825" y="2349"/>
                  </a:cubicBezTo>
                  <a:cubicBezTo>
                    <a:pt x="3270" y="2150"/>
                    <a:pt x="3716" y="2058"/>
                    <a:pt x="4191" y="2058"/>
                  </a:cubicBezTo>
                  <a:cubicBezTo>
                    <a:pt x="4775" y="2058"/>
                    <a:pt x="5189" y="2257"/>
                    <a:pt x="5466" y="2656"/>
                  </a:cubicBezTo>
                  <a:cubicBezTo>
                    <a:pt x="5742" y="3055"/>
                    <a:pt x="5880" y="3669"/>
                    <a:pt x="5880" y="4468"/>
                  </a:cubicBezTo>
                  <a:lnTo>
                    <a:pt x="5880" y="5143"/>
                  </a:lnTo>
                  <a:lnTo>
                    <a:pt x="4299" y="5220"/>
                  </a:lnTo>
                  <a:cubicBezTo>
                    <a:pt x="2840" y="5281"/>
                    <a:pt x="1766" y="5634"/>
                    <a:pt x="1060" y="6294"/>
                  </a:cubicBezTo>
                  <a:cubicBezTo>
                    <a:pt x="354" y="6955"/>
                    <a:pt x="0" y="7937"/>
                    <a:pt x="0" y="9242"/>
                  </a:cubicBezTo>
                  <a:cubicBezTo>
                    <a:pt x="0" y="10470"/>
                    <a:pt x="261" y="11422"/>
                    <a:pt x="768" y="12082"/>
                  </a:cubicBezTo>
                  <a:cubicBezTo>
                    <a:pt x="1275" y="12757"/>
                    <a:pt x="1981" y="13095"/>
                    <a:pt x="2887" y="13095"/>
                  </a:cubicBezTo>
                  <a:cubicBezTo>
                    <a:pt x="3593" y="13095"/>
                    <a:pt x="4176" y="12957"/>
                    <a:pt x="4621" y="12681"/>
                  </a:cubicBezTo>
                  <a:cubicBezTo>
                    <a:pt x="5082" y="12404"/>
                    <a:pt x="5527" y="11882"/>
                    <a:pt x="5972" y="11099"/>
                  </a:cubicBezTo>
                  <a:lnTo>
                    <a:pt x="6034" y="11099"/>
                  </a:lnTo>
                  <a:lnTo>
                    <a:pt x="6433" y="12865"/>
                  </a:lnTo>
                  <a:lnTo>
                    <a:pt x="7830" y="12865"/>
                  </a:lnTo>
                  <a:lnTo>
                    <a:pt x="7830" y="4360"/>
                  </a:lnTo>
                  <a:cubicBezTo>
                    <a:pt x="7830" y="2856"/>
                    <a:pt x="7523" y="1751"/>
                    <a:pt x="6924" y="1060"/>
                  </a:cubicBezTo>
                  <a:cubicBezTo>
                    <a:pt x="6341" y="354"/>
                    <a:pt x="5450" y="1"/>
                    <a:pt x="4268"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7"/>
            <p:cNvSpPr/>
            <p:nvPr/>
          </p:nvSpPr>
          <p:spPr>
            <a:xfrm>
              <a:off x="2369275" y="2748475"/>
              <a:ext cx="203425" cy="321650"/>
            </a:xfrm>
            <a:custGeom>
              <a:rect b="b" l="l" r="r" t="t"/>
              <a:pathLst>
                <a:path extrusionOk="0" h="12866" w="8137">
                  <a:moveTo>
                    <a:pt x="0" y="1"/>
                  </a:moveTo>
                  <a:lnTo>
                    <a:pt x="0" y="8260"/>
                  </a:lnTo>
                  <a:cubicBezTo>
                    <a:pt x="0" y="9810"/>
                    <a:pt x="276" y="10962"/>
                    <a:pt x="829" y="11729"/>
                  </a:cubicBezTo>
                  <a:cubicBezTo>
                    <a:pt x="1382" y="12481"/>
                    <a:pt x="2211" y="12865"/>
                    <a:pt x="3331" y="12865"/>
                  </a:cubicBezTo>
                  <a:cubicBezTo>
                    <a:pt x="3976" y="12865"/>
                    <a:pt x="4544" y="12696"/>
                    <a:pt x="5051" y="12358"/>
                  </a:cubicBezTo>
                  <a:cubicBezTo>
                    <a:pt x="5557" y="12021"/>
                    <a:pt x="5941" y="11560"/>
                    <a:pt x="6217" y="10977"/>
                  </a:cubicBezTo>
                  <a:lnTo>
                    <a:pt x="6309" y="10977"/>
                  </a:lnTo>
                  <a:lnTo>
                    <a:pt x="6586" y="12635"/>
                  </a:lnTo>
                  <a:lnTo>
                    <a:pt x="8136" y="12635"/>
                  </a:lnTo>
                  <a:lnTo>
                    <a:pt x="8136" y="1"/>
                  </a:lnTo>
                  <a:lnTo>
                    <a:pt x="6171" y="1"/>
                  </a:lnTo>
                  <a:lnTo>
                    <a:pt x="6171" y="6295"/>
                  </a:lnTo>
                  <a:cubicBezTo>
                    <a:pt x="6171" y="7876"/>
                    <a:pt x="5972" y="9012"/>
                    <a:pt x="5588" y="9687"/>
                  </a:cubicBezTo>
                  <a:cubicBezTo>
                    <a:pt x="5204" y="10363"/>
                    <a:pt x="4590" y="10701"/>
                    <a:pt x="3776" y="10701"/>
                  </a:cubicBezTo>
                  <a:cubicBezTo>
                    <a:pt x="3162" y="10701"/>
                    <a:pt x="2702" y="10455"/>
                    <a:pt x="2410" y="9964"/>
                  </a:cubicBezTo>
                  <a:cubicBezTo>
                    <a:pt x="2119" y="9488"/>
                    <a:pt x="1980" y="8766"/>
                    <a:pt x="1980" y="7799"/>
                  </a:cubicBezTo>
                  <a:lnTo>
                    <a:pt x="1980" y="1"/>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7"/>
            <p:cNvSpPr/>
            <p:nvPr/>
          </p:nvSpPr>
          <p:spPr>
            <a:xfrm>
              <a:off x="2641375" y="2742725"/>
              <a:ext cx="339675" cy="321625"/>
            </a:xfrm>
            <a:custGeom>
              <a:rect b="b" l="l" r="r" t="t"/>
              <a:pathLst>
                <a:path extrusionOk="0" h="12865" w="13587">
                  <a:moveTo>
                    <a:pt x="4621" y="1"/>
                  </a:moveTo>
                  <a:cubicBezTo>
                    <a:pt x="4038" y="1"/>
                    <a:pt x="3500" y="169"/>
                    <a:pt x="3009" y="492"/>
                  </a:cubicBezTo>
                  <a:cubicBezTo>
                    <a:pt x="2533" y="829"/>
                    <a:pt x="2165" y="1290"/>
                    <a:pt x="1904" y="1889"/>
                  </a:cubicBezTo>
                  <a:lnTo>
                    <a:pt x="1796" y="1889"/>
                  </a:lnTo>
                  <a:lnTo>
                    <a:pt x="1520" y="231"/>
                  </a:lnTo>
                  <a:lnTo>
                    <a:pt x="0" y="231"/>
                  </a:lnTo>
                  <a:lnTo>
                    <a:pt x="0" y="12865"/>
                  </a:lnTo>
                  <a:lnTo>
                    <a:pt x="1950" y="12865"/>
                  </a:lnTo>
                  <a:lnTo>
                    <a:pt x="1950" y="6571"/>
                  </a:lnTo>
                  <a:cubicBezTo>
                    <a:pt x="1950" y="5005"/>
                    <a:pt x="2134" y="3884"/>
                    <a:pt x="2487" y="3209"/>
                  </a:cubicBezTo>
                  <a:cubicBezTo>
                    <a:pt x="2840" y="2533"/>
                    <a:pt x="3393" y="2196"/>
                    <a:pt x="4145" y="2196"/>
                  </a:cubicBezTo>
                  <a:cubicBezTo>
                    <a:pt x="4713" y="2196"/>
                    <a:pt x="5127" y="2441"/>
                    <a:pt x="5404" y="2917"/>
                  </a:cubicBezTo>
                  <a:cubicBezTo>
                    <a:pt x="5665" y="3393"/>
                    <a:pt x="5803" y="4115"/>
                    <a:pt x="5803" y="5082"/>
                  </a:cubicBezTo>
                  <a:lnTo>
                    <a:pt x="5803" y="12865"/>
                  </a:lnTo>
                  <a:lnTo>
                    <a:pt x="7768" y="12865"/>
                  </a:lnTo>
                  <a:lnTo>
                    <a:pt x="7768" y="6172"/>
                  </a:lnTo>
                  <a:cubicBezTo>
                    <a:pt x="7768" y="4821"/>
                    <a:pt x="7937" y="3823"/>
                    <a:pt x="8290" y="3178"/>
                  </a:cubicBezTo>
                  <a:cubicBezTo>
                    <a:pt x="8643" y="2518"/>
                    <a:pt x="9211" y="2196"/>
                    <a:pt x="9963" y="2196"/>
                  </a:cubicBezTo>
                  <a:cubicBezTo>
                    <a:pt x="10531" y="2196"/>
                    <a:pt x="10946" y="2441"/>
                    <a:pt x="11222" y="2917"/>
                  </a:cubicBezTo>
                  <a:cubicBezTo>
                    <a:pt x="11498" y="3393"/>
                    <a:pt x="11621" y="4115"/>
                    <a:pt x="11621" y="5082"/>
                  </a:cubicBezTo>
                  <a:lnTo>
                    <a:pt x="11621" y="12865"/>
                  </a:lnTo>
                  <a:lnTo>
                    <a:pt x="13586" y="12865"/>
                  </a:lnTo>
                  <a:lnTo>
                    <a:pt x="13586" y="4637"/>
                  </a:lnTo>
                  <a:cubicBezTo>
                    <a:pt x="13586" y="3071"/>
                    <a:pt x="13340" y="1904"/>
                    <a:pt x="12834" y="1152"/>
                  </a:cubicBezTo>
                  <a:cubicBezTo>
                    <a:pt x="12327" y="384"/>
                    <a:pt x="11529" y="1"/>
                    <a:pt x="10424" y="1"/>
                  </a:cubicBezTo>
                  <a:cubicBezTo>
                    <a:pt x="9779" y="1"/>
                    <a:pt x="9211" y="185"/>
                    <a:pt x="8720" y="522"/>
                  </a:cubicBezTo>
                  <a:cubicBezTo>
                    <a:pt x="8228" y="876"/>
                    <a:pt x="7845" y="1367"/>
                    <a:pt x="7568" y="1996"/>
                  </a:cubicBezTo>
                  <a:lnTo>
                    <a:pt x="7446" y="1996"/>
                  </a:lnTo>
                  <a:cubicBezTo>
                    <a:pt x="6985" y="661"/>
                    <a:pt x="6033" y="1"/>
                    <a:pt x="4621"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7"/>
            <p:cNvSpPr/>
            <p:nvPr/>
          </p:nvSpPr>
          <p:spPr>
            <a:xfrm>
              <a:off x="3031675" y="2742725"/>
              <a:ext cx="195750" cy="327400"/>
            </a:xfrm>
            <a:custGeom>
              <a:rect b="b" l="l" r="r" t="t"/>
              <a:pathLst>
                <a:path extrusionOk="0" h="13096" w="7830">
                  <a:moveTo>
                    <a:pt x="5865" y="6832"/>
                  </a:moveTo>
                  <a:lnTo>
                    <a:pt x="5865" y="7937"/>
                  </a:lnTo>
                  <a:cubicBezTo>
                    <a:pt x="5865" y="8920"/>
                    <a:pt x="5650" y="9672"/>
                    <a:pt x="5220" y="10224"/>
                  </a:cubicBezTo>
                  <a:cubicBezTo>
                    <a:pt x="4790" y="10762"/>
                    <a:pt x="4222" y="11038"/>
                    <a:pt x="3516" y="11038"/>
                  </a:cubicBezTo>
                  <a:cubicBezTo>
                    <a:pt x="3025" y="11038"/>
                    <a:pt x="2656" y="10884"/>
                    <a:pt x="2411" y="10577"/>
                  </a:cubicBezTo>
                  <a:cubicBezTo>
                    <a:pt x="2165" y="10270"/>
                    <a:pt x="2042" y="9825"/>
                    <a:pt x="2042" y="9273"/>
                  </a:cubicBezTo>
                  <a:cubicBezTo>
                    <a:pt x="2042" y="8490"/>
                    <a:pt x="2257" y="7906"/>
                    <a:pt x="2672" y="7538"/>
                  </a:cubicBezTo>
                  <a:cubicBezTo>
                    <a:pt x="3086" y="7154"/>
                    <a:pt x="3762" y="6955"/>
                    <a:pt x="4683" y="6909"/>
                  </a:cubicBezTo>
                  <a:lnTo>
                    <a:pt x="5865" y="6832"/>
                  </a:lnTo>
                  <a:close/>
                  <a:moveTo>
                    <a:pt x="4283" y="1"/>
                  </a:moveTo>
                  <a:cubicBezTo>
                    <a:pt x="3746" y="1"/>
                    <a:pt x="3194" y="93"/>
                    <a:pt x="2595" y="277"/>
                  </a:cubicBezTo>
                  <a:cubicBezTo>
                    <a:pt x="1996" y="476"/>
                    <a:pt x="1443" y="737"/>
                    <a:pt x="952" y="1106"/>
                  </a:cubicBezTo>
                  <a:lnTo>
                    <a:pt x="1582" y="3025"/>
                  </a:lnTo>
                  <a:cubicBezTo>
                    <a:pt x="1981" y="2764"/>
                    <a:pt x="2395" y="2533"/>
                    <a:pt x="2840" y="2349"/>
                  </a:cubicBezTo>
                  <a:cubicBezTo>
                    <a:pt x="3270" y="2150"/>
                    <a:pt x="3715" y="2058"/>
                    <a:pt x="4191" y="2058"/>
                  </a:cubicBezTo>
                  <a:cubicBezTo>
                    <a:pt x="4775" y="2058"/>
                    <a:pt x="5205" y="2257"/>
                    <a:pt x="5481" y="2656"/>
                  </a:cubicBezTo>
                  <a:cubicBezTo>
                    <a:pt x="5742" y="3055"/>
                    <a:pt x="5880" y="3669"/>
                    <a:pt x="5880" y="4468"/>
                  </a:cubicBezTo>
                  <a:lnTo>
                    <a:pt x="5880" y="5143"/>
                  </a:lnTo>
                  <a:lnTo>
                    <a:pt x="4299" y="5220"/>
                  </a:lnTo>
                  <a:cubicBezTo>
                    <a:pt x="2840" y="5281"/>
                    <a:pt x="1766" y="5634"/>
                    <a:pt x="1060" y="6294"/>
                  </a:cubicBezTo>
                  <a:cubicBezTo>
                    <a:pt x="354" y="6955"/>
                    <a:pt x="0" y="7937"/>
                    <a:pt x="0" y="9242"/>
                  </a:cubicBezTo>
                  <a:cubicBezTo>
                    <a:pt x="0" y="10470"/>
                    <a:pt x="261" y="11422"/>
                    <a:pt x="768" y="12082"/>
                  </a:cubicBezTo>
                  <a:cubicBezTo>
                    <a:pt x="1275" y="12757"/>
                    <a:pt x="1981" y="13095"/>
                    <a:pt x="2887" y="13095"/>
                  </a:cubicBezTo>
                  <a:cubicBezTo>
                    <a:pt x="3593" y="13095"/>
                    <a:pt x="4176" y="12957"/>
                    <a:pt x="4621" y="12681"/>
                  </a:cubicBezTo>
                  <a:cubicBezTo>
                    <a:pt x="5082" y="12404"/>
                    <a:pt x="5527" y="11882"/>
                    <a:pt x="5972" y="11099"/>
                  </a:cubicBezTo>
                  <a:lnTo>
                    <a:pt x="6034" y="11099"/>
                  </a:lnTo>
                  <a:lnTo>
                    <a:pt x="6433" y="12865"/>
                  </a:lnTo>
                  <a:lnTo>
                    <a:pt x="7830" y="12865"/>
                  </a:lnTo>
                  <a:lnTo>
                    <a:pt x="7830" y="4360"/>
                  </a:lnTo>
                  <a:cubicBezTo>
                    <a:pt x="7830" y="2856"/>
                    <a:pt x="7523" y="1751"/>
                    <a:pt x="6939" y="1060"/>
                  </a:cubicBezTo>
                  <a:cubicBezTo>
                    <a:pt x="6341" y="354"/>
                    <a:pt x="5450" y="1"/>
                    <a:pt x="4283"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7"/>
            <p:cNvSpPr/>
            <p:nvPr/>
          </p:nvSpPr>
          <p:spPr>
            <a:xfrm>
              <a:off x="3409325" y="2646775"/>
              <a:ext cx="49900" cy="417575"/>
            </a:xfrm>
            <a:custGeom>
              <a:rect b="b" l="l" r="r" t="t"/>
              <a:pathLst>
                <a:path extrusionOk="0" h="16703" w="1996">
                  <a:moveTo>
                    <a:pt x="0" y="1"/>
                  </a:moveTo>
                  <a:lnTo>
                    <a:pt x="0" y="16703"/>
                  </a:lnTo>
                  <a:lnTo>
                    <a:pt x="1996" y="16703"/>
                  </a:lnTo>
                  <a:lnTo>
                    <a:pt x="1996" y="1"/>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7"/>
            <p:cNvSpPr/>
            <p:nvPr/>
          </p:nvSpPr>
          <p:spPr>
            <a:xfrm>
              <a:off x="3533275" y="2742725"/>
              <a:ext cx="202675" cy="321625"/>
            </a:xfrm>
            <a:custGeom>
              <a:rect b="b" l="l" r="r" t="t"/>
              <a:pathLst>
                <a:path extrusionOk="0" h="12865" w="8107">
                  <a:moveTo>
                    <a:pt x="4790" y="1"/>
                  </a:moveTo>
                  <a:cubicBezTo>
                    <a:pt x="4161" y="1"/>
                    <a:pt x="3593" y="169"/>
                    <a:pt x="3086" y="492"/>
                  </a:cubicBezTo>
                  <a:cubicBezTo>
                    <a:pt x="2580" y="829"/>
                    <a:pt x="2181" y="1290"/>
                    <a:pt x="1904" y="1889"/>
                  </a:cubicBezTo>
                  <a:lnTo>
                    <a:pt x="1812" y="1889"/>
                  </a:lnTo>
                  <a:lnTo>
                    <a:pt x="1536" y="231"/>
                  </a:lnTo>
                  <a:lnTo>
                    <a:pt x="1" y="231"/>
                  </a:lnTo>
                  <a:lnTo>
                    <a:pt x="1" y="12865"/>
                  </a:lnTo>
                  <a:lnTo>
                    <a:pt x="1950" y="12865"/>
                  </a:lnTo>
                  <a:lnTo>
                    <a:pt x="1950" y="6571"/>
                  </a:lnTo>
                  <a:cubicBezTo>
                    <a:pt x="1950" y="4990"/>
                    <a:pt x="2150" y="3869"/>
                    <a:pt x="2534" y="3209"/>
                  </a:cubicBezTo>
                  <a:cubicBezTo>
                    <a:pt x="2917" y="2533"/>
                    <a:pt x="3516" y="2196"/>
                    <a:pt x="4345" y="2196"/>
                  </a:cubicBezTo>
                  <a:cubicBezTo>
                    <a:pt x="4975" y="2196"/>
                    <a:pt x="5420" y="2441"/>
                    <a:pt x="5711" y="2917"/>
                  </a:cubicBezTo>
                  <a:cubicBezTo>
                    <a:pt x="6003" y="3393"/>
                    <a:pt x="6141" y="4130"/>
                    <a:pt x="6141" y="5097"/>
                  </a:cubicBezTo>
                  <a:lnTo>
                    <a:pt x="6141" y="12865"/>
                  </a:lnTo>
                  <a:lnTo>
                    <a:pt x="8106" y="12865"/>
                  </a:lnTo>
                  <a:lnTo>
                    <a:pt x="8106" y="4637"/>
                  </a:lnTo>
                  <a:cubicBezTo>
                    <a:pt x="8106" y="1551"/>
                    <a:pt x="7001" y="1"/>
                    <a:pt x="4790"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7"/>
            <p:cNvSpPr/>
            <p:nvPr/>
          </p:nvSpPr>
          <p:spPr>
            <a:xfrm>
              <a:off x="3775075" y="2616850"/>
              <a:ext cx="166575" cy="447500"/>
            </a:xfrm>
            <a:custGeom>
              <a:rect b="b" l="l" r="r" t="t"/>
              <a:pathLst>
                <a:path extrusionOk="0" h="17900" w="6663">
                  <a:moveTo>
                    <a:pt x="4636" y="0"/>
                  </a:moveTo>
                  <a:cubicBezTo>
                    <a:pt x="3577" y="0"/>
                    <a:pt x="2794" y="353"/>
                    <a:pt x="2287" y="1075"/>
                  </a:cubicBezTo>
                  <a:cubicBezTo>
                    <a:pt x="1781" y="1796"/>
                    <a:pt x="1520" y="2902"/>
                    <a:pt x="1520" y="4406"/>
                  </a:cubicBezTo>
                  <a:lnTo>
                    <a:pt x="1520" y="5220"/>
                  </a:lnTo>
                  <a:lnTo>
                    <a:pt x="0" y="6049"/>
                  </a:lnTo>
                  <a:lnTo>
                    <a:pt x="0" y="7307"/>
                  </a:lnTo>
                  <a:lnTo>
                    <a:pt x="1520" y="7307"/>
                  </a:lnTo>
                  <a:lnTo>
                    <a:pt x="1520" y="17900"/>
                  </a:lnTo>
                  <a:lnTo>
                    <a:pt x="3485" y="17900"/>
                  </a:lnTo>
                  <a:lnTo>
                    <a:pt x="3485" y="7307"/>
                  </a:lnTo>
                  <a:lnTo>
                    <a:pt x="5741" y="7307"/>
                  </a:lnTo>
                  <a:lnTo>
                    <a:pt x="5741" y="5266"/>
                  </a:lnTo>
                  <a:lnTo>
                    <a:pt x="3485" y="5266"/>
                  </a:lnTo>
                  <a:lnTo>
                    <a:pt x="3485" y="4437"/>
                  </a:lnTo>
                  <a:cubicBezTo>
                    <a:pt x="3485" y="3685"/>
                    <a:pt x="3592" y="3132"/>
                    <a:pt x="3792" y="2748"/>
                  </a:cubicBezTo>
                  <a:cubicBezTo>
                    <a:pt x="3991" y="2364"/>
                    <a:pt x="4314" y="2180"/>
                    <a:pt x="4759" y="2180"/>
                  </a:cubicBezTo>
                  <a:cubicBezTo>
                    <a:pt x="5204" y="2180"/>
                    <a:pt x="5665" y="2288"/>
                    <a:pt x="6156" y="2503"/>
                  </a:cubicBezTo>
                  <a:lnTo>
                    <a:pt x="6663" y="476"/>
                  </a:lnTo>
                  <a:cubicBezTo>
                    <a:pt x="6002" y="154"/>
                    <a:pt x="5327" y="0"/>
                    <a:pt x="4636" y="0"/>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7"/>
            <p:cNvSpPr/>
            <p:nvPr/>
          </p:nvSpPr>
          <p:spPr>
            <a:xfrm>
              <a:off x="3942775" y="2742725"/>
              <a:ext cx="218400" cy="327400"/>
            </a:xfrm>
            <a:custGeom>
              <a:rect b="b" l="l" r="r" t="t"/>
              <a:pathLst>
                <a:path extrusionOk="0" h="13096" w="8736">
                  <a:moveTo>
                    <a:pt x="4360" y="2196"/>
                  </a:moveTo>
                  <a:cubicBezTo>
                    <a:pt x="5926" y="2196"/>
                    <a:pt x="6709" y="3639"/>
                    <a:pt x="6709" y="6525"/>
                  </a:cubicBezTo>
                  <a:cubicBezTo>
                    <a:pt x="6709" y="9441"/>
                    <a:pt x="5926" y="10900"/>
                    <a:pt x="4376" y="10900"/>
                  </a:cubicBezTo>
                  <a:cubicBezTo>
                    <a:pt x="2810" y="10900"/>
                    <a:pt x="2012" y="9441"/>
                    <a:pt x="2012" y="6525"/>
                  </a:cubicBezTo>
                  <a:cubicBezTo>
                    <a:pt x="2012" y="5128"/>
                    <a:pt x="2196" y="4069"/>
                    <a:pt x="2564" y="3316"/>
                  </a:cubicBezTo>
                  <a:cubicBezTo>
                    <a:pt x="2948" y="2564"/>
                    <a:pt x="3531" y="2196"/>
                    <a:pt x="4360" y="2196"/>
                  </a:cubicBezTo>
                  <a:close/>
                  <a:moveTo>
                    <a:pt x="4391" y="1"/>
                  </a:moveTo>
                  <a:cubicBezTo>
                    <a:pt x="2994" y="1"/>
                    <a:pt x="1919" y="584"/>
                    <a:pt x="1152" y="1735"/>
                  </a:cubicBezTo>
                  <a:cubicBezTo>
                    <a:pt x="384" y="2871"/>
                    <a:pt x="1" y="4483"/>
                    <a:pt x="1" y="6525"/>
                  </a:cubicBezTo>
                  <a:cubicBezTo>
                    <a:pt x="1" y="7845"/>
                    <a:pt x="169" y="8996"/>
                    <a:pt x="538" y="9994"/>
                  </a:cubicBezTo>
                  <a:cubicBezTo>
                    <a:pt x="891" y="10992"/>
                    <a:pt x="1398" y="11760"/>
                    <a:pt x="2058" y="12297"/>
                  </a:cubicBezTo>
                  <a:cubicBezTo>
                    <a:pt x="2718" y="12834"/>
                    <a:pt x="3485" y="13095"/>
                    <a:pt x="4345" y="13095"/>
                  </a:cubicBezTo>
                  <a:cubicBezTo>
                    <a:pt x="5727" y="13095"/>
                    <a:pt x="6801" y="12512"/>
                    <a:pt x="7569" y="11360"/>
                  </a:cubicBezTo>
                  <a:cubicBezTo>
                    <a:pt x="8336" y="10194"/>
                    <a:pt x="8735" y="8582"/>
                    <a:pt x="8735" y="6525"/>
                  </a:cubicBezTo>
                  <a:cubicBezTo>
                    <a:pt x="8735" y="4529"/>
                    <a:pt x="8336" y="2948"/>
                    <a:pt x="7569" y="1766"/>
                  </a:cubicBezTo>
                  <a:cubicBezTo>
                    <a:pt x="6786" y="599"/>
                    <a:pt x="5727" y="1"/>
                    <a:pt x="4391"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7"/>
            <p:cNvSpPr/>
            <p:nvPr/>
          </p:nvSpPr>
          <p:spPr>
            <a:xfrm>
              <a:off x="4216025" y="2742725"/>
              <a:ext cx="141275" cy="321625"/>
            </a:xfrm>
            <a:custGeom>
              <a:rect b="b" l="l" r="r" t="t"/>
              <a:pathLst>
                <a:path extrusionOk="0" h="12865" w="5651">
                  <a:moveTo>
                    <a:pt x="4683" y="1"/>
                  </a:moveTo>
                  <a:cubicBezTo>
                    <a:pt x="4115" y="1"/>
                    <a:pt x="3578" y="231"/>
                    <a:pt x="3086" y="661"/>
                  </a:cubicBezTo>
                  <a:cubicBezTo>
                    <a:pt x="2595" y="1106"/>
                    <a:pt x="2196" y="1704"/>
                    <a:pt x="1889" y="2457"/>
                  </a:cubicBezTo>
                  <a:lnTo>
                    <a:pt x="1797" y="2457"/>
                  </a:lnTo>
                  <a:lnTo>
                    <a:pt x="1536" y="231"/>
                  </a:lnTo>
                  <a:lnTo>
                    <a:pt x="1" y="231"/>
                  </a:lnTo>
                  <a:lnTo>
                    <a:pt x="1" y="12865"/>
                  </a:lnTo>
                  <a:lnTo>
                    <a:pt x="1966" y="12865"/>
                  </a:lnTo>
                  <a:lnTo>
                    <a:pt x="1966" y="6264"/>
                  </a:lnTo>
                  <a:cubicBezTo>
                    <a:pt x="1966" y="5143"/>
                    <a:pt x="2196" y="4237"/>
                    <a:pt x="2687" y="3531"/>
                  </a:cubicBezTo>
                  <a:cubicBezTo>
                    <a:pt x="3178" y="2840"/>
                    <a:pt x="3808" y="2487"/>
                    <a:pt x="4591" y="2487"/>
                  </a:cubicBezTo>
                  <a:cubicBezTo>
                    <a:pt x="4898" y="2487"/>
                    <a:pt x="5189" y="2533"/>
                    <a:pt x="5466" y="2626"/>
                  </a:cubicBezTo>
                  <a:lnTo>
                    <a:pt x="5650" y="123"/>
                  </a:lnTo>
                  <a:cubicBezTo>
                    <a:pt x="5404" y="47"/>
                    <a:pt x="5067" y="1"/>
                    <a:pt x="4683"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7"/>
            <p:cNvSpPr/>
            <p:nvPr/>
          </p:nvSpPr>
          <p:spPr>
            <a:xfrm>
              <a:off x="4398700" y="2742725"/>
              <a:ext cx="340075" cy="321625"/>
            </a:xfrm>
            <a:custGeom>
              <a:rect b="b" l="l" r="r" t="t"/>
              <a:pathLst>
                <a:path extrusionOk="0" h="12865" w="13603">
                  <a:moveTo>
                    <a:pt x="4637" y="1"/>
                  </a:moveTo>
                  <a:cubicBezTo>
                    <a:pt x="4054" y="1"/>
                    <a:pt x="3516" y="169"/>
                    <a:pt x="3025" y="492"/>
                  </a:cubicBezTo>
                  <a:cubicBezTo>
                    <a:pt x="2549" y="829"/>
                    <a:pt x="2166" y="1290"/>
                    <a:pt x="1920" y="1889"/>
                  </a:cubicBezTo>
                  <a:lnTo>
                    <a:pt x="1812" y="1889"/>
                  </a:lnTo>
                  <a:lnTo>
                    <a:pt x="1536" y="231"/>
                  </a:lnTo>
                  <a:lnTo>
                    <a:pt x="1" y="231"/>
                  </a:lnTo>
                  <a:lnTo>
                    <a:pt x="1" y="12865"/>
                  </a:lnTo>
                  <a:lnTo>
                    <a:pt x="1966" y="12865"/>
                  </a:lnTo>
                  <a:lnTo>
                    <a:pt x="1966" y="6571"/>
                  </a:lnTo>
                  <a:cubicBezTo>
                    <a:pt x="1966" y="5005"/>
                    <a:pt x="2135" y="3884"/>
                    <a:pt x="2488" y="3209"/>
                  </a:cubicBezTo>
                  <a:cubicBezTo>
                    <a:pt x="2841" y="2533"/>
                    <a:pt x="3409" y="2196"/>
                    <a:pt x="4161" y="2196"/>
                  </a:cubicBezTo>
                  <a:cubicBezTo>
                    <a:pt x="4729" y="2196"/>
                    <a:pt x="5144" y="2441"/>
                    <a:pt x="5405" y="2917"/>
                  </a:cubicBezTo>
                  <a:cubicBezTo>
                    <a:pt x="5681" y="3393"/>
                    <a:pt x="5804" y="4115"/>
                    <a:pt x="5804" y="5082"/>
                  </a:cubicBezTo>
                  <a:lnTo>
                    <a:pt x="5804" y="12865"/>
                  </a:lnTo>
                  <a:lnTo>
                    <a:pt x="7784" y="12865"/>
                  </a:lnTo>
                  <a:lnTo>
                    <a:pt x="7784" y="6172"/>
                  </a:lnTo>
                  <a:cubicBezTo>
                    <a:pt x="7784" y="4821"/>
                    <a:pt x="7953" y="3823"/>
                    <a:pt x="8306" y="3178"/>
                  </a:cubicBezTo>
                  <a:cubicBezTo>
                    <a:pt x="8659" y="2518"/>
                    <a:pt x="9212" y="2196"/>
                    <a:pt x="9979" y="2196"/>
                  </a:cubicBezTo>
                  <a:cubicBezTo>
                    <a:pt x="10547" y="2196"/>
                    <a:pt x="10962" y="2441"/>
                    <a:pt x="11238" y="2917"/>
                  </a:cubicBezTo>
                  <a:cubicBezTo>
                    <a:pt x="11499" y="3393"/>
                    <a:pt x="11637" y="4115"/>
                    <a:pt x="11637" y="5082"/>
                  </a:cubicBezTo>
                  <a:lnTo>
                    <a:pt x="11637" y="12865"/>
                  </a:lnTo>
                  <a:lnTo>
                    <a:pt x="13602" y="12865"/>
                  </a:lnTo>
                  <a:lnTo>
                    <a:pt x="13602" y="4637"/>
                  </a:lnTo>
                  <a:cubicBezTo>
                    <a:pt x="13602" y="3071"/>
                    <a:pt x="13341" y="1904"/>
                    <a:pt x="12850" y="1152"/>
                  </a:cubicBezTo>
                  <a:cubicBezTo>
                    <a:pt x="12343" y="384"/>
                    <a:pt x="11545" y="1"/>
                    <a:pt x="10440" y="1"/>
                  </a:cubicBezTo>
                  <a:cubicBezTo>
                    <a:pt x="9795" y="1"/>
                    <a:pt x="9227" y="185"/>
                    <a:pt x="8736" y="522"/>
                  </a:cubicBezTo>
                  <a:cubicBezTo>
                    <a:pt x="8245" y="876"/>
                    <a:pt x="7861" y="1367"/>
                    <a:pt x="7585" y="1996"/>
                  </a:cubicBezTo>
                  <a:lnTo>
                    <a:pt x="7446" y="1996"/>
                  </a:lnTo>
                  <a:cubicBezTo>
                    <a:pt x="6986" y="661"/>
                    <a:pt x="6049" y="1"/>
                    <a:pt x="4637"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7"/>
            <p:cNvSpPr/>
            <p:nvPr/>
          </p:nvSpPr>
          <p:spPr>
            <a:xfrm>
              <a:off x="4792100" y="2742725"/>
              <a:ext cx="204200" cy="327400"/>
            </a:xfrm>
            <a:custGeom>
              <a:rect b="b" l="l" r="r" t="t"/>
              <a:pathLst>
                <a:path extrusionOk="0" h="13096" w="8168">
                  <a:moveTo>
                    <a:pt x="4222" y="2042"/>
                  </a:moveTo>
                  <a:cubicBezTo>
                    <a:pt x="4836" y="2042"/>
                    <a:pt x="5327" y="2303"/>
                    <a:pt x="5680" y="2840"/>
                  </a:cubicBezTo>
                  <a:cubicBezTo>
                    <a:pt x="6033" y="3378"/>
                    <a:pt x="6217" y="4176"/>
                    <a:pt x="6233" y="5205"/>
                  </a:cubicBezTo>
                  <a:lnTo>
                    <a:pt x="2042" y="5205"/>
                  </a:lnTo>
                  <a:cubicBezTo>
                    <a:pt x="2119" y="4176"/>
                    <a:pt x="2349" y="3393"/>
                    <a:pt x="2717" y="2840"/>
                  </a:cubicBezTo>
                  <a:cubicBezTo>
                    <a:pt x="3101" y="2303"/>
                    <a:pt x="3592" y="2042"/>
                    <a:pt x="4222" y="2042"/>
                  </a:cubicBezTo>
                  <a:close/>
                  <a:moveTo>
                    <a:pt x="4222" y="1"/>
                  </a:moveTo>
                  <a:cubicBezTo>
                    <a:pt x="2902" y="1"/>
                    <a:pt x="1873" y="599"/>
                    <a:pt x="1121" y="1781"/>
                  </a:cubicBezTo>
                  <a:cubicBezTo>
                    <a:pt x="369" y="2948"/>
                    <a:pt x="0" y="4575"/>
                    <a:pt x="0" y="6632"/>
                  </a:cubicBezTo>
                  <a:cubicBezTo>
                    <a:pt x="0" y="8643"/>
                    <a:pt x="399" y="10224"/>
                    <a:pt x="1213" y="11376"/>
                  </a:cubicBezTo>
                  <a:cubicBezTo>
                    <a:pt x="2011" y="12527"/>
                    <a:pt x="3147" y="13095"/>
                    <a:pt x="4575" y="13095"/>
                  </a:cubicBezTo>
                  <a:cubicBezTo>
                    <a:pt x="5204" y="13095"/>
                    <a:pt x="5757" y="13034"/>
                    <a:pt x="6248" y="12895"/>
                  </a:cubicBezTo>
                  <a:cubicBezTo>
                    <a:pt x="6739" y="12773"/>
                    <a:pt x="7231" y="12542"/>
                    <a:pt x="7706" y="12235"/>
                  </a:cubicBezTo>
                  <a:lnTo>
                    <a:pt x="7706" y="10056"/>
                  </a:lnTo>
                  <a:cubicBezTo>
                    <a:pt x="7169" y="10378"/>
                    <a:pt x="6663" y="10624"/>
                    <a:pt x="6187" y="10762"/>
                  </a:cubicBezTo>
                  <a:cubicBezTo>
                    <a:pt x="5711" y="10900"/>
                    <a:pt x="5204" y="10961"/>
                    <a:pt x="4667" y="10961"/>
                  </a:cubicBezTo>
                  <a:cubicBezTo>
                    <a:pt x="3838" y="10961"/>
                    <a:pt x="3193" y="10639"/>
                    <a:pt x="2733" y="9979"/>
                  </a:cubicBezTo>
                  <a:cubicBezTo>
                    <a:pt x="2287" y="9319"/>
                    <a:pt x="2042" y="8382"/>
                    <a:pt x="2011" y="7154"/>
                  </a:cubicBezTo>
                  <a:lnTo>
                    <a:pt x="8167" y="7154"/>
                  </a:lnTo>
                  <a:lnTo>
                    <a:pt x="8167" y="5696"/>
                  </a:lnTo>
                  <a:cubicBezTo>
                    <a:pt x="8167" y="3930"/>
                    <a:pt x="7814" y="2533"/>
                    <a:pt x="7108" y="1520"/>
                  </a:cubicBezTo>
                  <a:cubicBezTo>
                    <a:pt x="6402" y="507"/>
                    <a:pt x="5434" y="1"/>
                    <a:pt x="4222"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7"/>
            <p:cNvSpPr/>
            <p:nvPr/>
          </p:nvSpPr>
          <p:spPr>
            <a:xfrm>
              <a:off x="5036550" y="2619925"/>
              <a:ext cx="209975" cy="450200"/>
            </a:xfrm>
            <a:custGeom>
              <a:rect b="b" l="l" r="r" t="t"/>
              <a:pathLst>
                <a:path extrusionOk="0" h="18008" w="8399">
                  <a:moveTo>
                    <a:pt x="4176" y="7108"/>
                  </a:moveTo>
                  <a:cubicBezTo>
                    <a:pt x="4975" y="7108"/>
                    <a:pt x="5573" y="7445"/>
                    <a:pt x="5957" y="8121"/>
                  </a:cubicBezTo>
                  <a:cubicBezTo>
                    <a:pt x="6326" y="8781"/>
                    <a:pt x="6525" y="9917"/>
                    <a:pt x="6525" y="11514"/>
                  </a:cubicBezTo>
                  <a:lnTo>
                    <a:pt x="6525" y="11882"/>
                  </a:lnTo>
                  <a:cubicBezTo>
                    <a:pt x="6510" y="13279"/>
                    <a:pt x="6326" y="14277"/>
                    <a:pt x="5957" y="14906"/>
                  </a:cubicBezTo>
                  <a:cubicBezTo>
                    <a:pt x="5589" y="15520"/>
                    <a:pt x="5005" y="15843"/>
                    <a:pt x="4192" y="15843"/>
                  </a:cubicBezTo>
                  <a:cubicBezTo>
                    <a:pt x="3470" y="15843"/>
                    <a:pt x="2933" y="15474"/>
                    <a:pt x="2565" y="14737"/>
                  </a:cubicBezTo>
                  <a:cubicBezTo>
                    <a:pt x="2212" y="14000"/>
                    <a:pt x="2027" y="12926"/>
                    <a:pt x="2027" y="11529"/>
                  </a:cubicBezTo>
                  <a:cubicBezTo>
                    <a:pt x="2027" y="10117"/>
                    <a:pt x="2212" y="9027"/>
                    <a:pt x="2580" y="8259"/>
                  </a:cubicBezTo>
                  <a:cubicBezTo>
                    <a:pt x="2948" y="7491"/>
                    <a:pt x="3486" y="7108"/>
                    <a:pt x="4176" y="7108"/>
                  </a:cubicBezTo>
                  <a:close/>
                  <a:moveTo>
                    <a:pt x="6433" y="0"/>
                  </a:moveTo>
                  <a:lnTo>
                    <a:pt x="6433" y="4605"/>
                  </a:lnTo>
                  <a:cubicBezTo>
                    <a:pt x="6433" y="5127"/>
                    <a:pt x="6479" y="5849"/>
                    <a:pt x="6571" y="6755"/>
                  </a:cubicBezTo>
                  <a:lnTo>
                    <a:pt x="6464" y="6755"/>
                  </a:lnTo>
                  <a:cubicBezTo>
                    <a:pt x="5834" y="5527"/>
                    <a:pt x="4913" y="4913"/>
                    <a:pt x="3701" y="4913"/>
                  </a:cubicBezTo>
                  <a:cubicBezTo>
                    <a:pt x="2549" y="4913"/>
                    <a:pt x="1644" y="5496"/>
                    <a:pt x="983" y="6647"/>
                  </a:cubicBezTo>
                  <a:cubicBezTo>
                    <a:pt x="339" y="7799"/>
                    <a:pt x="1" y="9410"/>
                    <a:pt x="1" y="11483"/>
                  </a:cubicBezTo>
                  <a:cubicBezTo>
                    <a:pt x="1" y="13540"/>
                    <a:pt x="323" y="15152"/>
                    <a:pt x="968" y="16288"/>
                  </a:cubicBezTo>
                  <a:cubicBezTo>
                    <a:pt x="1613" y="17439"/>
                    <a:pt x="2519" y="18007"/>
                    <a:pt x="3670" y="18007"/>
                  </a:cubicBezTo>
                  <a:cubicBezTo>
                    <a:pt x="4883" y="18007"/>
                    <a:pt x="5804" y="17378"/>
                    <a:pt x="6433" y="16119"/>
                  </a:cubicBezTo>
                  <a:lnTo>
                    <a:pt x="6525" y="16119"/>
                  </a:lnTo>
                  <a:lnTo>
                    <a:pt x="6863" y="17777"/>
                  </a:lnTo>
                  <a:lnTo>
                    <a:pt x="8398" y="17777"/>
                  </a:lnTo>
                  <a:lnTo>
                    <a:pt x="8398" y="0"/>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7"/>
            <p:cNvSpPr/>
            <p:nvPr/>
          </p:nvSpPr>
          <p:spPr>
            <a:xfrm>
              <a:off x="5414975" y="2641025"/>
              <a:ext cx="231450" cy="429100"/>
            </a:xfrm>
            <a:custGeom>
              <a:rect b="b" l="l" r="r" t="t"/>
              <a:pathLst>
                <a:path extrusionOk="0" h="17164" w="9258">
                  <a:moveTo>
                    <a:pt x="5803" y="0"/>
                  </a:moveTo>
                  <a:cubicBezTo>
                    <a:pt x="4621" y="0"/>
                    <a:pt x="3593" y="338"/>
                    <a:pt x="2718" y="1029"/>
                  </a:cubicBezTo>
                  <a:cubicBezTo>
                    <a:pt x="1827" y="1720"/>
                    <a:pt x="1167" y="2718"/>
                    <a:pt x="691" y="4022"/>
                  </a:cubicBezTo>
                  <a:cubicBezTo>
                    <a:pt x="231" y="5327"/>
                    <a:pt x="0" y="6847"/>
                    <a:pt x="0" y="8582"/>
                  </a:cubicBezTo>
                  <a:cubicBezTo>
                    <a:pt x="0" y="11345"/>
                    <a:pt x="476" y="13463"/>
                    <a:pt x="1443" y="14937"/>
                  </a:cubicBezTo>
                  <a:cubicBezTo>
                    <a:pt x="2395" y="16426"/>
                    <a:pt x="3761" y="17163"/>
                    <a:pt x="5542" y="17163"/>
                  </a:cubicBezTo>
                  <a:cubicBezTo>
                    <a:pt x="6755" y="17163"/>
                    <a:pt x="7845" y="16917"/>
                    <a:pt x="8797" y="16411"/>
                  </a:cubicBezTo>
                  <a:lnTo>
                    <a:pt x="8797" y="14077"/>
                  </a:lnTo>
                  <a:cubicBezTo>
                    <a:pt x="8275" y="14292"/>
                    <a:pt x="7768" y="14477"/>
                    <a:pt x="7292" y="14615"/>
                  </a:cubicBezTo>
                  <a:cubicBezTo>
                    <a:pt x="6801" y="14768"/>
                    <a:pt x="6310" y="14830"/>
                    <a:pt x="5788" y="14830"/>
                  </a:cubicBezTo>
                  <a:cubicBezTo>
                    <a:pt x="4590" y="14830"/>
                    <a:pt x="3685" y="14308"/>
                    <a:pt x="3055" y="13249"/>
                  </a:cubicBezTo>
                  <a:cubicBezTo>
                    <a:pt x="2426" y="12205"/>
                    <a:pt x="2103" y="10654"/>
                    <a:pt x="2103" y="8612"/>
                  </a:cubicBezTo>
                  <a:cubicBezTo>
                    <a:pt x="2103" y="6647"/>
                    <a:pt x="2426" y="5112"/>
                    <a:pt x="3086" y="4007"/>
                  </a:cubicBezTo>
                  <a:cubicBezTo>
                    <a:pt x="3746" y="2886"/>
                    <a:pt x="4652" y="2334"/>
                    <a:pt x="5788" y="2334"/>
                  </a:cubicBezTo>
                  <a:cubicBezTo>
                    <a:pt x="6294" y="2334"/>
                    <a:pt x="6786" y="2441"/>
                    <a:pt x="7231" y="2641"/>
                  </a:cubicBezTo>
                  <a:cubicBezTo>
                    <a:pt x="7691" y="2840"/>
                    <a:pt x="8137" y="3071"/>
                    <a:pt x="8536" y="3347"/>
                  </a:cubicBezTo>
                  <a:lnTo>
                    <a:pt x="9257" y="1075"/>
                  </a:lnTo>
                  <a:cubicBezTo>
                    <a:pt x="8198" y="354"/>
                    <a:pt x="7047" y="0"/>
                    <a:pt x="5803" y="0"/>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7"/>
            <p:cNvSpPr/>
            <p:nvPr/>
          </p:nvSpPr>
          <p:spPr>
            <a:xfrm>
              <a:off x="5677875" y="2742725"/>
              <a:ext cx="195750" cy="327400"/>
            </a:xfrm>
            <a:custGeom>
              <a:rect b="b" l="l" r="r" t="t"/>
              <a:pathLst>
                <a:path extrusionOk="0" h="13096" w="7830">
                  <a:moveTo>
                    <a:pt x="5864" y="6832"/>
                  </a:moveTo>
                  <a:lnTo>
                    <a:pt x="5864" y="7937"/>
                  </a:lnTo>
                  <a:cubicBezTo>
                    <a:pt x="5864" y="8920"/>
                    <a:pt x="5649" y="9672"/>
                    <a:pt x="5219" y="10224"/>
                  </a:cubicBezTo>
                  <a:cubicBezTo>
                    <a:pt x="4790" y="10762"/>
                    <a:pt x="4222" y="11038"/>
                    <a:pt x="3500" y="11038"/>
                  </a:cubicBezTo>
                  <a:cubicBezTo>
                    <a:pt x="3009" y="11038"/>
                    <a:pt x="2640" y="10884"/>
                    <a:pt x="2410" y="10577"/>
                  </a:cubicBezTo>
                  <a:cubicBezTo>
                    <a:pt x="2165" y="10270"/>
                    <a:pt x="2042" y="9825"/>
                    <a:pt x="2042" y="9273"/>
                  </a:cubicBezTo>
                  <a:cubicBezTo>
                    <a:pt x="2042" y="8490"/>
                    <a:pt x="2241" y="7906"/>
                    <a:pt x="2671" y="7538"/>
                  </a:cubicBezTo>
                  <a:cubicBezTo>
                    <a:pt x="3086" y="7154"/>
                    <a:pt x="3761" y="6955"/>
                    <a:pt x="4682" y="6909"/>
                  </a:cubicBezTo>
                  <a:lnTo>
                    <a:pt x="5864" y="6832"/>
                  </a:lnTo>
                  <a:close/>
                  <a:moveTo>
                    <a:pt x="4268" y="1"/>
                  </a:moveTo>
                  <a:cubicBezTo>
                    <a:pt x="3746" y="1"/>
                    <a:pt x="3178" y="93"/>
                    <a:pt x="2579" y="277"/>
                  </a:cubicBezTo>
                  <a:cubicBezTo>
                    <a:pt x="1996" y="476"/>
                    <a:pt x="1443" y="737"/>
                    <a:pt x="936" y="1106"/>
                  </a:cubicBezTo>
                  <a:lnTo>
                    <a:pt x="1581" y="3025"/>
                  </a:lnTo>
                  <a:cubicBezTo>
                    <a:pt x="1980" y="2764"/>
                    <a:pt x="2395" y="2533"/>
                    <a:pt x="2825" y="2349"/>
                  </a:cubicBezTo>
                  <a:cubicBezTo>
                    <a:pt x="3255" y="2150"/>
                    <a:pt x="3715" y="2058"/>
                    <a:pt x="4191" y="2058"/>
                  </a:cubicBezTo>
                  <a:cubicBezTo>
                    <a:pt x="4759" y="2058"/>
                    <a:pt x="5189" y="2257"/>
                    <a:pt x="5465" y="2656"/>
                  </a:cubicBezTo>
                  <a:cubicBezTo>
                    <a:pt x="5741" y="3055"/>
                    <a:pt x="5880" y="3669"/>
                    <a:pt x="5880" y="4468"/>
                  </a:cubicBezTo>
                  <a:lnTo>
                    <a:pt x="5880" y="5143"/>
                  </a:lnTo>
                  <a:lnTo>
                    <a:pt x="4283" y="5220"/>
                  </a:lnTo>
                  <a:cubicBezTo>
                    <a:pt x="2840" y="5281"/>
                    <a:pt x="1765" y="5634"/>
                    <a:pt x="1059" y="6294"/>
                  </a:cubicBezTo>
                  <a:cubicBezTo>
                    <a:pt x="353" y="6955"/>
                    <a:pt x="0" y="7937"/>
                    <a:pt x="0" y="9242"/>
                  </a:cubicBezTo>
                  <a:cubicBezTo>
                    <a:pt x="0" y="10470"/>
                    <a:pt x="261" y="11422"/>
                    <a:pt x="768" y="12082"/>
                  </a:cubicBezTo>
                  <a:cubicBezTo>
                    <a:pt x="1274" y="12757"/>
                    <a:pt x="1980" y="13095"/>
                    <a:pt x="2886" y="13095"/>
                  </a:cubicBezTo>
                  <a:cubicBezTo>
                    <a:pt x="3592" y="13095"/>
                    <a:pt x="4176" y="12957"/>
                    <a:pt x="4621" y="12681"/>
                  </a:cubicBezTo>
                  <a:cubicBezTo>
                    <a:pt x="5066" y="12404"/>
                    <a:pt x="5527" y="11882"/>
                    <a:pt x="5956" y="11099"/>
                  </a:cubicBezTo>
                  <a:lnTo>
                    <a:pt x="6033" y="11099"/>
                  </a:lnTo>
                  <a:lnTo>
                    <a:pt x="6417" y="12865"/>
                  </a:lnTo>
                  <a:lnTo>
                    <a:pt x="7829" y="12865"/>
                  </a:lnTo>
                  <a:lnTo>
                    <a:pt x="7829" y="4360"/>
                  </a:lnTo>
                  <a:cubicBezTo>
                    <a:pt x="7829" y="2856"/>
                    <a:pt x="7522" y="1751"/>
                    <a:pt x="6923" y="1060"/>
                  </a:cubicBezTo>
                  <a:cubicBezTo>
                    <a:pt x="6325" y="354"/>
                    <a:pt x="5450" y="1"/>
                    <a:pt x="4268"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7"/>
            <p:cNvSpPr/>
            <p:nvPr/>
          </p:nvSpPr>
          <p:spPr>
            <a:xfrm>
              <a:off x="5940375" y="2619925"/>
              <a:ext cx="49150" cy="444425"/>
            </a:xfrm>
            <a:custGeom>
              <a:rect b="b" l="l" r="r" t="t"/>
              <a:pathLst>
                <a:path extrusionOk="0" h="17777" w="1966">
                  <a:moveTo>
                    <a:pt x="0" y="0"/>
                  </a:moveTo>
                  <a:lnTo>
                    <a:pt x="0" y="17777"/>
                  </a:lnTo>
                  <a:lnTo>
                    <a:pt x="1965" y="17777"/>
                  </a:lnTo>
                  <a:lnTo>
                    <a:pt x="1965" y="0"/>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7"/>
            <p:cNvSpPr/>
            <p:nvPr/>
          </p:nvSpPr>
          <p:spPr>
            <a:xfrm>
              <a:off x="6055500" y="2627600"/>
              <a:ext cx="54900" cy="436750"/>
            </a:xfrm>
            <a:custGeom>
              <a:rect b="b" l="l" r="r" t="t"/>
              <a:pathLst>
                <a:path extrusionOk="0" h="17470" w="2196">
                  <a:moveTo>
                    <a:pt x="1106" y="0"/>
                  </a:moveTo>
                  <a:cubicBezTo>
                    <a:pt x="753" y="0"/>
                    <a:pt x="477" y="123"/>
                    <a:pt x="277" y="384"/>
                  </a:cubicBezTo>
                  <a:cubicBezTo>
                    <a:pt x="93" y="645"/>
                    <a:pt x="1" y="1013"/>
                    <a:pt x="1" y="1489"/>
                  </a:cubicBezTo>
                  <a:cubicBezTo>
                    <a:pt x="1" y="1950"/>
                    <a:pt x="93" y="2303"/>
                    <a:pt x="277" y="2564"/>
                  </a:cubicBezTo>
                  <a:cubicBezTo>
                    <a:pt x="477" y="2825"/>
                    <a:pt x="753" y="2963"/>
                    <a:pt x="1106" y="2963"/>
                  </a:cubicBezTo>
                  <a:cubicBezTo>
                    <a:pt x="1444" y="2963"/>
                    <a:pt x="1720" y="2825"/>
                    <a:pt x="1904" y="2564"/>
                  </a:cubicBezTo>
                  <a:cubicBezTo>
                    <a:pt x="2104" y="2303"/>
                    <a:pt x="2196" y="1950"/>
                    <a:pt x="2196" y="1489"/>
                  </a:cubicBezTo>
                  <a:cubicBezTo>
                    <a:pt x="2196" y="1013"/>
                    <a:pt x="2104" y="645"/>
                    <a:pt x="1904" y="384"/>
                  </a:cubicBezTo>
                  <a:cubicBezTo>
                    <a:pt x="1720" y="123"/>
                    <a:pt x="1444" y="0"/>
                    <a:pt x="1106" y="0"/>
                  </a:cubicBezTo>
                  <a:close/>
                  <a:moveTo>
                    <a:pt x="108" y="4836"/>
                  </a:moveTo>
                  <a:lnTo>
                    <a:pt x="108" y="17470"/>
                  </a:lnTo>
                  <a:lnTo>
                    <a:pt x="2073" y="17470"/>
                  </a:lnTo>
                  <a:lnTo>
                    <a:pt x="2073" y="4836"/>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7"/>
            <p:cNvSpPr/>
            <p:nvPr/>
          </p:nvSpPr>
          <p:spPr>
            <a:xfrm>
              <a:off x="6148375" y="2616850"/>
              <a:ext cx="166600" cy="447500"/>
            </a:xfrm>
            <a:custGeom>
              <a:rect b="b" l="l" r="r" t="t"/>
              <a:pathLst>
                <a:path extrusionOk="0" h="17900" w="6664">
                  <a:moveTo>
                    <a:pt x="4622" y="0"/>
                  </a:moveTo>
                  <a:cubicBezTo>
                    <a:pt x="3578" y="0"/>
                    <a:pt x="2795" y="353"/>
                    <a:pt x="2288" y="1075"/>
                  </a:cubicBezTo>
                  <a:cubicBezTo>
                    <a:pt x="1766" y="1796"/>
                    <a:pt x="1521" y="2902"/>
                    <a:pt x="1521" y="4406"/>
                  </a:cubicBezTo>
                  <a:lnTo>
                    <a:pt x="1521" y="5220"/>
                  </a:lnTo>
                  <a:lnTo>
                    <a:pt x="1" y="6049"/>
                  </a:lnTo>
                  <a:lnTo>
                    <a:pt x="1" y="7307"/>
                  </a:lnTo>
                  <a:lnTo>
                    <a:pt x="1521" y="7307"/>
                  </a:lnTo>
                  <a:lnTo>
                    <a:pt x="1521" y="17900"/>
                  </a:lnTo>
                  <a:lnTo>
                    <a:pt x="3486" y="17900"/>
                  </a:lnTo>
                  <a:lnTo>
                    <a:pt x="3486" y="7307"/>
                  </a:lnTo>
                  <a:lnTo>
                    <a:pt x="5742" y="7307"/>
                  </a:lnTo>
                  <a:lnTo>
                    <a:pt x="5742" y="5266"/>
                  </a:lnTo>
                  <a:lnTo>
                    <a:pt x="3486" y="5266"/>
                  </a:lnTo>
                  <a:lnTo>
                    <a:pt x="3486" y="4437"/>
                  </a:lnTo>
                  <a:cubicBezTo>
                    <a:pt x="3486" y="3685"/>
                    <a:pt x="3593" y="3132"/>
                    <a:pt x="3793" y="2748"/>
                  </a:cubicBezTo>
                  <a:cubicBezTo>
                    <a:pt x="3992" y="2364"/>
                    <a:pt x="4315" y="2180"/>
                    <a:pt x="4760" y="2180"/>
                  </a:cubicBezTo>
                  <a:cubicBezTo>
                    <a:pt x="5205" y="2180"/>
                    <a:pt x="5665" y="2288"/>
                    <a:pt x="6141" y="2503"/>
                  </a:cubicBezTo>
                  <a:lnTo>
                    <a:pt x="6663" y="476"/>
                  </a:lnTo>
                  <a:cubicBezTo>
                    <a:pt x="5988" y="154"/>
                    <a:pt x="5312" y="0"/>
                    <a:pt x="4622" y="0"/>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7"/>
            <p:cNvSpPr/>
            <p:nvPr/>
          </p:nvSpPr>
          <p:spPr>
            <a:xfrm>
              <a:off x="6316100" y="2742725"/>
              <a:ext cx="218000" cy="327400"/>
            </a:xfrm>
            <a:custGeom>
              <a:rect b="b" l="l" r="r" t="t"/>
              <a:pathLst>
                <a:path extrusionOk="0" h="13096" w="8720">
                  <a:moveTo>
                    <a:pt x="4360" y="2196"/>
                  </a:moveTo>
                  <a:cubicBezTo>
                    <a:pt x="5926" y="2196"/>
                    <a:pt x="6709" y="3639"/>
                    <a:pt x="6709" y="6525"/>
                  </a:cubicBezTo>
                  <a:cubicBezTo>
                    <a:pt x="6709" y="9441"/>
                    <a:pt x="5926" y="10900"/>
                    <a:pt x="4375" y="10900"/>
                  </a:cubicBezTo>
                  <a:cubicBezTo>
                    <a:pt x="2794" y="10900"/>
                    <a:pt x="2011" y="9441"/>
                    <a:pt x="2011" y="6525"/>
                  </a:cubicBezTo>
                  <a:cubicBezTo>
                    <a:pt x="2011" y="5128"/>
                    <a:pt x="2196" y="4069"/>
                    <a:pt x="2564" y="3316"/>
                  </a:cubicBezTo>
                  <a:cubicBezTo>
                    <a:pt x="2932" y="2564"/>
                    <a:pt x="3531" y="2196"/>
                    <a:pt x="4360" y="2196"/>
                  </a:cubicBezTo>
                  <a:close/>
                  <a:moveTo>
                    <a:pt x="4391" y="1"/>
                  </a:moveTo>
                  <a:cubicBezTo>
                    <a:pt x="2994" y="1"/>
                    <a:pt x="1904" y="584"/>
                    <a:pt x="1152" y="1735"/>
                  </a:cubicBezTo>
                  <a:cubicBezTo>
                    <a:pt x="384" y="2871"/>
                    <a:pt x="0" y="4483"/>
                    <a:pt x="0" y="6525"/>
                  </a:cubicBezTo>
                  <a:cubicBezTo>
                    <a:pt x="0" y="7845"/>
                    <a:pt x="169" y="8996"/>
                    <a:pt x="522" y="9994"/>
                  </a:cubicBezTo>
                  <a:cubicBezTo>
                    <a:pt x="875" y="10992"/>
                    <a:pt x="1397" y="11760"/>
                    <a:pt x="2057" y="12297"/>
                  </a:cubicBezTo>
                  <a:cubicBezTo>
                    <a:pt x="2718" y="12834"/>
                    <a:pt x="3470" y="13095"/>
                    <a:pt x="4345" y="13095"/>
                  </a:cubicBezTo>
                  <a:cubicBezTo>
                    <a:pt x="5711" y="13095"/>
                    <a:pt x="6786" y="12512"/>
                    <a:pt x="7569" y="11360"/>
                  </a:cubicBezTo>
                  <a:cubicBezTo>
                    <a:pt x="8336" y="10194"/>
                    <a:pt x="8720" y="8582"/>
                    <a:pt x="8720" y="6525"/>
                  </a:cubicBezTo>
                  <a:cubicBezTo>
                    <a:pt x="8720" y="4529"/>
                    <a:pt x="8336" y="2948"/>
                    <a:pt x="7553" y="1766"/>
                  </a:cubicBezTo>
                  <a:cubicBezTo>
                    <a:pt x="6786" y="599"/>
                    <a:pt x="5726" y="1"/>
                    <a:pt x="4391"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7"/>
            <p:cNvSpPr/>
            <p:nvPr/>
          </p:nvSpPr>
          <p:spPr>
            <a:xfrm>
              <a:off x="6589350" y="2742725"/>
              <a:ext cx="141250" cy="321625"/>
            </a:xfrm>
            <a:custGeom>
              <a:rect b="b" l="l" r="r" t="t"/>
              <a:pathLst>
                <a:path extrusionOk="0" h="12865" w="5650">
                  <a:moveTo>
                    <a:pt x="4667" y="1"/>
                  </a:moveTo>
                  <a:cubicBezTo>
                    <a:pt x="4099" y="1"/>
                    <a:pt x="3577" y="231"/>
                    <a:pt x="3086" y="661"/>
                  </a:cubicBezTo>
                  <a:cubicBezTo>
                    <a:pt x="2595" y="1106"/>
                    <a:pt x="2196" y="1704"/>
                    <a:pt x="1889" y="2457"/>
                  </a:cubicBezTo>
                  <a:lnTo>
                    <a:pt x="1781" y="2457"/>
                  </a:lnTo>
                  <a:lnTo>
                    <a:pt x="1536" y="231"/>
                  </a:lnTo>
                  <a:lnTo>
                    <a:pt x="0" y="231"/>
                  </a:lnTo>
                  <a:lnTo>
                    <a:pt x="0" y="12865"/>
                  </a:lnTo>
                  <a:lnTo>
                    <a:pt x="1950" y="12865"/>
                  </a:lnTo>
                  <a:lnTo>
                    <a:pt x="1950" y="6264"/>
                  </a:lnTo>
                  <a:cubicBezTo>
                    <a:pt x="1950" y="5143"/>
                    <a:pt x="2196" y="4237"/>
                    <a:pt x="2687" y="3531"/>
                  </a:cubicBezTo>
                  <a:cubicBezTo>
                    <a:pt x="3163" y="2840"/>
                    <a:pt x="3808" y="2487"/>
                    <a:pt x="4591" y="2487"/>
                  </a:cubicBezTo>
                  <a:cubicBezTo>
                    <a:pt x="4882" y="2487"/>
                    <a:pt x="5174" y="2533"/>
                    <a:pt x="5450" y="2626"/>
                  </a:cubicBezTo>
                  <a:lnTo>
                    <a:pt x="5650" y="123"/>
                  </a:lnTo>
                  <a:cubicBezTo>
                    <a:pt x="5389" y="47"/>
                    <a:pt x="5066" y="1"/>
                    <a:pt x="4667"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7"/>
            <p:cNvSpPr/>
            <p:nvPr/>
          </p:nvSpPr>
          <p:spPr>
            <a:xfrm>
              <a:off x="6772025" y="2742725"/>
              <a:ext cx="202675" cy="321625"/>
            </a:xfrm>
            <a:custGeom>
              <a:rect b="b" l="l" r="r" t="t"/>
              <a:pathLst>
                <a:path extrusionOk="0" h="12865" w="8107">
                  <a:moveTo>
                    <a:pt x="4790" y="1"/>
                  </a:moveTo>
                  <a:cubicBezTo>
                    <a:pt x="4176" y="1"/>
                    <a:pt x="3608" y="169"/>
                    <a:pt x="3086" y="492"/>
                  </a:cubicBezTo>
                  <a:cubicBezTo>
                    <a:pt x="2580" y="829"/>
                    <a:pt x="2181" y="1290"/>
                    <a:pt x="1904" y="1889"/>
                  </a:cubicBezTo>
                  <a:lnTo>
                    <a:pt x="1812" y="1889"/>
                  </a:lnTo>
                  <a:lnTo>
                    <a:pt x="1536" y="231"/>
                  </a:lnTo>
                  <a:lnTo>
                    <a:pt x="1" y="231"/>
                  </a:lnTo>
                  <a:lnTo>
                    <a:pt x="1" y="12865"/>
                  </a:lnTo>
                  <a:lnTo>
                    <a:pt x="1966" y="12865"/>
                  </a:lnTo>
                  <a:lnTo>
                    <a:pt x="1966" y="6571"/>
                  </a:lnTo>
                  <a:cubicBezTo>
                    <a:pt x="1966" y="4990"/>
                    <a:pt x="2150" y="3869"/>
                    <a:pt x="2534" y="3209"/>
                  </a:cubicBezTo>
                  <a:cubicBezTo>
                    <a:pt x="2917" y="2533"/>
                    <a:pt x="3532" y="2196"/>
                    <a:pt x="4361" y="2196"/>
                  </a:cubicBezTo>
                  <a:cubicBezTo>
                    <a:pt x="4975" y="2196"/>
                    <a:pt x="5435" y="2441"/>
                    <a:pt x="5711" y="2917"/>
                  </a:cubicBezTo>
                  <a:cubicBezTo>
                    <a:pt x="6003" y="3393"/>
                    <a:pt x="6141" y="4130"/>
                    <a:pt x="6141" y="5097"/>
                  </a:cubicBezTo>
                  <a:lnTo>
                    <a:pt x="6141" y="12865"/>
                  </a:lnTo>
                  <a:lnTo>
                    <a:pt x="8106" y="12865"/>
                  </a:lnTo>
                  <a:lnTo>
                    <a:pt x="8106" y="4637"/>
                  </a:lnTo>
                  <a:cubicBezTo>
                    <a:pt x="8106" y="1551"/>
                    <a:pt x="7001" y="1"/>
                    <a:pt x="4790"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7"/>
            <p:cNvSpPr/>
            <p:nvPr/>
          </p:nvSpPr>
          <p:spPr>
            <a:xfrm>
              <a:off x="7038750" y="2627600"/>
              <a:ext cx="55300" cy="436750"/>
            </a:xfrm>
            <a:custGeom>
              <a:rect b="b" l="l" r="r" t="t"/>
              <a:pathLst>
                <a:path extrusionOk="0" h="17470" w="2212">
                  <a:moveTo>
                    <a:pt x="1106" y="0"/>
                  </a:moveTo>
                  <a:cubicBezTo>
                    <a:pt x="753" y="0"/>
                    <a:pt x="477" y="123"/>
                    <a:pt x="293" y="384"/>
                  </a:cubicBezTo>
                  <a:cubicBezTo>
                    <a:pt x="93" y="645"/>
                    <a:pt x="1" y="1013"/>
                    <a:pt x="1" y="1489"/>
                  </a:cubicBezTo>
                  <a:cubicBezTo>
                    <a:pt x="1" y="1950"/>
                    <a:pt x="93" y="2303"/>
                    <a:pt x="293" y="2564"/>
                  </a:cubicBezTo>
                  <a:cubicBezTo>
                    <a:pt x="477" y="2825"/>
                    <a:pt x="753" y="2963"/>
                    <a:pt x="1106" y="2963"/>
                  </a:cubicBezTo>
                  <a:cubicBezTo>
                    <a:pt x="1459" y="2963"/>
                    <a:pt x="1720" y="2825"/>
                    <a:pt x="1920" y="2564"/>
                  </a:cubicBezTo>
                  <a:cubicBezTo>
                    <a:pt x="2104" y="2303"/>
                    <a:pt x="2212" y="1950"/>
                    <a:pt x="2212" y="1489"/>
                  </a:cubicBezTo>
                  <a:cubicBezTo>
                    <a:pt x="2212" y="1013"/>
                    <a:pt x="2104" y="645"/>
                    <a:pt x="1920" y="384"/>
                  </a:cubicBezTo>
                  <a:cubicBezTo>
                    <a:pt x="1720" y="123"/>
                    <a:pt x="1459" y="0"/>
                    <a:pt x="1106" y="0"/>
                  </a:cubicBezTo>
                  <a:close/>
                  <a:moveTo>
                    <a:pt x="124" y="4836"/>
                  </a:moveTo>
                  <a:lnTo>
                    <a:pt x="124" y="17470"/>
                  </a:lnTo>
                  <a:lnTo>
                    <a:pt x="2073" y="17470"/>
                  </a:lnTo>
                  <a:lnTo>
                    <a:pt x="2073" y="4836"/>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7"/>
            <p:cNvSpPr/>
            <p:nvPr/>
          </p:nvSpPr>
          <p:spPr>
            <a:xfrm>
              <a:off x="7143150" y="2742725"/>
              <a:ext cx="195750" cy="327400"/>
            </a:xfrm>
            <a:custGeom>
              <a:rect b="b" l="l" r="r" t="t"/>
              <a:pathLst>
                <a:path extrusionOk="0" h="13096" w="7830">
                  <a:moveTo>
                    <a:pt x="5865" y="6832"/>
                  </a:moveTo>
                  <a:lnTo>
                    <a:pt x="5865" y="7937"/>
                  </a:lnTo>
                  <a:cubicBezTo>
                    <a:pt x="5865" y="8920"/>
                    <a:pt x="5650" y="9672"/>
                    <a:pt x="5220" y="10224"/>
                  </a:cubicBezTo>
                  <a:cubicBezTo>
                    <a:pt x="4790" y="10762"/>
                    <a:pt x="4222" y="11038"/>
                    <a:pt x="3501" y="11038"/>
                  </a:cubicBezTo>
                  <a:cubicBezTo>
                    <a:pt x="3025" y="11038"/>
                    <a:pt x="2656" y="10884"/>
                    <a:pt x="2411" y="10577"/>
                  </a:cubicBezTo>
                  <a:cubicBezTo>
                    <a:pt x="2165" y="10270"/>
                    <a:pt x="2042" y="9825"/>
                    <a:pt x="2042" y="9273"/>
                  </a:cubicBezTo>
                  <a:cubicBezTo>
                    <a:pt x="2042" y="8490"/>
                    <a:pt x="2242" y="7906"/>
                    <a:pt x="2672" y="7538"/>
                  </a:cubicBezTo>
                  <a:cubicBezTo>
                    <a:pt x="3086" y="7154"/>
                    <a:pt x="3762" y="6955"/>
                    <a:pt x="4683" y="6909"/>
                  </a:cubicBezTo>
                  <a:lnTo>
                    <a:pt x="5865" y="6832"/>
                  </a:lnTo>
                  <a:close/>
                  <a:moveTo>
                    <a:pt x="4268" y="1"/>
                  </a:moveTo>
                  <a:cubicBezTo>
                    <a:pt x="3746" y="1"/>
                    <a:pt x="3178" y="93"/>
                    <a:pt x="2595" y="277"/>
                  </a:cubicBezTo>
                  <a:cubicBezTo>
                    <a:pt x="1996" y="476"/>
                    <a:pt x="1444" y="737"/>
                    <a:pt x="952" y="1106"/>
                  </a:cubicBezTo>
                  <a:lnTo>
                    <a:pt x="1582" y="3025"/>
                  </a:lnTo>
                  <a:cubicBezTo>
                    <a:pt x="1981" y="2764"/>
                    <a:pt x="2395" y="2533"/>
                    <a:pt x="2825" y="2349"/>
                  </a:cubicBezTo>
                  <a:cubicBezTo>
                    <a:pt x="3270" y="2150"/>
                    <a:pt x="3716" y="2058"/>
                    <a:pt x="4191" y="2058"/>
                  </a:cubicBezTo>
                  <a:cubicBezTo>
                    <a:pt x="4775" y="2058"/>
                    <a:pt x="5189" y="2257"/>
                    <a:pt x="5466" y="2656"/>
                  </a:cubicBezTo>
                  <a:cubicBezTo>
                    <a:pt x="5742" y="3055"/>
                    <a:pt x="5880" y="3669"/>
                    <a:pt x="5880" y="4468"/>
                  </a:cubicBezTo>
                  <a:lnTo>
                    <a:pt x="5880" y="5143"/>
                  </a:lnTo>
                  <a:lnTo>
                    <a:pt x="4284" y="5220"/>
                  </a:lnTo>
                  <a:cubicBezTo>
                    <a:pt x="2840" y="5281"/>
                    <a:pt x="1766" y="5634"/>
                    <a:pt x="1060" y="6294"/>
                  </a:cubicBezTo>
                  <a:cubicBezTo>
                    <a:pt x="354" y="6955"/>
                    <a:pt x="0" y="7937"/>
                    <a:pt x="0" y="9242"/>
                  </a:cubicBezTo>
                  <a:cubicBezTo>
                    <a:pt x="0" y="10470"/>
                    <a:pt x="261" y="11422"/>
                    <a:pt x="768" y="12082"/>
                  </a:cubicBezTo>
                  <a:cubicBezTo>
                    <a:pt x="1275" y="12757"/>
                    <a:pt x="1981" y="13095"/>
                    <a:pt x="2887" y="13095"/>
                  </a:cubicBezTo>
                  <a:cubicBezTo>
                    <a:pt x="3593" y="13095"/>
                    <a:pt x="4176" y="12957"/>
                    <a:pt x="4621" y="12681"/>
                  </a:cubicBezTo>
                  <a:cubicBezTo>
                    <a:pt x="5082" y="12404"/>
                    <a:pt x="5527" y="11882"/>
                    <a:pt x="5972" y="11099"/>
                  </a:cubicBezTo>
                  <a:lnTo>
                    <a:pt x="6034" y="11099"/>
                  </a:lnTo>
                  <a:lnTo>
                    <a:pt x="6433" y="12865"/>
                  </a:lnTo>
                  <a:lnTo>
                    <a:pt x="7830" y="12865"/>
                  </a:lnTo>
                  <a:lnTo>
                    <a:pt x="7830" y="4360"/>
                  </a:lnTo>
                  <a:cubicBezTo>
                    <a:pt x="7830" y="2856"/>
                    <a:pt x="7523" y="1751"/>
                    <a:pt x="6924" y="1060"/>
                  </a:cubicBezTo>
                  <a:cubicBezTo>
                    <a:pt x="6325" y="354"/>
                    <a:pt x="5450" y="1"/>
                    <a:pt x="4268"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7"/>
            <p:cNvSpPr/>
            <p:nvPr/>
          </p:nvSpPr>
          <p:spPr>
            <a:xfrm>
              <a:off x="276875" y="2268750"/>
              <a:ext cx="1192450" cy="1192425"/>
            </a:xfrm>
            <a:custGeom>
              <a:rect b="b" l="l" r="r" t="t"/>
              <a:pathLst>
                <a:path extrusionOk="0" h="47697" w="47698">
                  <a:moveTo>
                    <a:pt x="21861" y="2657"/>
                  </a:moveTo>
                  <a:cubicBezTo>
                    <a:pt x="24563" y="2657"/>
                    <a:pt x="27218" y="3225"/>
                    <a:pt x="29675" y="4314"/>
                  </a:cubicBezTo>
                  <a:cubicBezTo>
                    <a:pt x="28431" y="4100"/>
                    <a:pt x="27142" y="3977"/>
                    <a:pt x="25837" y="3977"/>
                  </a:cubicBezTo>
                  <a:cubicBezTo>
                    <a:pt x="20003" y="3977"/>
                    <a:pt x="14508" y="6249"/>
                    <a:pt x="10378" y="10378"/>
                  </a:cubicBezTo>
                  <a:cubicBezTo>
                    <a:pt x="6248" y="14508"/>
                    <a:pt x="3976" y="20003"/>
                    <a:pt x="3976" y="25837"/>
                  </a:cubicBezTo>
                  <a:cubicBezTo>
                    <a:pt x="3976" y="27126"/>
                    <a:pt x="4099" y="28416"/>
                    <a:pt x="4314" y="29675"/>
                  </a:cubicBezTo>
                  <a:cubicBezTo>
                    <a:pt x="1183" y="22628"/>
                    <a:pt x="2503" y="14047"/>
                    <a:pt x="8275" y="8275"/>
                  </a:cubicBezTo>
                  <a:cubicBezTo>
                    <a:pt x="12021" y="4529"/>
                    <a:pt x="16948" y="2657"/>
                    <a:pt x="21861" y="2657"/>
                  </a:cubicBezTo>
                  <a:close/>
                  <a:moveTo>
                    <a:pt x="25837" y="6633"/>
                  </a:moveTo>
                  <a:cubicBezTo>
                    <a:pt x="30765" y="6633"/>
                    <a:pt x="35677" y="8505"/>
                    <a:pt x="39423" y="12251"/>
                  </a:cubicBezTo>
                  <a:cubicBezTo>
                    <a:pt x="46914" y="19742"/>
                    <a:pt x="46914" y="31931"/>
                    <a:pt x="39423" y="39423"/>
                  </a:cubicBezTo>
                  <a:cubicBezTo>
                    <a:pt x="35677" y="43168"/>
                    <a:pt x="30757" y="45041"/>
                    <a:pt x="25837" y="45041"/>
                  </a:cubicBezTo>
                  <a:cubicBezTo>
                    <a:pt x="20917" y="45041"/>
                    <a:pt x="15997" y="43168"/>
                    <a:pt x="12251" y="39423"/>
                  </a:cubicBezTo>
                  <a:cubicBezTo>
                    <a:pt x="4759" y="31931"/>
                    <a:pt x="4759" y="19742"/>
                    <a:pt x="12251" y="12251"/>
                  </a:cubicBezTo>
                  <a:cubicBezTo>
                    <a:pt x="15997" y="8505"/>
                    <a:pt x="20924" y="6633"/>
                    <a:pt x="25837" y="6633"/>
                  </a:cubicBezTo>
                  <a:close/>
                  <a:moveTo>
                    <a:pt x="21861" y="1"/>
                  </a:moveTo>
                  <a:cubicBezTo>
                    <a:pt x="16027" y="1"/>
                    <a:pt x="10532" y="2273"/>
                    <a:pt x="6402" y="6402"/>
                  </a:cubicBezTo>
                  <a:cubicBezTo>
                    <a:pt x="2272" y="10532"/>
                    <a:pt x="0" y="16027"/>
                    <a:pt x="0" y="21861"/>
                  </a:cubicBezTo>
                  <a:cubicBezTo>
                    <a:pt x="0" y="27710"/>
                    <a:pt x="2272" y="33190"/>
                    <a:pt x="6402" y="37320"/>
                  </a:cubicBezTo>
                  <a:lnTo>
                    <a:pt x="10378" y="41295"/>
                  </a:lnTo>
                  <a:cubicBezTo>
                    <a:pt x="14508" y="45425"/>
                    <a:pt x="20003" y="47697"/>
                    <a:pt x="25837" y="47697"/>
                  </a:cubicBezTo>
                  <a:cubicBezTo>
                    <a:pt x="31686" y="47697"/>
                    <a:pt x="37166" y="45425"/>
                    <a:pt x="41296" y="41295"/>
                  </a:cubicBezTo>
                  <a:cubicBezTo>
                    <a:pt x="45425" y="37166"/>
                    <a:pt x="47697" y="31686"/>
                    <a:pt x="47697" y="25837"/>
                  </a:cubicBezTo>
                  <a:cubicBezTo>
                    <a:pt x="47697" y="20003"/>
                    <a:pt x="45425" y="14508"/>
                    <a:pt x="41296" y="10378"/>
                  </a:cubicBezTo>
                  <a:lnTo>
                    <a:pt x="37320" y="6402"/>
                  </a:lnTo>
                  <a:cubicBezTo>
                    <a:pt x="33190" y="2273"/>
                    <a:pt x="27710" y="1"/>
                    <a:pt x="21861"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7"/>
            <p:cNvSpPr/>
            <p:nvPr/>
          </p:nvSpPr>
          <p:spPr>
            <a:xfrm>
              <a:off x="508675" y="2500550"/>
              <a:ext cx="828225" cy="828225"/>
            </a:xfrm>
            <a:custGeom>
              <a:rect b="b" l="l" r="r" t="t"/>
              <a:pathLst>
                <a:path extrusionOk="0" h="33129" w="33129">
                  <a:moveTo>
                    <a:pt x="16565" y="2657"/>
                  </a:moveTo>
                  <a:cubicBezTo>
                    <a:pt x="19282" y="2657"/>
                    <a:pt x="21938" y="3455"/>
                    <a:pt x="24210" y="4944"/>
                  </a:cubicBezTo>
                  <a:cubicBezTo>
                    <a:pt x="25714" y="7216"/>
                    <a:pt x="26512" y="9872"/>
                    <a:pt x="26512" y="12589"/>
                  </a:cubicBezTo>
                  <a:cubicBezTo>
                    <a:pt x="26512" y="20264"/>
                    <a:pt x="20264" y="26497"/>
                    <a:pt x="12589" y="26497"/>
                  </a:cubicBezTo>
                  <a:cubicBezTo>
                    <a:pt x="12564" y="26497"/>
                    <a:pt x="12538" y="26497"/>
                    <a:pt x="12513" y="26497"/>
                  </a:cubicBezTo>
                  <a:cubicBezTo>
                    <a:pt x="9822" y="26497"/>
                    <a:pt x="7195" y="25685"/>
                    <a:pt x="4944" y="24210"/>
                  </a:cubicBezTo>
                  <a:cubicBezTo>
                    <a:pt x="3455" y="21938"/>
                    <a:pt x="2656" y="19282"/>
                    <a:pt x="2656" y="16565"/>
                  </a:cubicBezTo>
                  <a:cubicBezTo>
                    <a:pt x="2656" y="8889"/>
                    <a:pt x="8904" y="2657"/>
                    <a:pt x="16565" y="2657"/>
                  </a:cubicBezTo>
                  <a:close/>
                  <a:moveTo>
                    <a:pt x="28999" y="10317"/>
                  </a:moveTo>
                  <a:lnTo>
                    <a:pt x="28999" y="10317"/>
                  </a:lnTo>
                  <a:cubicBezTo>
                    <a:pt x="29936" y="12205"/>
                    <a:pt x="30473" y="14324"/>
                    <a:pt x="30473" y="16565"/>
                  </a:cubicBezTo>
                  <a:cubicBezTo>
                    <a:pt x="30473" y="24240"/>
                    <a:pt x="24240" y="30473"/>
                    <a:pt x="16565" y="30473"/>
                  </a:cubicBezTo>
                  <a:cubicBezTo>
                    <a:pt x="14400" y="30473"/>
                    <a:pt x="12266" y="29966"/>
                    <a:pt x="10317" y="28984"/>
                  </a:cubicBezTo>
                  <a:lnTo>
                    <a:pt x="10317" y="28984"/>
                  </a:lnTo>
                  <a:cubicBezTo>
                    <a:pt x="11069" y="29091"/>
                    <a:pt x="11821" y="29153"/>
                    <a:pt x="12589" y="29153"/>
                  </a:cubicBezTo>
                  <a:cubicBezTo>
                    <a:pt x="21723" y="29153"/>
                    <a:pt x="29153" y="21723"/>
                    <a:pt x="29153" y="12589"/>
                  </a:cubicBezTo>
                  <a:cubicBezTo>
                    <a:pt x="29153" y="11837"/>
                    <a:pt x="29107" y="11069"/>
                    <a:pt x="28999" y="10317"/>
                  </a:cubicBezTo>
                  <a:close/>
                  <a:moveTo>
                    <a:pt x="16565" y="1"/>
                  </a:moveTo>
                  <a:cubicBezTo>
                    <a:pt x="7431" y="1"/>
                    <a:pt x="1" y="7431"/>
                    <a:pt x="1" y="16565"/>
                  </a:cubicBezTo>
                  <a:cubicBezTo>
                    <a:pt x="1" y="19881"/>
                    <a:pt x="999" y="23104"/>
                    <a:pt x="2856" y="25852"/>
                  </a:cubicBezTo>
                  <a:cubicBezTo>
                    <a:pt x="2887" y="25898"/>
                    <a:pt x="2917" y="25929"/>
                    <a:pt x="2948" y="25975"/>
                  </a:cubicBezTo>
                  <a:cubicBezTo>
                    <a:pt x="5942" y="30289"/>
                    <a:pt x="10931" y="33129"/>
                    <a:pt x="16565" y="33129"/>
                  </a:cubicBezTo>
                  <a:cubicBezTo>
                    <a:pt x="25699" y="33129"/>
                    <a:pt x="33129" y="25699"/>
                    <a:pt x="33129" y="16565"/>
                  </a:cubicBezTo>
                  <a:cubicBezTo>
                    <a:pt x="33129" y="10931"/>
                    <a:pt x="30289" y="5942"/>
                    <a:pt x="25975" y="2948"/>
                  </a:cubicBezTo>
                  <a:cubicBezTo>
                    <a:pt x="25944" y="2918"/>
                    <a:pt x="25898" y="2887"/>
                    <a:pt x="25852" y="2856"/>
                  </a:cubicBezTo>
                  <a:cubicBezTo>
                    <a:pt x="23104" y="999"/>
                    <a:pt x="19881" y="1"/>
                    <a:pt x="16565"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7"/>
            <p:cNvSpPr/>
            <p:nvPr/>
          </p:nvSpPr>
          <p:spPr>
            <a:xfrm>
              <a:off x="1556800" y="2265675"/>
              <a:ext cx="33400" cy="1198575"/>
            </a:xfrm>
            <a:custGeom>
              <a:rect b="b" l="l" r="r" t="t"/>
              <a:pathLst>
                <a:path extrusionOk="0" h="47943" w="1336">
                  <a:moveTo>
                    <a:pt x="676" y="1"/>
                  </a:moveTo>
                  <a:cubicBezTo>
                    <a:pt x="307" y="1"/>
                    <a:pt x="0" y="615"/>
                    <a:pt x="0" y="1383"/>
                  </a:cubicBezTo>
                  <a:lnTo>
                    <a:pt x="0" y="46561"/>
                  </a:lnTo>
                  <a:cubicBezTo>
                    <a:pt x="0" y="47329"/>
                    <a:pt x="307" y="47943"/>
                    <a:pt x="676" y="47943"/>
                  </a:cubicBezTo>
                  <a:cubicBezTo>
                    <a:pt x="1044" y="47943"/>
                    <a:pt x="1336" y="47329"/>
                    <a:pt x="1336" y="46561"/>
                  </a:cubicBezTo>
                  <a:lnTo>
                    <a:pt x="1336" y="1383"/>
                  </a:lnTo>
                  <a:cubicBezTo>
                    <a:pt x="1336" y="615"/>
                    <a:pt x="1044" y="1"/>
                    <a:pt x="676"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7"/>
            <p:cNvSpPr/>
            <p:nvPr/>
          </p:nvSpPr>
          <p:spPr>
            <a:xfrm>
              <a:off x="627275" y="2645250"/>
              <a:ext cx="379200" cy="366150"/>
            </a:xfrm>
            <a:custGeom>
              <a:rect b="b" l="l" r="r" t="t"/>
              <a:pathLst>
                <a:path extrusionOk="0" h="14646" w="15168">
                  <a:moveTo>
                    <a:pt x="15029" y="0"/>
                  </a:moveTo>
                  <a:cubicBezTo>
                    <a:pt x="14722" y="1397"/>
                    <a:pt x="14354" y="2180"/>
                    <a:pt x="14354" y="2180"/>
                  </a:cubicBezTo>
                  <a:cubicBezTo>
                    <a:pt x="13187" y="4652"/>
                    <a:pt x="11698" y="6586"/>
                    <a:pt x="10132" y="8106"/>
                  </a:cubicBezTo>
                  <a:lnTo>
                    <a:pt x="8121" y="9825"/>
                  </a:lnTo>
                  <a:cubicBezTo>
                    <a:pt x="4713" y="12389"/>
                    <a:pt x="1397" y="13356"/>
                    <a:pt x="660" y="14031"/>
                  </a:cubicBezTo>
                  <a:cubicBezTo>
                    <a:pt x="0" y="14645"/>
                    <a:pt x="1182" y="14645"/>
                    <a:pt x="1182" y="14645"/>
                  </a:cubicBezTo>
                  <a:cubicBezTo>
                    <a:pt x="1182" y="14645"/>
                    <a:pt x="2610" y="14200"/>
                    <a:pt x="4590" y="13156"/>
                  </a:cubicBezTo>
                  <a:lnTo>
                    <a:pt x="4590" y="13156"/>
                  </a:lnTo>
                  <a:cubicBezTo>
                    <a:pt x="4590" y="13156"/>
                    <a:pt x="4590" y="13156"/>
                    <a:pt x="4590" y="13156"/>
                  </a:cubicBezTo>
                  <a:cubicBezTo>
                    <a:pt x="4601" y="13156"/>
                    <a:pt x="6601" y="11974"/>
                    <a:pt x="6601" y="11974"/>
                  </a:cubicBezTo>
                  <a:cubicBezTo>
                    <a:pt x="8351" y="10838"/>
                    <a:pt x="10286" y="9303"/>
                    <a:pt x="11944" y="7277"/>
                  </a:cubicBezTo>
                  <a:lnTo>
                    <a:pt x="13602" y="4928"/>
                  </a:lnTo>
                  <a:cubicBezTo>
                    <a:pt x="14093" y="4084"/>
                    <a:pt x="14630" y="3163"/>
                    <a:pt x="14922" y="2211"/>
                  </a:cubicBezTo>
                  <a:cubicBezTo>
                    <a:pt x="14922" y="2211"/>
                    <a:pt x="15167" y="1505"/>
                    <a:pt x="15029" y="0"/>
                  </a:cubicBezTo>
                  <a:close/>
                </a:path>
              </a:pathLst>
            </a:custGeom>
            <a:solidFill>
              <a:srgbClr val="762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7"/>
            <p:cNvSpPr/>
            <p:nvPr/>
          </p:nvSpPr>
          <p:spPr>
            <a:xfrm>
              <a:off x="637700" y="2695900"/>
              <a:ext cx="355725" cy="311100"/>
            </a:xfrm>
            <a:custGeom>
              <a:rect b="b" l="l" r="r" t="t"/>
              <a:pathLst>
                <a:path extrusionOk="0" h="12444" w="14229">
                  <a:moveTo>
                    <a:pt x="14228" y="1"/>
                  </a:moveTo>
                  <a:lnTo>
                    <a:pt x="14228" y="1"/>
                  </a:lnTo>
                  <a:cubicBezTo>
                    <a:pt x="13323" y="2518"/>
                    <a:pt x="10636" y="5788"/>
                    <a:pt x="7858" y="7983"/>
                  </a:cubicBezTo>
                  <a:cubicBezTo>
                    <a:pt x="4726" y="10317"/>
                    <a:pt x="2807" y="10977"/>
                    <a:pt x="335" y="12097"/>
                  </a:cubicBezTo>
                  <a:cubicBezTo>
                    <a:pt x="1" y="12381"/>
                    <a:pt x="84" y="12443"/>
                    <a:pt x="222" y="12443"/>
                  </a:cubicBezTo>
                  <a:cubicBezTo>
                    <a:pt x="331" y="12443"/>
                    <a:pt x="474" y="12404"/>
                    <a:pt x="474" y="12404"/>
                  </a:cubicBezTo>
                  <a:cubicBezTo>
                    <a:pt x="474" y="12404"/>
                    <a:pt x="1779" y="11775"/>
                    <a:pt x="3544" y="10946"/>
                  </a:cubicBezTo>
                  <a:lnTo>
                    <a:pt x="3544" y="10946"/>
                  </a:lnTo>
                  <a:cubicBezTo>
                    <a:pt x="3544" y="10947"/>
                    <a:pt x="3544" y="10947"/>
                    <a:pt x="3544" y="10947"/>
                  </a:cubicBezTo>
                  <a:cubicBezTo>
                    <a:pt x="3584" y="10947"/>
                    <a:pt x="5309" y="10010"/>
                    <a:pt x="5309" y="10010"/>
                  </a:cubicBezTo>
                  <a:cubicBezTo>
                    <a:pt x="7750" y="8536"/>
                    <a:pt x="9408" y="7078"/>
                    <a:pt x="10222" y="6295"/>
                  </a:cubicBezTo>
                  <a:cubicBezTo>
                    <a:pt x="10989" y="5542"/>
                    <a:pt x="13614" y="2472"/>
                    <a:pt x="14228" y="1"/>
                  </a:cubicBezTo>
                  <a:close/>
                </a:path>
              </a:pathLst>
            </a:custGeom>
            <a:solidFill>
              <a:srgbClr val="A96D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7"/>
            <p:cNvSpPr/>
            <p:nvPr/>
          </p:nvSpPr>
          <p:spPr>
            <a:xfrm>
              <a:off x="736650" y="2679775"/>
              <a:ext cx="208800" cy="191925"/>
            </a:xfrm>
            <a:custGeom>
              <a:rect b="b" l="l" r="r" t="t"/>
              <a:pathLst>
                <a:path extrusionOk="0" h="7677" w="8352">
                  <a:moveTo>
                    <a:pt x="4560" y="1"/>
                  </a:moveTo>
                  <a:cubicBezTo>
                    <a:pt x="4560" y="1"/>
                    <a:pt x="0" y="5036"/>
                    <a:pt x="4099" y="7584"/>
                  </a:cubicBezTo>
                  <a:cubicBezTo>
                    <a:pt x="4145" y="7615"/>
                    <a:pt x="4191" y="7646"/>
                    <a:pt x="4253" y="7676"/>
                  </a:cubicBezTo>
                  <a:cubicBezTo>
                    <a:pt x="3439" y="5681"/>
                    <a:pt x="3470" y="3332"/>
                    <a:pt x="4360" y="1398"/>
                  </a:cubicBezTo>
                  <a:lnTo>
                    <a:pt x="4360" y="1398"/>
                  </a:lnTo>
                  <a:cubicBezTo>
                    <a:pt x="4007" y="2288"/>
                    <a:pt x="3854" y="3271"/>
                    <a:pt x="3884" y="4238"/>
                  </a:cubicBezTo>
                  <a:cubicBezTo>
                    <a:pt x="3869" y="5389"/>
                    <a:pt x="4145" y="6387"/>
                    <a:pt x="4590" y="7431"/>
                  </a:cubicBezTo>
                  <a:cubicBezTo>
                    <a:pt x="8352" y="4591"/>
                    <a:pt x="4729" y="216"/>
                    <a:pt x="4560" y="32"/>
                  </a:cubicBezTo>
                  <a:lnTo>
                    <a:pt x="4560" y="1"/>
                  </a:lnTo>
                  <a:close/>
                </a:path>
              </a:pathLst>
            </a:custGeom>
            <a:solidFill>
              <a:srgbClr val="98B9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7"/>
            <p:cNvSpPr/>
            <p:nvPr/>
          </p:nvSpPr>
          <p:spPr>
            <a:xfrm>
              <a:off x="767725" y="2942675"/>
              <a:ext cx="169675" cy="89375"/>
            </a:xfrm>
            <a:custGeom>
              <a:rect b="b" l="l" r="r" t="t"/>
              <a:pathLst>
                <a:path extrusionOk="0" h="3575" w="6787">
                  <a:moveTo>
                    <a:pt x="2498" y="1"/>
                  </a:moveTo>
                  <a:cubicBezTo>
                    <a:pt x="1770" y="1"/>
                    <a:pt x="992" y="239"/>
                    <a:pt x="200" y="860"/>
                  </a:cubicBezTo>
                  <a:cubicBezTo>
                    <a:pt x="999" y="1505"/>
                    <a:pt x="1920" y="1996"/>
                    <a:pt x="2918" y="2257"/>
                  </a:cubicBezTo>
                  <a:cubicBezTo>
                    <a:pt x="3527" y="2434"/>
                    <a:pt x="4161" y="2532"/>
                    <a:pt x="4795" y="2532"/>
                  </a:cubicBezTo>
                  <a:cubicBezTo>
                    <a:pt x="5039" y="2532"/>
                    <a:pt x="5284" y="2517"/>
                    <a:pt x="5527" y="2487"/>
                  </a:cubicBezTo>
                  <a:lnTo>
                    <a:pt x="5527" y="2487"/>
                  </a:lnTo>
                  <a:cubicBezTo>
                    <a:pt x="5144" y="2555"/>
                    <a:pt x="4753" y="2589"/>
                    <a:pt x="4362" y="2589"/>
                  </a:cubicBezTo>
                  <a:cubicBezTo>
                    <a:pt x="2810" y="2589"/>
                    <a:pt x="1239" y="2068"/>
                    <a:pt x="1" y="1136"/>
                  </a:cubicBezTo>
                  <a:lnTo>
                    <a:pt x="1" y="1136"/>
                  </a:lnTo>
                  <a:cubicBezTo>
                    <a:pt x="16" y="1183"/>
                    <a:pt x="32" y="1229"/>
                    <a:pt x="47" y="1290"/>
                  </a:cubicBezTo>
                  <a:cubicBezTo>
                    <a:pt x="595" y="3065"/>
                    <a:pt x="1894" y="3575"/>
                    <a:pt x="3208" y="3575"/>
                  </a:cubicBezTo>
                  <a:cubicBezTo>
                    <a:pt x="4984" y="3575"/>
                    <a:pt x="6786" y="2641"/>
                    <a:pt x="6786" y="2641"/>
                  </a:cubicBezTo>
                  <a:lnTo>
                    <a:pt x="6771" y="2641"/>
                  </a:lnTo>
                  <a:cubicBezTo>
                    <a:pt x="6677" y="2489"/>
                    <a:pt x="4847" y="1"/>
                    <a:pt x="2498" y="1"/>
                  </a:cubicBezTo>
                  <a:close/>
                </a:path>
              </a:pathLst>
            </a:custGeom>
            <a:solidFill>
              <a:srgbClr val="98B9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7"/>
            <p:cNvSpPr/>
            <p:nvPr/>
          </p:nvSpPr>
          <p:spPr>
            <a:xfrm>
              <a:off x="942350" y="2767925"/>
              <a:ext cx="173125" cy="88300"/>
            </a:xfrm>
            <a:custGeom>
              <a:rect b="b" l="l" r="r" t="t"/>
              <a:pathLst>
                <a:path extrusionOk="0" h="3532" w="6925">
                  <a:moveTo>
                    <a:pt x="3102" y="1"/>
                  </a:moveTo>
                  <a:cubicBezTo>
                    <a:pt x="2057" y="1"/>
                    <a:pt x="974" y="403"/>
                    <a:pt x="108" y="1633"/>
                  </a:cubicBezTo>
                  <a:cubicBezTo>
                    <a:pt x="974" y="1968"/>
                    <a:pt x="1891" y="2176"/>
                    <a:pt x="2825" y="2176"/>
                  </a:cubicBezTo>
                  <a:cubicBezTo>
                    <a:pt x="2917" y="2176"/>
                    <a:pt x="3009" y="2174"/>
                    <a:pt x="3102" y="2170"/>
                  </a:cubicBezTo>
                  <a:cubicBezTo>
                    <a:pt x="3992" y="2155"/>
                    <a:pt x="4867" y="1986"/>
                    <a:pt x="5665" y="1648"/>
                  </a:cubicBezTo>
                  <a:lnTo>
                    <a:pt x="5665" y="1648"/>
                  </a:lnTo>
                  <a:cubicBezTo>
                    <a:pt x="4697" y="2132"/>
                    <a:pt x="3597" y="2373"/>
                    <a:pt x="2498" y="2373"/>
                  </a:cubicBezTo>
                  <a:cubicBezTo>
                    <a:pt x="1645" y="2373"/>
                    <a:pt x="792" y="2228"/>
                    <a:pt x="1" y="1940"/>
                  </a:cubicBezTo>
                  <a:lnTo>
                    <a:pt x="1" y="1940"/>
                  </a:lnTo>
                  <a:cubicBezTo>
                    <a:pt x="31" y="1986"/>
                    <a:pt x="47" y="2032"/>
                    <a:pt x="77" y="2063"/>
                  </a:cubicBezTo>
                  <a:cubicBezTo>
                    <a:pt x="807" y="3150"/>
                    <a:pt x="1712" y="3531"/>
                    <a:pt x="2622" y="3531"/>
                  </a:cubicBezTo>
                  <a:cubicBezTo>
                    <a:pt x="4758" y="3531"/>
                    <a:pt x="6924" y="1433"/>
                    <a:pt x="6924" y="1433"/>
                  </a:cubicBezTo>
                  <a:lnTo>
                    <a:pt x="6893" y="1433"/>
                  </a:lnTo>
                  <a:cubicBezTo>
                    <a:pt x="6784" y="1334"/>
                    <a:pt x="5006" y="1"/>
                    <a:pt x="3102" y="1"/>
                  </a:cubicBezTo>
                  <a:close/>
                </a:path>
              </a:pathLst>
            </a:custGeom>
            <a:solidFill>
              <a:srgbClr val="98B9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extLst>
    <p:ext uri="{DCECCB84-F9BA-43D5-87BE-67443E8EF086}">
      <p15:sldGuideLst>
        <p15:guide id="1" orient="horz" pos="1620">
          <p15:clr>
            <a:srgbClr val="FA7B17"/>
          </p15:clr>
        </p15:guide>
        <p15:guide id="2" pos="2880">
          <p15:clr>
            <a:srgbClr val="FA7B17"/>
          </p15:clr>
        </p15:guide>
        <p15:guide id="3" pos="1930">
          <p15:clr>
            <a:srgbClr val="FA7B17"/>
          </p15:clr>
        </p15:guide>
        <p15:guide id="4" pos="363">
          <p15:clr>
            <a:srgbClr val="FA7B17"/>
          </p15:clr>
        </p15:guide>
        <p15:guide id="5" pos="869">
          <p15:clr>
            <a:srgbClr val="FA7B17"/>
          </p15:clr>
        </p15:guide>
        <p15:guide id="6" pos="4464">
          <p15:clr>
            <a:srgbClr val="FA7B17"/>
          </p15:clr>
        </p15:guide>
        <p15:guide id="7" pos="3370">
          <p15:clr>
            <a:srgbClr val="FA7B17"/>
          </p15:clr>
        </p15:guide>
        <p15:guide id="8" pos="5472">
          <p15:clr>
            <a:srgbClr val="FA7B17"/>
          </p15:clr>
        </p15:guide>
        <p15:guide id="9" orient="horz" pos="2863">
          <p15:clr>
            <a:srgbClr val="FA7B17"/>
          </p15:clr>
        </p15:guide>
        <p15:guide id="10" orient="horz" pos="2160">
          <p15:clr>
            <a:srgbClr val="FA7B17"/>
          </p15:clr>
        </p15:guide>
        <p15:guide id="11" orient="horz" pos="3133">
          <p15:clr>
            <a:srgbClr val="E46962"/>
          </p15:clr>
        </p15:guide>
        <p15:guide id="12" orient="horz" pos="3110">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Blurb">
  <p:cSld name="TITLE_1">
    <p:bg>
      <p:bgPr>
        <a:solidFill>
          <a:schemeClr val="accent5"/>
        </a:solidFill>
      </p:bgPr>
    </p:bg>
    <p:spTree>
      <p:nvGrpSpPr>
        <p:cNvPr id="390" name="Shape 390"/>
        <p:cNvGrpSpPr/>
        <p:nvPr/>
      </p:nvGrpSpPr>
      <p:grpSpPr>
        <a:xfrm>
          <a:off x="0" y="0"/>
          <a:ext cx="0" cy="0"/>
          <a:chOff x="0" y="0"/>
          <a:chExt cx="0" cy="0"/>
        </a:xfrm>
      </p:grpSpPr>
      <p:grpSp>
        <p:nvGrpSpPr>
          <p:cNvPr id="391" name="Google Shape;391;p28"/>
          <p:cNvGrpSpPr/>
          <p:nvPr/>
        </p:nvGrpSpPr>
        <p:grpSpPr>
          <a:xfrm>
            <a:off x="4953000" y="-95260"/>
            <a:ext cx="4059889" cy="4485415"/>
            <a:chOff x="4953000" y="-95260"/>
            <a:chExt cx="4059889" cy="4485415"/>
          </a:xfrm>
        </p:grpSpPr>
        <p:sp>
          <p:nvSpPr>
            <p:cNvPr id="392" name="Google Shape;392;p28"/>
            <p:cNvSpPr/>
            <p:nvPr/>
          </p:nvSpPr>
          <p:spPr>
            <a:xfrm rot="4001293">
              <a:off x="6921829" y="2932075"/>
              <a:ext cx="1651768" cy="1002507"/>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393" name="Google Shape;393;p28"/>
            <p:cNvSpPr/>
            <p:nvPr/>
          </p:nvSpPr>
          <p:spPr>
            <a:xfrm rot="4137692">
              <a:off x="6204058" y="2165398"/>
              <a:ext cx="640966" cy="99833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394" name="Google Shape;394;p28"/>
            <p:cNvSpPr/>
            <p:nvPr/>
          </p:nvSpPr>
          <p:spPr>
            <a:xfrm rot="-10068975">
              <a:off x="7057738" y="56030"/>
              <a:ext cx="1705562" cy="254726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descr="GabbyLinkedIn.jpg" id="395" name="Google Shape;395;p28"/>
            <p:cNvPicPr preferRelativeResize="0"/>
            <p:nvPr/>
          </p:nvPicPr>
          <p:blipFill rotWithShape="1">
            <a:blip r:embed="rId2">
              <a:alphaModFix/>
            </a:blip>
            <a:srcRect b="0" l="0" r="0" t="0"/>
            <a:stretch/>
          </p:blipFill>
          <p:spPr>
            <a:xfrm>
              <a:off x="4953000" y="427734"/>
              <a:ext cx="1905000" cy="1905000"/>
            </a:xfrm>
            <a:prstGeom prst="ellipse">
              <a:avLst/>
            </a:prstGeom>
            <a:noFill/>
            <a:ln>
              <a:noFill/>
            </a:ln>
          </p:spPr>
        </p:pic>
      </p:grpSp>
      <p:sp>
        <p:nvSpPr>
          <p:cNvPr id="396" name="Google Shape;396;p28"/>
          <p:cNvSpPr/>
          <p:nvPr/>
        </p:nvSpPr>
        <p:spPr>
          <a:xfrm>
            <a:off x="0" y="5005800"/>
            <a:ext cx="9144000" cy="137700"/>
          </a:xfrm>
          <a:prstGeom prst="rect">
            <a:avLst/>
          </a:prstGeom>
          <a:solidFill>
            <a:srgbClr val="56271C"/>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97" name="Google Shape;397;p28"/>
          <p:cNvSpPr txBox="1"/>
          <p:nvPr/>
        </p:nvSpPr>
        <p:spPr>
          <a:xfrm>
            <a:off x="463675" y="1177475"/>
            <a:ext cx="5467200" cy="961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7800">
                <a:solidFill>
                  <a:schemeClr val="accent4"/>
                </a:solidFill>
                <a:latin typeface="Calibri"/>
                <a:ea typeface="Calibri"/>
                <a:cs typeface="Calibri"/>
                <a:sym typeface="Calibri"/>
              </a:rPr>
              <a:t>Welcome!</a:t>
            </a:r>
            <a:endParaRPr sz="7800">
              <a:solidFill>
                <a:schemeClr val="accent4"/>
              </a:solidFill>
              <a:latin typeface="Calibri"/>
              <a:ea typeface="Calibri"/>
              <a:cs typeface="Calibri"/>
              <a:sym typeface="Calibri"/>
            </a:endParaRPr>
          </a:p>
        </p:txBody>
      </p:sp>
      <p:sp>
        <p:nvSpPr>
          <p:cNvPr id="398" name="Google Shape;398;p28"/>
          <p:cNvSpPr txBox="1"/>
          <p:nvPr/>
        </p:nvSpPr>
        <p:spPr>
          <a:xfrm>
            <a:off x="685800" y="2290325"/>
            <a:ext cx="7577100" cy="2493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US" sz="2200">
                <a:solidFill>
                  <a:srgbClr val="56271C"/>
                </a:solidFill>
                <a:latin typeface="Calibri"/>
                <a:ea typeface="Calibri"/>
                <a:cs typeface="Calibri"/>
                <a:sym typeface="Calibri"/>
              </a:rPr>
              <a:t>I am Gabriella Grant, Director </a:t>
            </a:r>
            <a:br>
              <a:rPr lang="en-US" sz="2200">
                <a:solidFill>
                  <a:srgbClr val="56271C"/>
                </a:solidFill>
                <a:latin typeface="Calibri"/>
                <a:ea typeface="Calibri"/>
                <a:cs typeface="Calibri"/>
                <a:sym typeface="Calibri"/>
              </a:rPr>
            </a:br>
            <a:r>
              <a:rPr lang="en-US" sz="2200">
                <a:solidFill>
                  <a:srgbClr val="56271C"/>
                </a:solidFill>
                <a:latin typeface="Calibri"/>
                <a:ea typeface="Calibri"/>
                <a:cs typeface="Calibri"/>
                <a:sym typeface="Calibri"/>
              </a:rPr>
              <a:t>of Trauma Informed California</a:t>
            </a:r>
            <a:endParaRPr sz="2200">
              <a:solidFill>
                <a:srgbClr val="56271C"/>
              </a:solidFill>
              <a:latin typeface="Calibri"/>
              <a:ea typeface="Calibri"/>
              <a:cs typeface="Calibri"/>
              <a:sym typeface="Calibri"/>
            </a:endParaRPr>
          </a:p>
          <a:p>
            <a:pPr indent="0" lvl="0" marL="0" rtl="0" algn="l">
              <a:lnSpc>
                <a:spcPct val="90000"/>
              </a:lnSpc>
              <a:spcBef>
                <a:spcPts val="1800"/>
              </a:spcBef>
              <a:spcAft>
                <a:spcPts val="0"/>
              </a:spcAft>
              <a:buNone/>
            </a:pPr>
            <a:r>
              <a:rPr lang="en-US" sz="2200">
                <a:solidFill>
                  <a:srgbClr val="56271C"/>
                </a:solidFill>
                <a:latin typeface="Calibri"/>
                <a:ea typeface="Calibri"/>
                <a:cs typeface="Calibri"/>
                <a:sym typeface="Calibri"/>
              </a:rPr>
              <a:t>Email: </a:t>
            </a:r>
            <a:r>
              <a:rPr lang="en-US" sz="2200" u="sng">
                <a:solidFill>
                  <a:schemeClr val="hlink"/>
                </a:solidFill>
                <a:latin typeface="Calibri"/>
                <a:ea typeface="Calibri"/>
                <a:cs typeface="Calibri"/>
                <a:sym typeface="Calibri"/>
                <a:hlinkClick r:id="rId3"/>
              </a:rPr>
              <a:t>gabby@trauma-informed-california.org</a:t>
            </a:r>
            <a:endParaRPr sz="2200">
              <a:solidFill>
                <a:srgbClr val="56271C"/>
              </a:solidFill>
              <a:latin typeface="Calibri"/>
              <a:ea typeface="Calibri"/>
              <a:cs typeface="Calibri"/>
              <a:sym typeface="Calibri"/>
            </a:endParaRPr>
          </a:p>
          <a:p>
            <a:pPr indent="0" lvl="0" marL="0" rtl="0" algn="l">
              <a:lnSpc>
                <a:spcPct val="90000"/>
              </a:lnSpc>
              <a:spcBef>
                <a:spcPts val="300"/>
              </a:spcBef>
              <a:spcAft>
                <a:spcPts val="0"/>
              </a:spcAft>
              <a:buNone/>
            </a:pPr>
            <a:r>
              <a:rPr lang="en-US" sz="2200">
                <a:solidFill>
                  <a:srgbClr val="56271C"/>
                </a:solidFill>
                <a:latin typeface="Calibri"/>
                <a:ea typeface="Calibri"/>
                <a:cs typeface="Calibri"/>
                <a:sym typeface="Calibri"/>
              </a:rPr>
              <a:t>Website: </a:t>
            </a:r>
            <a:r>
              <a:rPr lang="en-US" sz="2200" u="sng">
                <a:solidFill>
                  <a:srgbClr val="6AA84F"/>
                </a:solidFill>
                <a:latin typeface="Calibri"/>
                <a:ea typeface="Calibri"/>
                <a:cs typeface="Calibri"/>
                <a:sym typeface="Calibri"/>
                <a:hlinkClick r:id="rId4">
                  <a:extLst>
                    <a:ext uri="{A12FA001-AC4F-418D-AE19-62706E023703}">
                      <ahyp:hlinkClr val="tx"/>
                    </a:ext>
                  </a:extLst>
                </a:hlinkClick>
              </a:rPr>
              <a:t>www.trauma-informed-california.org</a:t>
            </a:r>
            <a:endParaRPr sz="2200">
              <a:solidFill>
                <a:srgbClr val="56271C"/>
              </a:solidFill>
              <a:latin typeface="Calibri"/>
              <a:ea typeface="Calibri"/>
              <a:cs typeface="Calibri"/>
              <a:sym typeface="Calibri"/>
            </a:endParaRPr>
          </a:p>
          <a:p>
            <a:pPr indent="0" lvl="0" marL="0" rtl="0" algn="l">
              <a:lnSpc>
                <a:spcPct val="90000"/>
              </a:lnSpc>
              <a:spcBef>
                <a:spcPts val="300"/>
              </a:spcBef>
              <a:spcAft>
                <a:spcPts val="0"/>
              </a:spcAft>
              <a:buNone/>
            </a:pPr>
            <a:r>
              <a:rPr lang="en-US" sz="2200">
                <a:solidFill>
                  <a:srgbClr val="56271C"/>
                </a:solidFill>
                <a:latin typeface="Calibri"/>
                <a:ea typeface="Calibri"/>
                <a:cs typeface="Calibri"/>
                <a:sym typeface="Calibri"/>
              </a:rPr>
              <a:t>Connect with me on LinkedIn! </a:t>
            </a:r>
            <a:endParaRPr sz="2200">
              <a:solidFill>
                <a:srgbClr val="56271C"/>
              </a:solidFill>
              <a:latin typeface="Calibri"/>
              <a:ea typeface="Calibri"/>
              <a:cs typeface="Calibri"/>
              <a:sym typeface="Calibri"/>
            </a:endParaRPr>
          </a:p>
          <a:p>
            <a:pPr indent="0" lvl="0" marL="0" rtl="0" algn="l">
              <a:lnSpc>
                <a:spcPct val="90000"/>
              </a:lnSpc>
              <a:spcBef>
                <a:spcPts val="0"/>
              </a:spcBef>
              <a:spcAft>
                <a:spcPts val="0"/>
              </a:spcAft>
              <a:buNone/>
            </a:pPr>
            <a:r>
              <a:rPr lang="en-US" sz="2200" u="sng">
                <a:solidFill>
                  <a:srgbClr val="6AA84F"/>
                </a:solidFill>
                <a:latin typeface="Calibri"/>
                <a:ea typeface="Calibri"/>
                <a:cs typeface="Calibri"/>
                <a:sym typeface="Calibri"/>
                <a:hlinkClick r:id="rId5">
                  <a:extLst>
                    <a:ext uri="{A12FA001-AC4F-418D-AE19-62706E023703}">
                      <ahyp:hlinkClr val="tx"/>
                    </a:ext>
                  </a:extLst>
                </a:hlinkClick>
              </a:rPr>
              <a:t>https://www.linkedin.com/in/gabriella-grant-3bb0793a</a:t>
            </a:r>
            <a:endParaRPr sz="2200">
              <a:solidFill>
                <a:srgbClr val="56271C"/>
              </a:solidFill>
              <a:latin typeface="Calibri"/>
              <a:ea typeface="Calibri"/>
              <a:cs typeface="Calibri"/>
              <a:sym typeface="Calibri"/>
            </a:endParaRPr>
          </a:p>
        </p:txBody>
      </p:sp>
    </p:spTree>
  </p:cSld>
  <p:clrMapOvr>
    <a:masterClrMapping/>
  </p:clrMapOvr>
  <p:extLst>
    <p:ext uri="{DCECCB84-F9BA-43D5-87BE-67443E8EF086}">
      <p15:sldGuideLst>
        <p15:guide id="1" orient="horz" pos="1224">
          <p15:clr>
            <a:srgbClr val="FA7B17"/>
          </p15:clr>
        </p15:guide>
        <p15:guide id="2" pos="292">
          <p15:clr>
            <a:srgbClr val="FA7B17"/>
          </p15:clr>
        </p15:guide>
        <p15:guide id="3" pos="432">
          <p15:clr>
            <a:srgbClr val="FA7B17"/>
          </p15:clr>
        </p15:guide>
        <p15:guide id="4" orient="horz" pos="1443">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Blurb 1">
  <p:cSld name="TITLE_1_2">
    <p:bg>
      <p:bgPr>
        <a:solidFill>
          <a:schemeClr val="accent5"/>
        </a:solidFill>
      </p:bgPr>
    </p:bg>
    <p:spTree>
      <p:nvGrpSpPr>
        <p:cNvPr id="399" name="Shape 399"/>
        <p:cNvGrpSpPr/>
        <p:nvPr/>
      </p:nvGrpSpPr>
      <p:grpSpPr>
        <a:xfrm>
          <a:off x="0" y="0"/>
          <a:ext cx="0" cy="0"/>
          <a:chOff x="0" y="0"/>
          <a:chExt cx="0" cy="0"/>
        </a:xfrm>
      </p:grpSpPr>
      <p:grpSp>
        <p:nvGrpSpPr>
          <p:cNvPr id="400" name="Google Shape;400;p29"/>
          <p:cNvGrpSpPr/>
          <p:nvPr/>
        </p:nvGrpSpPr>
        <p:grpSpPr>
          <a:xfrm>
            <a:off x="4953000" y="-95260"/>
            <a:ext cx="4059889" cy="4485415"/>
            <a:chOff x="4953000" y="-95260"/>
            <a:chExt cx="4059889" cy="4485415"/>
          </a:xfrm>
        </p:grpSpPr>
        <p:sp>
          <p:nvSpPr>
            <p:cNvPr id="401" name="Google Shape;401;p29"/>
            <p:cNvSpPr/>
            <p:nvPr/>
          </p:nvSpPr>
          <p:spPr>
            <a:xfrm rot="4001293">
              <a:off x="6921829" y="2932075"/>
              <a:ext cx="1651768" cy="1002507"/>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402" name="Google Shape;402;p29"/>
            <p:cNvSpPr/>
            <p:nvPr/>
          </p:nvSpPr>
          <p:spPr>
            <a:xfrm rot="4137692">
              <a:off x="6204058" y="2165398"/>
              <a:ext cx="640966" cy="99833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403" name="Google Shape;403;p29"/>
            <p:cNvSpPr/>
            <p:nvPr/>
          </p:nvSpPr>
          <p:spPr>
            <a:xfrm rot="-10068975">
              <a:off x="7057738" y="56030"/>
              <a:ext cx="1705562" cy="254726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descr="GabbyLinkedIn.jpg" id="404" name="Google Shape;404;p29"/>
            <p:cNvPicPr preferRelativeResize="0"/>
            <p:nvPr/>
          </p:nvPicPr>
          <p:blipFill rotWithShape="1">
            <a:blip r:embed="rId2">
              <a:alphaModFix/>
            </a:blip>
            <a:srcRect b="0" l="0" r="0" t="0"/>
            <a:stretch/>
          </p:blipFill>
          <p:spPr>
            <a:xfrm>
              <a:off x="4953000" y="427734"/>
              <a:ext cx="1905000" cy="1905000"/>
            </a:xfrm>
            <a:prstGeom prst="ellipse">
              <a:avLst/>
            </a:prstGeom>
            <a:noFill/>
            <a:ln>
              <a:noFill/>
            </a:ln>
          </p:spPr>
        </p:pic>
      </p:grpSp>
      <p:sp>
        <p:nvSpPr>
          <p:cNvPr id="405" name="Google Shape;405;p29"/>
          <p:cNvSpPr/>
          <p:nvPr/>
        </p:nvSpPr>
        <p:spPr>
          <a:xfrm>
            <a:off x="0" y="5005800"/>
            <a:ext cx="9144000" cy="137700"/>
          </a:xfrm>
          <a:prstGeom prst="rect">
            <a:avLst/>
          </a:prstGeom>
          <a:solidFill>
            <a:srgbClr val="56271C"/>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06" name="Google Shape;406;p29"/>
          <p:cNvSpPr txBox="1"/>
          <p:nvPr/>
        </p:nvSpPr>
        <p:spPr>
          <a:xfrm>
            <a:off x="755250" y="1667325"/>
            <a:ext cx="5467200" cy="961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4800">
                <a:solidFill>
                  <a:schemeClr val="accent4"/>
                </a:solidFill>
                <a:latin typeface="Calibri"/>
                <a:ea typeface="Calibri"/>
                <a:cs typeface="Calibri"/>
                <a:sym typeface="Calibri"/>
              </a:rPr>
              <a:t>Thank You!</a:t>
            </a:r>
            <a:endParaRPr sz="4800">
              <a:solidFill>
                <a:schemeClr val="accent4"/>
              </a:solidFill>
              <a:latin typeface="Calibri"/>
              <a:ea typeface="Calibri"/>
              <a:cs typeface="Calibri"/>
              <a:sym typeface="Calibri"/>
            </a:endParaRPr>
          </a:p>
        </p:txBody>
      </p:sp>
      <p:sp>
        <p:nvSpPr>
          <p:cNvPr id="407" name="Google Shape;407;p29"/>
          <p:cNvSpPr txBox="1"/>
          <p:nvPr/>
        </p:nvSpPr>
        <p:spPr>
          <a:xfrm>
            <a:off x="744100" y="2640225"/>
            <a:ext cx="7577100" cy="1803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US" sz="1800">
                <a:solidFill>
                  <a:schemeClr val="accent1"/>
                </a:solidFill>
                <a:latin typeface="Calibri"/>
                <a:ea typeface="Calibri"/>
                <a:cs typeface="Calibri"/>
                <a:sym typeface="Calibri"/>
              </a:rPr>
              <a:t>Gabriella Grant, Director</a:t>
            </a:r>
            <a:endParaRPr sz="1800">
              <a:solidFill>
                <a:schemeClr val="accent1"/>
              </a:solidFill>
              <a:latin typeface="Calibri"/>
              <a:ea typeface="Calibri"/>
              <a:cs typeface="Calibri"/>
              <a:sym typeface="Calibri"/>
            </a:endParaRPr>
          </a:p>
          <a:p>
            <a:pPr indent="0" lvl="0" marL="0" rtl="0" algn="l">
              <a:lnSpc>
                <a:spcPct val="90000"/>
              </a:lnSpc>
              <a:spcBef>
                <a:spcPts val="0"/>
              </a:spcBef>
              <a:spcAft>
                <a:spcPts val="0"/>
              </a:spcAft>
              <a:buNone/>
            </a:pPr>
            <a:r>
              <a:rPr lang="en-US" sz="1800">
                <a:solidFill>
                  <a:schemeClr val="accent1"/>
                </a:solidFill>
                <a:latin typeface="Calibri"/>
                <a:ea typeface="Calibri"/>
                <a:cs typeface="Calibri"/>
                <a:sym typeface="Calibri"/>
              </a:rPr>
              <a:t>Trauma Informed California</a:t>
            </a:r>
            <a:endParaRPr sz="1800">
              <a:solidFill>
                <a:schemeClr val="accent1"/>
              </a:solidFill>
              <a:latin typeface="Calibri"/>
              <a:ea typeface="Calibri"/>
              <a:cs typeface="Calibri"/>
              <a:sym typeface="Calibri"/>
            </a:endParaRPr>
          </a:p>
          <a:p>
            <a:pPr indent="0" lvl="0" marL="0" rtl="0" algn="l">
              <a:lnSpc>
                <a:spcPct val="90000"/>
              </a:lnSpc>
              <a:spcBef>
                <a:spcPts val="1800"/>
              </a:spcBef>
              <a:spcAft>
                <a:spcPts val="0"/>
              </a:spcAft>
              <a:buNone/>
            </a:pPr>
            <a:r>
              <a:rPr lang="en-US" sz="1800" u="sng">
                <a:solidFill>
                  <a:schemeClr val="hlink"/>
                </a:solidFill>
                <a:latin typeface="Calibri"/>
                <a:ea typeface="Calibri"/>
                <a:cs typeface="Calibri"/>
                <a:sym typeface="Calibri"/>
                <a:hlinkClick r:id="rId3"/>
              </a:rPr>
              <a:t>gabby@trauma-informed-california.org</a:t>
            </a:r>
            <a:endParaRPr sz="1800">
              <a:solidFill>
                <a:schemeClr val="accent1"/>
              </a:solidFill>
              <a:latin typeface="Calibri"/>
              <a:ea typeface="Calibri"/>
              <a:cs typeface="Calibri"/>
              <a:sym typeface="Calibri"/>
            </a:endParaRPr>
          </a:p>
          <a:p>
            <a:pPr indent="0" lvl="0" marL="0" rtl="0" algn="l">
              <a:lnSpc>
                <a:spcPct val="90000"/>
              </a:lnSpc>
              <a:spcBef>
                <a:spcPts val="300"/>
              </a:spcBef>
              <a:spcAft>
                <a:spcPts val="0"/>
              </a:spcAft>
              <a:buNone/>
            </a:pPr>
            <a:r>
              <a:rPr lang="en-US" sz="1800" u="sng">
                <a:solidFill>
                  <a:schemeClr val="hlink"/>
                </a:solidFill>
                <a:latin typeface="Calibri"/>
                <a:ea typeface="Calibri"/>
                <a:cs typeface="Calibri"/>
                <a:sym typeface="Calibri"/>
                <a:hlinkClick r:id="rId4"/>
              </a:rPr>
              <a:t>www.trauma-informed-california.org</a:t>
            </a:r>
            <a:endParaRPr sz="1800">
              <a:solidFill>
                <a:schemeClr val="accent1"/>
              </a:solidFill>
              <a:latin typeface="Calibri"/>
              <a:ea typeface="Calibri"/>
              <a:cs typeface="Calibri"/>
              <a:sym typeface="Calibri"/>
            </a:endParaRPr>
          </a:p>
          <a:p>
            <a:pPr indent="0" lvl="0" marL="0" rtl="0" algn="l">
              <a:lnSpc>
                <a:spcPct val="90000"/>
              </a:lnSpc>
              <a:spcBef>
                <a:spcPts val="400"/>
              </a:spcBef>
              <a:spcAft>
                <a:spcPts val="0"/>
              </a:spcAft>
              <a:buNone/>
            </a:pPr>
            <a:r>
              <a:rPr lang="en-US" sz="1800">
                <a:solidFill>
                  <a:schemeClr val="accent1"/>
                </a:solidFill>
                <a:latin typeface="Calibri"/>
                <a:ea typeface="Calibri"/>
                <a:cs typeface="Calibri"/>
                <a:sym typeface="Calibri"/>
              </a:rPr>
              <a:t>916-267-4367</a:t>
            </a:r>
            <a:endParaRPr sz="1800">
              <a:solidFill>
                <a:srgbClr val="56271C"/>
              </a:solidFill>
              <a:latin typeface="Calibri"/>
              <a:ea typeface="Calibri"/>
              <a:cs typeface="Calibri"/>
              <a:sym typeface="Calibri"/>
            </a:endParaRPr>
          </a:p>
        </p:txBody>
      </p:sp>
    </p:spTree>
  </p:cSld>
  <p:clrMapOvr>
    <a:masterClrMapping/>
  </p:clrMapOvr>
  <p:extLst>
    <p:ext uri="{DCECCB84-F9BA-43D5-87BE-67443E8EF086}">
      <p15:sldGuideLst>
        <p15:guide id="1" orient="horz" pos="1663">
          <p15:clr>
            <a:srgbClr val="FA7B17"/>
          </p15:clr>
        </p15:guide>
        <p15:guide id="2" pos="288">
          <p15:clr>
            <a:srgbClr val="FA7B17"/>
          </p15:clr>
        </p15:guide>
        <p15:guide id="3" pos="476">
          <p15:clr>
            <a:srgbClr val="FA7B17"/>
          </p15:clr>
        </p15:guide>
        <p15:guide id="4" orient="horz" pos="1477">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lay 1">
  <p:cSld name="TITLE_1_1">
    <p:spTree>
      <p:nvGrpSpPr>
        <p:cNvPr id="408" name="Shape 408"/>
        <p:cNvGrpSpPr/>
        <p:nvPr/>
      </p:nvGrpSpPr>
      <p:grpSpPr>
        <a:xfrm>
          <a:off x="0" y="0"/>
          <a:ext cx="0" cy="0"/>
          <a:chOff x="0" y="0"/>
          <a:chExt cx="0" cy="0"/>
        </a:xfrm>
      </p:grpSpPr>
      <p:sp>
        <p:nvSpPr>
          <p:cNvPr id="409" name="Google Shape;409;p30"/>
          <p:cNvSpPr txBox="1"/>
          <p:nvPr>
            <p:ph idx="12" type="sldNum"/>
          </p:nvPr>
        </p:nvSpPr>
        <p:spPr>
          <a:xfrm>
            <a:off x="8595309" y="474990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
        <p:nvSpPr>
          <p:cNvPr id="410" name="Google Shape;410;p30"/>
          <p:cNvSpPr/>
          <p:nvPr/>
        </p:nvSpPr>
        <p:spPr>
          <a:xfrm>
            <a:off x="2007373" y="2456300"/>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411" name="Google Shape;411;p30"/>
          <p:cNvSpPr/>
          <p:nvPr/>
        </p:nvSpPr>
        <p:spPr>
          <a:xfrm rot="758744">
            <a:off x="1198314" y="3049648"/>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412" name="Google Shape;412;p30"/>
          <p:cNvSpPr/>
          <p:nvPr/>
        </p:nvSpPr>
        <p:spPr>
          <a:xfrm flipH="1" rot="10800000">
            <a:off x="1435558" y="3750422"/>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FFE88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413" name="Google Shape;413;p30"/>
          <p:cNvSpPr/>
          <p:nvPr/>
        </p:nvSpPr>
        <p:spPr>
          <a:xfrm flipH="1" rot="10800000">
            <a:off x="1480870" y="0"/>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77AB21">
              <a:alpha val="2471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414" name="Google Shape;414;p30"/>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77AB21">
              <a:alpha val="8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id="415" name="Google Shape;415;p30"/>
          <p:cNvPicPr preferRelativeResize="0"/>
          <p:nvPr/>
        </p:nvPicPr>
        <p:blipFill rotWithShape="1">
          <a:blip r:embed="rId2">
            <a:alphaModFix/>
          </a:blip>
          <a:srcRect b="0" l="0" r="0" t="0"/>
          <a:stretch/>
        </p:blipFill>
        <p:spPr>
          <a:xfrm>
            <a:off x="523452" y="432200"/>
            <a:ext cx="1645406" cy="2487172"/>
          </a:xfrm>
          <a:custGeom>
            <a:rect b="b" l="l" r="r" t="t"/>
            <a:pathLst>
              <a:path extrusionOk="0" h="21367" w="17426">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416" name="Google Shape;416;p30"/>
          <p:cNvSpPr txBox="1"/>
          <p:nvPr>
            <p:ph type="title"/>
          </p:nvPr>
        </p:nvSpPr>
        <p:spPr>
          <a:xfrm>
            <a:off x="3657600" y="546300"/>
            <a:ext cx="5217000" cy="825300"/>
          </a:xfrm>
          <a:prstGeom prst="rect">
            <a:avLst/>
          </a:prstGeom>
        </p:spPr>
        <p:txBody>
          <a:bodyPr anchorCtr="0" anchor="b" bIns="0" lIns="0" spcFirstLastPara="1" rIns="0" wrap="square" tIns="0">
            <a:noAutofit/>
          </a:bodyPr>
          <a:lstStyle>
            <a:lvl1pPr lvl="0">
              <a:spcBef>
                <a:spcPts val="0"/>
              </a:spcBef>
              <a:spcAft>
                <a:spcPts val="0"/>
              </a:spcAft>
              <a:buSzPts val="3200"/>
              <a:buNone/>
              <a:defRPr b="1"/>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17" name="Google Shape;417;p30"/>
          <p:cNvSpPr txBox="1"/>
          <p:nvPr>
            <p:ph idx="1" type="subTitle"/>
          </p:nvPr>
        </p:nvSpPr>
        <p:spPr>
          <a:xfrm>
            <a:off x="3657600" y="1456575"/>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418" name="Google Shape;418;p30"/>
          <p:cNvSpPr txBox="1"/>
          <p:nvPr>
            <p:ph idx="2" type="body"/>
          </p:nvPr>
        </p:nvSpPr>
        <p:spPr>
          <a:xfrm>
            <a:off x="3675550" y="1768275"/>
            <a:ext cx="5217000" cy="30837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extLst>
    <p:ext uri="{DCECCB84-F9BA-43D5-87BE-67443E8EF086}">
      <p15:sldGuideLst>
        <p15:guide id="1" pos="2304">
          <p15:clr>
            <a:srgbClr val="FA7B17"/>
          </p15:clr>
        </p15:guide>
        <p15:guide id="2" orient="horz" pos="720">
          <p15:clr>
            <a:srgbClr val="FA7B17"/>
          </p15:clr>
        </p15:guide>
        <p15:guide id="3" orient="horz" pos="792">
          <p15:clr>
            <a:srgbClr val="FA7B17"/>
          </p15:clr>
        </p15:guide>
        <p15:guide id="4" orient="horz" pos="1008">
          <p15:clr>
            <a:srgbClr val="FA7B17"/>
          </p15:clr>
        </p15:guide>
        <p15:guide id="5" orient="horz" pos="1224">
          <p15:clr>
            <a:srgbClr val="FA7B17"/>
          </p15:clr>
        </p15:guide>
        <p15:guide id="6" pos="2592">
          <p15:clr>
            <a:srgbClr val="FA7B17"/>
          </p15:clr>
        </p15:guide>
        <p15:guide id="7" orient="horz" pos="1114">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solidFill>
          <a:schemeClr val="accent5"/>
        </a:solidFill>
      </p:bgPr>
    </p:bg>
    <p:spTree>
      <p:nvGrpSpPr>
        <p:cNvPr id="419" name="Shape 419"/>
        <p:cNvGrpSpPr/>
        <p:nvPr/>
      </p:nvGrpSpPr>
      <p:grpSpPr>
        <a:xfrm>
          <a:off x="0" y="0"/>
          <a:ext cx="0" cy="0"/>
          <a:chOff x="0" y="0"/>
          <a:chExt cx="0" cy="0"/>
        </a:xfrm>
      </p:grpSpPr>
      <p:sp>
        <p:nvSpPr>
          <p:cNvPr id="420" name="Google Shape;420;p31"/>
          <p:cNvSpPr/>
          <p:nvPr/>
        </p:nvSpPr>
        <p:spPr>
          <a:xfrm>
            <a:off x="3675550" y="0"/>
            <a:ext cx="54684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1"/>
          <p:cNvSpPr txBox="1"/>
          <p:nvPr>
            <p:ph type="title"/>
          </p:nvPr>
        </p:nvSpPr>
        <p:spPr>
          <a:xfrm>
            <a:off x="4131550" y="1908600"/>
            <a:ext cx="4556400" cy="856800"/>
          </a:xfrm>
          <a:prstGeom prst="rect">
            <a:avLst/>
          </a:prstGeom>
        </p:spPr>
        <p:txBody>
          <a:bodyPr anchorCtr="0" anchor="b" bIns="0" lIns="0" spcFirstLastPara="1" rIns="0" wrap="square" tIns="0">
            <a:noAutofit/>
          </a:bodyPr>
          <a:lstStyle>
            <a:lvl1pPr lvl="0">
              <a:spcBef>
                <a:spcPts val="0"/>
              </a:spcBef>
              <a:spcAft>
                <a:spcPts val="0"/>
              </a:spcAft>
              <a:buClr>
                <a:schemeClr val="lt1"/>
              </a:buClr>
              <a:buSzPts val="3200"/>
              <a:buNone/>
              <a:defRPr b="1">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22" name="Google Shape;422;p31"/>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
        <p:nvSpPr>
          <p:cNvPr id="423" name="Google Shape;423;p31"/>
          <p:cNvSpPr/>
          <p:nvPr/>
        </p:nvSpPr>
        <p:spPr>
          <a:xfrm>
            <a:off x="2007373" y="2456300"/>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424" name="Google Shape;424;p31"/>
          <p:cNvSpPr/>
          <p:nvPr/>
        </p:nvSpPr>
        <p:spPr>
          <a:xfrm rot="758744">
            <a:off x="1198314" y="3049648"/>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425" name="Google Shape;425;p31"/>
          <p:cNvSpPr/>
          <p:nvPr/>
        </p:nvSpPr>
        <p:spPr>
          <a:xfrm flipH="1" rot="10800000">
            <a:off x="1435558" y="3750422"/>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FF6600">
              <a:alpha val="4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426" name="Google Shape;426;p31"/>
          <p:cNvSpPr/>
          <p:nvPr/>
        </p:nvSpPr>
        <p:spPr>
          <a:xfrm flipH="1" rot="10800000">
            <a:off x="1480870" y="0"/>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77AB21">
              <a:alpha val="2471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427" name="Google Shape;427;p31"/>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77AB21">
              <a:alpha val="8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id="428" name="Google Shape;428;p31"/>
          <p:cNvPicPr preferRelativeResize="0"/>
          <p:nvPr/>
        </p:nvPicPr>
        <p:blipFill rotWithShape="1">
          <a:blip r:embed="rId2">
            <a:alphaModFix/>
          </a:blip>
          <a:srcRect b="0" l="0" r="0" t="0"/>
          <a:stretch/>
        </p:blipFill>
        <p:spPr>
          <a:xfrm>
            <a:off x="523452" y="432200"/>
            <a:ext cx="1645406" cy="2487172"/>
          </a:xfrm>
          <a:custGeom>
            <a:rect b="b" l="l" r="r" t="t"/>
            <a:pathLst>
              <a:path extrusionOk="0" h="21367" w="17426">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429" name="Google Shape;429;p31"/>
          <p:cNvSpPr txBox="1"/>
          <p:nvPr>
            <p:ph idx="1" type="subTitle"/>
          </p:nvPr>
        </p:nvSpPr>
        <p:spPr>
          <a:xfrm>
            <a:off x="4142100" y="2851775"/>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430" name="Google Shape;430;p31"/>
          <p:cNvSpPr txBox="1"/>
          <p:nvPr>
            <p:ph idx="2" type="subTitle"/>
          </p:nvPr>
        </p:nvSpPr>
        <p:spPr>
          <a:xfrm>
            <a:off x="4130725" y="3257975"/>
            <a:ext cx="4556400" cy="1180500"/>
          </a:xfrm>
          <a:prstGeom prst="rect">
            <a:avLst/>
          </a:prstGeom>
          <a:noFill/>
        </p:spPr>
        <p:txBody>
          <a:bodyPr anchorCtr="0" anchor="t" bIns="0" lIns="0" spcFirstLastPara="1" rIns="0" wrap="square" tIns="0">
            <a:noAutofit/>
          </a:bodyPr>
          <a:lstStyle>
            <a:lvl1pPr lvl="0">
              <a:spcBef>
                <a:spcPts val="0"/>
              </a:spcBef>
              <a:spcAft>
                <a:spcPts val="0"/>
              </a:spcAft>
              <a:buClr>
                <a:schemeClr val="lt1"/>
              </a:buClr>
              <a:buSzPts val="1800"/>
              <a:buNone/>
              <a:defRPr b="1">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extLst>
    <p:ext uri="{DCECCB84-F9BA-43D5-87BE-67443E8EF086}">
      <p15:sldGuideLst>
        <p15:guide id="1" pos="2304">
          <p15:clr>
            <a:srgbClr val="FA7B17"/>
          </p15:clr>
        </p15:guide>
        <p15:guide id="2" orient="horz" pos="1888">
          <p15:clr>
            <a:srgbClr val="FA7B17"/>
          </p15:clr>
        </p15:guide>
        <p15:guide id="3" pos="2592">
          <p15:clr>
            <a:srgbClr val="FA7B17"/>
          </p15:clr>
        </p15:guide>
        <p15:guide id="4" orient="horz" pos="1728">
          <p15:clr>
            <a:srgbClr val="FA7B17"/>
          </p15:clr>
        </p15:guide>
        <p15:guide id="5" orient="horz" pos="2088">
          <p15:clr>
            <a:srgbClr val="FA7B17"/>
          </p15:clr>
        </p15:guide>
        <p15:guide id="6" orient="horz" pos="1296">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1 column">
  <p:cSld name="TITLE_AND_BODY_1">
    <p:spTree>
      <p:nvGrpSpPr>
        <p:cNvPr id="431" name="Shape 431"/>
        <p:cNvGrpSpPr/>
        <p:nvPr/>
      </p:nvGrpSpPr>
      <p:grpSpPr>
        <a:xfrm>
          <a:off x="0" y="0"/>
          <a:ext cx="0" cy="0"/>
          <a:chOff x="0" y="0"/>
          <a:chExt cx="0" cy="0"/>
        </a:xfrm>
      </p:grpSpPr>
      <p:sp>
        <p:nvSpPr>
          <p:cNvPr id="432" name="Google Shape;432;p32"/>
          <p:cNvSpPr txBox="1"/>
          <p:nvPr>
            <p:ph type="title"/>
          </p:nvPr>
        </p:nvSpPr>
        <p:spPr>
          <a:xfrm>
            <a:off x="800100" y="250175"/>
            <a:ext cx="7905300" cy="467100"/>
          </a:xfrm>
          <a:prstGeom prst="rect">
            <a:avLst/>
          </a:prstGeom>
        </p:spPr>
        <p:txBody>
          <a:bodyPr anchorCtr="0" anchor="b" bIns="0" lIns="0" spcFirstLastPara="1" rIns="0" wrap="square" tIns="0">
            <a:noAutofit/>
          </a:bodyPr>
          <a:lstStyle>
            <a:lvl1pPr lvl="0" rtl="0">
              <a:spcBef>
                <a:spcPts val="0"/>
              </a:spcBef>
              <a:spcAft>
                <a:spcPts val="0"/>
              </a:spcAft>
              <a:buSzPts val="3200"/>
              <a:buNone/>
              <a:defRPr b="1" sz="32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33" name="Google Shape;433;p32"/>
          <p:cNvSpPr txBox="1"/>
          <p:nvPr>
            <p:ph idx="1" type="body"/>
          </p:nvPr>
        </p:nvSpPr>
        <p:spPr>
          <a:xfrm>
            <a:off x="800100" y="1153775"/>
            <a:ext cx="7033500" cy="36447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grpSp>
        <p:nvGrpSpPr>
          <p:cNvPr id="434" name="Google Shape;434;p32"/>
          <p:cNvGrpSpPr/>
          <p:nvPr/>
        </p:nvGrpSpPr>
        <p:grpSpPr>
          <a:xfrm>
            <a:off x="0" y="-1852"/>
            <a:ext cx="262853" cy="5143500"/>
            <a:chOff x="0" y="-1395"/>
            <a:chExt cx="197145" cy="5143500"/>
          </a:xfrm>
        </p:grpSpPr>
        <p:sp>
          <p:nvSpPr>
            <p:cNvPr id="435" name="Google Shape;435;p32"/>
            <p:cNvSpPr/>
            <p:nvPr/>
          </p:nvSpPr>
          <p:spPr>
            <a:xfrm>
              <a:off x="0" y="-1395"/>
              <a:ext cx="100500" cy="5143500"/>
            </a:xfrm>
            <a:prstGeom prst="rect">
              <a:avLst/>
            </a:prstGeom>
            <a:solidFill>
              <a:srgbClr val="77A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36" name="Google Shape;436;p32"/>
            <p:cNvSpPr/>
            <p:nvPr/>
          </p:nvSpPr>
          <p:spPr>
            <a:xfrm>
              <a:off x="96645" y="-1395"/>
              <a:ext cx="100500" cy="5143500"/>
            </a:xfrm>
            <a:prstGeom prst="rect">
              <a:avLst/>
            </a:prstGeom>
            <a:solidFill>
              <a:srgbClr val="5627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
        <p:nvSpPr>
          <p:cNvPr id="437" name="Google Shape;437;p32"/>
          <p:cNvSpPr txBox="1"/>
          <p:nvPr>
            <p:ph idx="2" type="subTitle"/>
          </p:nvPr>
        </p:nvSpPr>
        <p:spPr>
          <a:xfrm>
            <a:off x="807950" y="777300"/>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438" name="Google Shape;438;p32"/>
          <p:cNvGrpSpPr/>
          <p:nvPr/>
        </p:nvGrpSpPr>
        <p:grpSpPr>
          <a:xfrm>
            <a:off x="7996224" y="3814847"/>
            <a:ext cx="1011295" cy="1062078"/>
            <a:chOff x="7483496" y="2181300"/>
            <a:chExt cx="1205358" cy="1265885"/>
          </a:xfrm>
        </p:grpSpPr>
        <p:sp>
          <p:nvSpPr>
            <p:cNvPr id="439" name="Google Shape;439;p32"/>
            <p:cNvSpPr/>
            <p:nvPr/>
          </p:nvSpPr>
          <p:spPr>
            <a:xfrm rot="4637901">
              <a:off x="7654691" y="2467841"/>
              <a:ext cx="1141490" cy="692804"/>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77AB2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40" name="Google Shape;440;p32"/>
            <p:cNvSpPr/>
            <p:nvPr/>
          </p:nvSpPr>
          <p:spPr>
            <a:xfrm rot="405931">
              <a:off x="7513642" y="2837517"/>
              <a:ext cx="349238" cy="532402"/>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Tree>
  </p:cSld>
  <p:clrMapOvr>
    <a:masterClrMapping/>
  </p:clrMapOvr>
  <p:extLst>
    <p:ext uri="{DCECCB84-F9BA-43D5-87BE-67443E8EF086}">
      <p15:sldGuideLst>
        <p15:guide id="1" pos="504">
          <p15:clr>
            <a:srgbClr val="FA7B17"/>
          </p15:clr>
        </p15:guide>
        <p15:guide id="2" orient="horz" pos="288">
          <p15:clr>
            <a:srgbClr val="FA7B17"/>
          </p15:clr>
        </p15:guide>
        <p15:guide id="3" orient="horz" pos="576">
          <p15:clr>
            <a:srgbClr val="FA7B17"/>
          </p15:clr>
        </p15:guide>
        <p15:guide id="4" orient="horz" pos="720">
          <p15:clr>
            <a:srgbClr val="FA7B17"/>
          </p15:clr>
        </p15:guide>
        <p15:guide id="5" orient="horz" pos="3096">
          <p15:clr>
            <a:srgbClr val="FA7B17"/>
          </p15:clr>
        </p15:guide>
        <p15:guide id="6" pos="5616">
          <p15:clr>
            <a:srgbClr val="FA7B17"/>
          </p15:clr>
        </p15:guide>
        <p15:guide id="7" orient="horz" pos="648">
          <p15:clr>
            <a:srgbClr val="FA7B17"/>
          </p15:clr>
        </p15:guide>
        <p15:guide id="8" orient="horz" pos="3024">
          <p15:clr>
            <a:srgbClr val="FA7B17"/>
          </p15:clr>
        </p15:guide>
        <p15:guide id="9" orient="horz" pos="394">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Blurb 1">
  <p:cSld name="TITLE_1_2">
    <p:bg>
      <p:bgPr>
        <a:solidFill>
          <a:schemeClr val="accent5"/>
        </a:solidFill>
      </p:bgPr>
    </p:bg>
    <p:spTree>
      <p:nvGrpSpPr>
        <p:cNvPr id="77" name="Shape 77"/>
        <p:cNvGrpSpPr/>
        <p:nvPr/>
      </p:nvGrpSpPr>
      <p:grpSpPr>
        <a:xfrm>
          <a:off x="0" y="0"/>
          <a:ext cx="0" cy="0"/>
          <a:chOff x="0" y="0"/>
          <a:chExt cx="0" cy="0"/>
        </a:xfrm>
      </p:grpSpPr>
      <p:grpSp>
        <p:nvGrpSpPr>
          <p:cNvPr id="78" name="Google Shape;78;p4"/>
          <p:cNvGrpSpPr/>
          <p:nvPr/>
        </p:nvGrpSpPr>
        <p:grpSpPr>
          <a:xfrm>
            <a:off x="4953000" y="-95260"/>
            <a:ext cx="4059889" cy="4485415"/>
            <a:chOff x="4953000" y="-95260"/>
            <a:chExt cx="4059889" cy="4485415"/>
          </a:xfrm>
        </p:grpSpPr>
        <p:sp>
          <p:nvSpPr>
            <p:cNvPr id="79" name="Google Shape;79;p4"/>
            <p:cNvSpPr/>
            <p:nvPr/>
          </p:nvSpPr>
          <p:spPr>
            <a:xfrm rot="4001293">
              <a:off x="6921829" y="2932075"/>
              <a:ext cx="1651768" cy="1002507"/>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80" name="Google Shape;80;p4"/>
            <p:cNvSpPr/>
            <p:nvPr/>
          </p:nvSpPr>
          <p:spPr>
            <a:xfrm rot="4137692">
              <a:off x="6204058" y="2165398"/>
              <a:ext cx="640966" cy="99833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81" name="Google Shape;81;p4"/>
            <p:cNvSpPr/>
            <p:nvPr/>
          </p:nvSpPr>
          <p:spPr>
            <a:xfrm rot="-10068975">
              <a:off x="7057738" y="56030"/>
              <a:ext cx="1705562" cy="254726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descr="GabbyLinkedIn.jpg" id="82" name="Google Shape;82;p4"/>
            <p:cNvPicPr preferRelativeResize="0"/>
            <p:nvPr/>
          </p:nvPicPr>
          <p:blipFill rotWithShape="1">
            <a:blip r:embed="rId2">
              <a:alphaModFix/>
            </a:blip>
            <a:srcRect b="0" l="0" r="0" t="0"/>
            <a:stretch/>
          </p:blipFill>
          <p:spPr>
            <a:xfrm>
              <a:off x="4953000" y="427734"/>
              <a:ext cx="1905000" cy="1905000"/>
            </a:xfrm>
            <a:prstGeom prst="ellipse">
              <a:avLst/>
            </a:prstGeom>
            <a:noFill/>
            <a:ln>
              <a:noFill/>
            </a:ln>
          </p:spPr>
        </p:pic>
      </p:grpSp>
      <p:sp>
        <p:nvSpPr>
          <p:cNvPr id="83" name="Google Shape;83;p4"/>
          <p:cNvSpPr/>
          <p:nvPr/>
        </p:nvSpPr>
        <p:spPr>
          <a:xfrm>
            <a:off x="0" y="5005800"/>
            <a:ext cx="9144000" cy="137700"/>
          </a:xfrm>
          <a:prstGeom prst="rect">
            <a:avLst/>
          </a:prstGeom>
          <a:solidFill>
            <a:srgbClr val="56271C"/>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84" name="Google Shape;84;p4"/>
          <p:cNvSpPr txBox="1"/>
          <p:nvPr/>
        </p:nvSpPr>
        <p:spPr>
          <a:xfrm>
            <a:off x="755250" y="1667325"/>
            <a:ext cx="5467200" cy="961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4800">
                <a:solidFill>
                  <a:schemeClr val="accent4"/>
                </a:solidFill>
                <a:latin typeface="Calibri"/>
                <a:ea typeface="Calibri"/>
                <a:cs typeface="Calibri"/>
                <a:sym typeface="Calibri"/>
              </a:rPr>
              <a:t>Thank You!</a:t>
            </a:r>
            <a:endParaRPr sz="4800">
              <a:solidFill>
                <a:schemeClr val="accent4"/>
              </a:solidFill>
              <a:latin typeface="Calibri"/>
              <a:ea typeface="Calibri"/>
              <a:cs typeface="Calibri"/>
              <a:sym typeface="Calibri"/>
            </a:endParaRPr>
          </a:p>
        </p:txBody>
      </p:sp>
      <p:sp>
        <p:nvSpPr>
          <p:cNvPr id="85" name="Google Shape;85;p4"/>
          <p:cNvSpPr txBox="1"/>
          <p:nvPr/>
        </p:nvSpPr>
        <p:spPr>
          <a:xfrm>
            <a:off x="744100" y="2640225"/>
            <a:ext cx="7577100" cy="1803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US" sz="1800">
                <a:solidFill>
                  <a:schemeClr val="accent1"/>
                </a:solidFill>
                <a:latin typeface="Calibri"/>
                <a:ea typeface="Calibri"/>
                <a:cs typeface="Calibri"/>
                <a:sym typeface="Calibri"/>
              </a:rPr>
              <a:t>Gabriella Grant, Director</a:t>
            </a:r>
            <a:endParaRPr sz="1800">
              <a:solidFill>
                <a:schemeClr val="accent1"/>
              </a:solidFill>
              <a:latin typeface="Calibri"/>
              <a:ea typeface="Calibri"/>
              <a:cs typeface="Calibri"/>
              <a:sym typeface="Calibri"/>
            </a:endParaRPr>
          </a:p>
          <a:p>
            <a:pPr indent="0" lvl="0" marL="0" rtl="0" algn="l">
              <a:lnSpc>
                <a:spcPct val="90000"/>
              </a:lnSpc>
              <a:spcBef>
                <a:spcPts val="0"/>
              </a:spcBef>
              <a:spcAft>
                <a:spcPts val="0"/>
              </a:spcAft>
              <a:buNone/>
            </a:pPr>
            <a:r>
              <a:rPr lang="en-US" sz="1800">
                <a:solidFill>
                  <a:schemeClr val="accent1"/>
                </a:solidFill>
                <a:latin typeface="Calibri"/>
                <a:ea typeface="Calibri"/>
                <a:cs typeface="Calibri"/>
                <a:sym typeface="Calibri"/>
              </a:rPr>
              <a:t>Trauma Informed California</a:t>
            </a:r>
            <a:endParaRPr sz="1800">
              <a:solidFill>
                <a:schemeClr val="accent1"/>
              </a:solidFill>
              <a:latin typeface="Calibri"/>
              <a:ea typeface="Calibri"/>
              <a:cs typeface="Calibri"/>
              <a:sym typeface="Calibri"/>
            </a:endParaRPr>
          </a:p>
          <a:p>
            <a:pPr indent="0" lvl="0" marL="0" rtl="0" algn="l">
              <a:lnSpc>
                <a:spcPct val="90000"/>
              </a:lnSpc>
              <a:spcBef>
                <a:spcPts val="1800"/>
              </a:spcBef>
              <a:spcAft>
                <a:spcPts val="0"/>
              </a:spcAft>
              <a:buNone/>
            </a:pPr>
            <a:r>
              <a:rPr lang="en-US" sz="1800" u="sng">
                <a:solidFill>
                  <a:schemeClr val="hlink"/>
                </a:solidFill>
                <a:latin typeface="Calibri"/>
                <a:ea typeface="Calibri"/>
                <a:cs typeface="Calibri"/>
                <a:sym typeface="Calibri"/>
                <a:hlinkClick r:id="rId3"/>
              </a:rPr>
              <a:t>gabby@trauma-informed-california.org</a:t>
            </a:r>
            <a:endParaRPr sz="1800">
              <a:solidFill>
                <a:schemeClr val="accent1"/>
              </a:solidFill>
              <a:latin typeface="Calibri"/>
              <a:ea typeface="Calibri"/>
              <a:cs typeface="Calibri"/>
              <a:sym typeface="Calibri"/>
            </a:endParaRPr>
          </a:p>
          <a:p>
            <a:pPr indent="0" lvl="0" marL="0" rtl="0" algn="l">
              <a:lnSpc>
                <a:spcPct val="90000"/>
              </a:lnSpc>
              <a:spcBef>
                <a:spcPts val="300"/>
              </a:spcBef>
              <a:spcAft>
                <a:spcPts val="0"/>
              </a:spcAft>
              <a:buNone/>
            </a:pPr>
            <a:r>
              <a:rPr lang="en-US" sz="1800" u="sng">
                <a:solidFill>
                  <a:schemeClr val="hlink"/>
                </a:solidFill>
                <a:latin typeface="Calibri"/>
                <a:ea typeface="Calibri"/>
                <a:cs typeface="Calibri"/>
                <a:sym typeface="Calibri"/>
                <a:hlinkClick r:id="rId4"/>
              </a:rPr>
              <a:t>www.trauma-informed-california.org</a:t>
            </a:r>
            <a:endParaRPr sz="1800">
              <a:solidFill>
                <a:schemeClr val="accent1"/>
              </a:solidFill>
              <a:latin typeface="Calibri"/>
              <a:ea typeface="Calibri"/>
              <a:cs typeface="Calibri"/>
              <a:sym typeface="Calibri"/>
            </a:endParaRPr>
          </a:p>
          <a:p>
            <a:pPr indent="0" lvl="0" marL="0" rtl="0" algn="l">
              <a:lnSpc>
                <a:spcPct val="90000"/>
              </a:lnSpc>
              <a:spcBef>
                <a:spcPts val="400"/>
              </a:spcBef>
              <a:spcAft>
                <a:spcPts val="0"/>
              </a:spcAft>
              <a:buNone/>
            </a:pPr>
            <a:r>
              <a:rPr lang="en-US" sz="1800">
                <a:solidFill>
                  <a:schemeClr val="accent1"/>
                </a:solidFill>
                <a:latin typeface="Calibri"/>
                <a:ea typeface="Calibri"/>
                <a:cs typeface="Calibri"/>
                <a:sym typeface="Calibri"/>
              </a:rPr>
              <a:t>916-267-4367</a:t>
            </a:r>
            <a:endParaRPr sz="1800">
              <a:solidFill>
                <a:srgbClr val="56271C"/>
              </a:solidFill>
              <a:latin typeface="Calibri"/>
              <a:ea typeface="Calibri"/>
              <a:cs typeface="Calibri"/>
              <a:sym typeface="Calibri"/>
            </a:endParaRPr>
          </a:p>
        </p:txBody>
      </p:sp>
    </p:spTree>
  </p:cSld>
  <p:clrMapOvr>
    <a:masterClrMapping/>
  </p:clrMapOvr>
  <p:extLst>
    <p:ext uri="{DCECCB84-F9BA-43D5-87BE-67443E8EF086}">
      <p15:sldGuideLst>
        <p15:guide id="1" orient="horz" pos="1663">
          <p15:clr>
            <a:srgbClr val="FA7B17"/>
          </p15:clr>
        </p15:guide>
        <p15:guide id="2" pos="288">
          <p15:clr>
            <a:srgbClr val="FA7B17"/>
          </p15:clr>
        </p15:guide>
        <p15:guide id="3" pos="476">
          <p15:clr>
            <a:srgbClr val="FA7B17"/>
          </p15:clr>
        </p15:guide>
        <p15:guide id="4" orient="horz" pos="1477">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2 columns" type="twoColTx">
  <p:cSld name="TITLE_AND_TWO_COLUMNS">
    <p:spTree>
      <p:nvGrpSpPr>
        <p:cNvPr id="441" name="Shape 441"/>
        <p:cNvGrpSpPr/>
        <p:nvPr/>
      </p:nvGrpSpPr>
      <p:grpSpPr>
        <a:xfrm>
          <a:off x="0" y="0"/>
          <a:ext cx="0" cy="0"/>
          <a:chOff x="0" y="0"/>
          <a:chExt cx="0" cy="0"/>
        </a:xfrm>
      </p:grpSpPr>
      <p:sp>
        <p:nvSpPr>
          <p:cNvPr id="442" name="Google Shape;442;p33"/>
          <p:cNvSpPr txBox="1"/>
          <p:nvPr>
            <p:ph type="title"/>
          </p:nvPr>
        </p:nvSpPr>
        <p:spPr>
          <a:xfrm>
            <a:off x="800100" y="252425"/>
            <a:ext cx="7881900" cy="464100"/>
          </a:xfrm>
          <a:prstGeom prst="rect">
            <a:avLst/>
          </a:prstGeom>
        </p:spPr>
        <p:txBody>
          <a:bodyPr anchorCtr="0" anchor="b" bIns="0" lIns="0" spcFirstLastPara="1" rIns="0" wrap="square" tIns="0">
            <a:noAutofit/>
          </a:bodyPr>
          <a:lstStyle>
            <a:lvl1pPr lvl="0">
              <a:spcBef>
                <a:spcPts val="0"/>
              </a:spcBef>
              <a:spcAft>
                <a:spcPts val="0"/>
              </a:spcAft>
              <a:buSzPts val="3200"/>
              <a:buNone/>
              <a:defRPr b="1" sz="3200"/>
            </a:lvl1pPr>
            <a:lvl2pPr lvl="1">
              <a:spcBef>
                <a:spcPts val="0"/>
              </a:spcBef>
              <a:spcAft>
                <a:spcPts val="0"/>
              </a:spcAft>
              <a:buSzPts val="3200"/>
              <a:buFont typeface="Dosis"/>
              <a:buNone/>
              <a:defRPr b="1" sz="3200">
                <a:latin typeface="Dosis"/>
                <a:ea typeface="Dosis"/>
                <a:cs typeface="Dosis"/>
                <a:sym typeface="Dosis"/>
              </a:defRPr>
            </a:lvl2pPr>
            <a:lvl3pPr lvl="2">
              <a:spcBef>
                <a:spcPts val="0"/>
              </a:spcBef>
              <a:spcAft>
                <a:spcPts val="0"/>
              </a:spcAft>
              <a:buSzPts val="3200"/>
              <a:buFont typeface="Dosis"/>
              <a:buNone/>
              <a:defRPr b="1" sz="3200">
                <a:latin typeface="Dosis"/>
                <a:ea typeface="Dosis"/>
                <a:cs typeface="Dosis"/>
                <a:sym typeface="Dosis"/>
              </a:defRPr>
            </a:lvl3pPr>
            <a:lvl4pPr lvl="3">
              <a:spcBef>
                <a:spcPts val="0"/>
              </a:spcBef>
              <a:spcAft>
                <a:spcPts val="0"/>
              </a:spcAft>
              <a:buSzPts val="3200"/>
              <a:buFont typeface="Dosis"/>
              <a:buNone/>
              <a:defRPr b="1" sz="3200">
                <a:latin typeface="Dosis"/>
                <a:ea typeface="Dosis"/>
                <a:cs typeface="Dosis"/>
                <a:sym typeface="Dosis"/>
              </a:defRPr>
            </a:lvl4pPr>
            <a:lvl5pPr lvl="4">
              <a:spcBef>
                <a:spcPts val="0"/>
              </a:spcBef>
              <a:spcAft>
                <a:spcPts val="0"/>
              </a:spcAft>
              <a:buSzPts val="3200"/>
              <a:buFont typeface="Dosis"/>
              <a:buNone/>
              <a:defRPr b="1" sz="3200">
                <a:latin typeface="Dosis"/>
                <a:ea typeface="Dosis"/>
                <a:cs typeface="Dosis"/>
                <a:sym typeface="Dosis"/>
              </a:defRPr>
            </a:lvl5pPr>
            <a:lvl6pPr lvl="5">
              <a:spcBef>
                <a:spcPts val="0"/>
              </a:spcBef>
              <a:spcAft>
                <a:spcPts val="0"/>
              </a:spcAft>
              <a:buSzPts val="3200"/>
              <a:buFont typeface="Dosis"/>
              <a:buNone/>
              <a:defRPr b="1" sz="3200">
                <a:latin typeface="Dosis"/>
                <a:ea typeface="Dosis"/>
                <a:cs typeface="Dosis"/>
                <a:sym typeface="Dosis"/>
              </a:defRPr>
            </a:lvl6pPr>
            <a:lvl7pPr lvl="6">
              <a:spcBef>
                <a:spcPts val="0"/>
              </a:spcBef>
              <a:spcAft>
                <a:spcPts val="0"/>
              </a:spcAft>
              <a:buSzPts val="3200"/>
              <a:buFont typeface="Dosis"/>
              <a:buNone/>
              <a:defRPr b="1" sz="3200">
                <a:latin typeface="Dosis"/>
                <a:ea typeface="Dosis"/>
                <a:cs typeface="Dosis"/>
                <a:sym typeface="Dosis"/>
              </a:defRPr>
            </a:lvl7pPr>
            <a:lvl8pPr lvl="7">
              <a:spcBef>
                <a:spcPts val="0"/>
              </a:spcBef>
              <a:spcAft>
                <a:spcPts val="0"/>
              </a:spcAft>
              <a:buSzPts val="3200"/>
              <a:buFont typeface="Dosis"/>
              <a:buNone/>
              <a:defRPr b="1" sz="3200">
                <a:latin typeface="Dosis"/>
                <a:ea typeface="Dosis"/>
                <a:cs typeface="Dosis"/>
                <a:sym typeface="Dosis"/>
              </a:defRPr>
            </a:lvl8pPr>
            <a:lvl9pPr lvl="8">
              <a:spcBef>
                <a:spcPts val="0"/>
              </a:spcBef>
              <a:spcAft>
                <a:spcPts val="0"/>
              </a:spcAft>
              <a:buSzPts val="3200"/>
              <a:buFont typeface="Dosis"/>
              <a:buNone/>
              <a:defRPr b="1" sz="3200">
                <a:latin typeface="Dosis"/>
                <a:ea typeface="Dosis"/>
                <a:cs typeface="Dosis"/>
                <a:sym typeface="Dosis"/>
              </a:defRPr>
            </a:lvl9pPr>
          </a:lstStyle>
          <a:p/>
        </p:txBody>
      </p:sp>
      <p:sp>
        <p:nvSpPr>
          <p:cNvPr id="443" name="Google Shape;443;p33"/>
          <p:cNvSpPr txBox="1"/>
          <p:nvPr>
            <p:ph idx="1" type="body"/>
          </p:nvPr>
        </p:nvSpPr>
        <p:spPr>
          <a:xfrm>
            <a:off x="797950" y="1148750"/>
            <a:ext cx="4011300" cy="37683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444" name="Google Shape;444;p33"/>
          <p:cNvSpPr txBox="1"/>
          <p:nvPr>
            <p:ph idx="2" type="body"/>
          </p:nvPr>
        </p:nvSpPr>
        <p:spPr>
          <a:xfrm>
            <a:off x="5046450" y="1148750"/>
            <a:ext cx="3978900" cy="37683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grpSp>
        <p:nvGrpSpPr>
          <p:cNvPr id="445" name="Google Shape;445;p33"/>
          <p:cNvGrpSpPr/>
          <p:nvPr/>
        </p:nvGrpSpPr>
        <p:grpSpPr>
          <a:xfrm>
            <a:off x="0" y="-1852"/>
            <a:ext cx="262853" cy="5143500"/>
            <a:chOff x="0" y="-1395"/>
            <a:chExt cx="197145" cy="5143500"/>
          </a:xfrm>
        </p:grpSpPr>
        <p:sp>
          <p:nvSpPr>
            <p:cNvPr id="446" name="Google Shape;446;p33"/>
            <p:cNvSpPr/>
            <p:nvPr/>
          </p:nvSpPr>
          <p:spPr>
            <a:xfrm>
              <a:off x="0" y="-1395"/>
              <a:ext cx="100500" cy="5143500"/>
            </a:xfrm>
            <a:prstGeom prst="rect">
              <a:avLst/>
            </a:prstGeom>
            <a:solidFill>
              <a:srgbClr val="77A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47" name="Google Shape;447;p33"/>
            <p:cNvSpPr/>
            <p:nvPr/>
          </p:nvSpPr>
          <p:spPr>
            <a:xfrm>
              <a:off x="96645" y="-1395"/>
              <a:ext cx="100500" cy="5143500"/>
            </a:xfrm>
            <a:prstGeom prst="rect">
              <a:avLst/>
            </a:prstGeom>
            <a:solidFill>
              <a:srgbClr val="5627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
        <p:nvSpPr>
          <p:cNvPr id="448" name="Google Shape;448;p33"/>
          <p:cNvSpPr txBox="1"/>
          <p:nvPr>
            <p:ph idx="3" type="subTitle"/>
          </p:nvPr>
        </p:nvSpPr>
        <p:spPr>
          <a:xfrm>
            <a:off x="800100" y="777300"/>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extLst>
    <p:ext uri="{DCECCB84-F9BA-43D5-87BE-67443E8EF086}">
      <p15:sldGuideLst>
        <p15:guide id="1" pos="504">
          <p15:clr>
            <a:srgbClr val="FA7B17"/>
          </p15:clr>
        </p15:guide>
        <p15:guide id="2" orient="horz" pos="288">
          <p15:clr>
            <a:srgbClr val="FA7B17"/>
          </p15:clr>
        </p15:guide>
        <p15:guide id="3" orient="horz" pos="576">
          <p15:clr>
            <a:srgbClr val="FA7B17"/>
          </p15:clr>
        </p15:guide>
        <p15:guide id="4" orient="horz" pos="720">
          <p15:clr>
            <a:srgbClr val="FA7B17"/>
          </p15:clr>
        </p15:guide>
        <p15:guide id="5" pos="3096">
          <p15:clr>
            <a:srgbClr val="FA7B17"/>
          </p15:clr>
        </p15:guide>
        <p15:guide id="6" pos="3024">
          <p15:clr>
            <a:srgbClr val="FA7B17"/>
          </p15:clr>
        </p15:guide>
        <p15:guide id="7" pos="3168">
          <p15:clr>
            <a:srgbClr val="FA7B17"/>
          </p15:clr>
        </p15:guide>
        <p15:guide id="8" orient="horz" pos="3096">
          <p15:clr>
            <a:srgbClr val="FA7B17"/>
          </p15:clr>
        </p15:guide>
        <p15:guide id="9" orient="horz" pos="288">
          <p15:clr>
            <a:srgbClr val="FA7B17"/>
          </p15:clr>
        </p15:guide>
        <p15:guide id="10" orient="horz" pos="648">
          <p15:clr>
            <a:srgbClr val="FA7B17"/>
          </p15:clr>
        </p15:guide>
        <p15:guide id="11" orient="horz" pos="396">
          <p15:clr>
            <a:srgbClr val="FA7B17"/>
          </p15:clr>
        </p15:guide>
        <p15:guide id="12" orient="horz" pos="3024">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Box">
  <p:cSld name="CUSTOM">
    <p:spTree>
      <p:nvGrpSpPr>
        <p:cNvPr id="449" name="Shape 449"/>
        <p:cNvGrpSpPr/>
        <p:nvPr/>
      </p:nvGrpSpPr>
      <p:grpSpPr>
        <a:xfrm>
          <a:off x="0" y="0"/>
          <a:ext cx="0" cy="0"/>
          <a:chOff x="0" y="0"/>
          <a:chExt cx="0" cy="0"/>
        </a:xfrm>
      </p:grpSpPr>
      <p:sp>
        <p:nvSpPr>
          <p:cNvPr id="450" name="Google Shape;450;p34"/>
          <p:cNvSpPr txBox="1"/>
          <p:nvPr>
            <p:ph type="title"/>
          </p:nvPr>
        </p:nvSpPr>
        <p:spPr>
          <a:xfrm>
            <a:off x="1600200" y="533400"/>
            <a:ext cx="6276000" cy="318600"/>
          </a:xfrm>
          <a:prstGeom prst="rect">
            <a:avLst/>
          </a:prstGeom>
        </p:spPr>
        <p:txBody>
          <a:bodyPr anchorCtr="0" anchor="t" bIns="0" lIns="0" spcFirstLastPara="1" rIns="0" wrap="square" tIns="0">
            <a:noAutofit/>
          </a:bodyPr>
          <a:lstStyle>
            <a:lvl1pPr lvl="0" algn="ctr">
              <a:spcBef>
                <a:spcPts val="0"/>
              </a:spcBef>
              <a:spcAft>
                <a:spcPts val="0"/>
              </a:spcAft>
              <a:buSzPts val="2400"/>
              <a:buNone/>
              <a:defRPr sz="24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grpSp>
        <p:nvGrpSpPr>
          <p:cNvPr id="451" name="Google Shape;451;p34"/>
          <p:cNvGrpSpPr/>
          <p:nvPr/>
        </p:nvGrpSpPr>
        <p:grpSpPr>
          <a:xfrm>
            <a:off x="0" y="-1852"/>
            <a:ext cx="262853" cy="5143500"/>
            <a:chOff x="0" y="-1395"/>
            <a:chExt cx="197145" cy="5143500"/>
          </a:xfrm>
        </p:grpSpPr>
        <p:sp>
          <p:nvSpPr>
            <p:cNvPr id="452" name="Google Shape;452;p34"/>
            <p:cNvSpPr/>
            <p:nvPr/>
          </p:nvSpPr>
          <p:spPr>
            <a:xfrm>
              <a:off x="0" y="-1395"/>
              <a:ext cx="100500" cy="5143500"/>
            </a:xfrm>
            <a:prstGeom prst="rect">
              <a:avLst/>
            </a:prstGeom>
            <a:solidFill>
              <a:srgbClr val="77A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53" name="Google Shape;453;p34"/>
            <p:cNvSpPr/>
            <p:nvPr/>
          </p:nvSpPr>
          <p:spPr>
            <a:xfrm>
              <a:off x="96645" y="-1395"/>
              <a:ext cx="100500" cy="5143500"/>
            </a:xfrm>
            <a:prstGeom prst="rect">
              <a:avLst/>
            </a:prstGeom>
            <a:solidFill>
              <a:srgbClr val="5627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
        <p:nvSpPr>
          <p:cNvPr id="454" name="Google Shape;454;p34"/>
          <p:cNvSpPr/>
          <p:nvPr/>
        </p:nvSpPr>
        <p:spPr>
          <a:xfrm flipH="1">
            <a:off x="1600350" y="1174125"/>
            <a:ext cx="6276000" cy="3246000"/>
          </a:xfrm>
          <a:prstGeom prst="round2DiagRect">
            <a:avLst>
              <a:gd fmla="val 16667" name="adj1"/>
              <a:gd fmla="val 0" name="adj2"/>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5" name="Google Shape;455;p34"/>
          <p:cNvSpPr/>
          <p:nvPr/>
        </p:nvSpPr>
        <p:spPr>
          <a:xfrm>
            <a:off x="1151375" y="729600"/>
            <a:ext cx="857400" cy="914400"/>
          </a:xfrm>
          <a:prstGeom prst="ellipse">
            <a:avLst/>
          </a:prstGeom>
          <a:solidFill>
            <a:srgbClr val="FFFFFF"/>
          </a:solidFill>
          <a:ln>
            <a:noFill/>
          </a:ln>
        </p:spPr>
        <p:txBody>
          <a:bodyPr anchorCtr="0" anchor="ctr" bIns="0" lIns="0" spcFirstLastPara="1" rIns="182875" wrap="square" tIns="228600">
            <a:noAutofit/>
          </a:bodyPr>
          <a:lstStyle/>
          <a:p>
            <a:pPr indent="0" lvl="0" marL="0" rtl="0" algn="ctr">
              <a:lnSpc>
                <a:spcPct val="100000"/>
              </a:lnSpc>
              <a:spcBef>
                <a:spcPts val="2400"/>
              </a:spcBef>
              <a:spcAft>
                <a:spcPts val="0"/>
              </a:spcAft>
              <a:buNone/>
            </a:pPr>
            <a:r>
              <a:t/>
            </a:r>
            <a:endParaRPr sz="300">
              <a:solidFill>
                <a:srgbClr val="6A2113"/>
              </a:solidFill>
              <a:latin typeface="Lora"/>
              <a:ea typeface="Lora"/>
              <a:cs typeface="Lora"/>
              <a:sym typeface="Lora"/>
            </a:endParaRPr>
          </a:p>
          <a:p>
            <a:pPr indent="0" lvl="0" marL="0" rtl="0" algn="ctr">
              <a:lnSpc>
                <a:spcPct val="100000"/>
              </a:lnSpc>
              <a:spcBef>
                <a:spcPts val="2400"/>
              </a:spcBef>
              <a:spcAft>
                <a:spcPts val="0"/>
              </a:spcAft>
              <a:buNone/>
            </a:pPr>
            <a:r>
              <a:rPr lang="en-US" sz="13800">
                <a:solidFill>
                  <a:schemeClr val="accent1"/>
                </a:solidFill>
                <a:latin typeface="Lora"/>
                <a:ea typeface="Lora"/>
                <a:cs typeface="Lora"/>
                <a:sym typeface="Lora"/>
              </a:rPr>
              <a:t>“</a:t>
            </a:r>
            <a:endParaRPr sz="13800">
              <a:solidFill>
                <a:schemeClr val="accent1"/>
              </a:solidFill>
              <a:latin typeface="Lora"/>
              <a:ea typeface="Lora"/>
              <a:cs typeface="Lora"/>
              <a:sym typeface="Lora"/>
            </a:endParaRPr>
          </a:p>
        </p:txBody>
      </p:sp>
      <p:sp>
        <p:nvSpPr>
          <p:cNvPr id="456" name="Google Shape;456;p34"/>
          <p:cNvSpPr/>
          <p:nvPr/>
        </p:nvSpPr>
        <p:spPr>
          <a:xfrm rot="10800000">
            <a:off x="7422950" y="3883125"/>
            <a:ext cx="868500" cy="914400"/>
          </a:xfrm>
          <a:prstGeom prst="ellipse">
            <a:avLst/>
          </a:prstGeom>
          <a:solidFill>
            <a:srgbClr val="FFFFFF"/>
          </a:solidFill>
          <a:ln>
            <a:noFill/>
          </a:ln>
        </p:spPr>
        <p:txBody>
          <a:bodyPr anchorCtr="0" anchor="ctr" bIns="0" lIns="0" spcFirstLastPara="1" rIns="182875" wrap="square" tIns="228600">
            <a:noAutofit/>
          </a:bodyPr>
          <a:lstStyle/>
          <a:p>
            <a:pPr indent="0" lvl="0" marL="0" rtl="0" algn="ctr">
              <a:lnSpc>
                <a:spcPct val="100000"/>
              </a:lnSpc>
              <a:spcBef>
                <a:spcPts val="2400"/>
              </a:spcBef>
              <a:spcAft>
                <a:spcPts val="0"/>
              </a:spcAft>
              <a:buNone/>
            </a:pPr>
            <a:r>
              <a:t/>
            </a:r>
            <a:endParaRPr sz="300">
              <a:solidFill>
                <a:srgbClr val="6A2113"/>
              </a:solidFill>
              <a:latin typeface="Lora"/>
              <a:ea typeface="Lora"/>
              <a:cs typeface="Lora"/>
              <a:sym typeface="Lora"/>
            </a:endParaRPr>
          </a:p>
          <a:p>
            <a:pPr indent="0" lvl="0" marL="0" rtl="0" algn="ctr">
              <a:lnSpc>
                <a:spcPct val="100000"/>
              </a:lnSpc>
              <a:spcBef>
                <a:spcPts val="2400"/>
              </a:spcBef>
              <a:spcAft>
                <a:spcPts val="0"/>
              </a:spcAft>
              <a:buNone/>
            </a:pPr>
            <a:r>
              <a:rPr lang="en-US" sz="13800">
                <a:solidFill>
                  <a:schemeClr val="accent1"/>
                </a:solidFill>
                <a:latin typeface="Lora"/>
                <a:ea typeface="Lora"/>
                <a:cs typeface="Lora"/>
                <a:sym typeface="Lora"/>
              </a:rPr>
              <a:t>“</a:t>
            </a:r>
            <a:endParaRPr sz="13800">
              <a:solidFill>
                <a:schemeClr val="accent1"/>
              </a:solidFill>
              <a:latin typeface="Lora"/>
              <a:ea typeface="Lora"/>
              <a:cs typeface="Lora"/>
              <a:sym typeface="Lora"/>
            </a:endParaRPr>
          </a:p>
        </p:txBody>
      </p:sp>
      <p:sp>
        <p:nvSpPr>
          <p:cNvPr id="457" name="Google Shape;457;p34"/>
          <p:cNvSpPr txBox="1"/>
          <p:nvPr>
            <p:ph idx="1" type="body"/>
          </p:nvPr>
        </p:nvSpPr>
        <p:spPr>
          <a:xfrm>
            <a:off x="2008775" y="1360450"/>
            <a:ext cx="5338200" cy="26613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extLst>
    <p:ext uri="{DCECCB84-F9BA-43D5-87BE-67443E8EF086}">
      <p15:sldGuideLst>
        <p15:guide id="1" orient="horz" pos="336">
          <p15:clr>
            <a:srgbClr val="E46962"/>
          </p15:clr>
        </p15:guide>
        <p15:guide id="2" pos="1008">
          <p15:clr>
            <a:srgbClr val="E46962"/>
          </p15:clr>
        </p15:guide>
        <p15:guide id="3" pos="4896">
          <p15:clr>
            <a:srgbClr val="E46962"/>
          </p15:clr>
        </p15:guide>
        <p15:guide id="4" orient="horz" pos="2592">
          <p15:clr>
            <a:srgbClr val="E46962"/>
          </p15:clr>
        </p15:guide>
        <p15:guide id="5" pos="2544">
          <p15:clr>
            <a:srgbClr val="E46962"/>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458" name="Shape 458"/>
        <p:cNvGrpSpPr/>
        <p:nvPr/>
      </p:nvGrpSpPr>
      <p:grpSpPr>
        <a:xfrm>
          <a:off x="0" y="0"/>
          <a:ext cx="0" cy="0"/>
          <a:chOff x="0" y="0"/>
          <a:chExt cx="0" cy="0"/>
        </a:xfrm>
      </p:grpSpPr>
      <p:sp>
        <p:nvSpPr>
          <p:cNvPr id="459" name="Google Shape;459;p35"/>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AND_TWO_COLUMNS_1">
    <p:spTree>
      <p:nvGrpSpPr>
        <p:cNvPr id="460" name="Shape 460"/>
        <p:cNvGrpSpPr/>
        <p:nvPr/>
      </p:nvGrpSpPr>
      <p:grpSpPr>
        <a:xfrm>
          <a:off x="0" y="0"/>
          <a:ext cx="0" cy="0"/>
          <a:chOff x="0" y="0"/>
          <a:chExt cx="0" cy="0"/>
        </a:xfrm>
      </p:grpSpPr>
      <p:sp>
        <p:nvSpPr>
          <p:cNvPr id="461" name="Google Shape;461;p36"/>
          <p:cNvSpPr txBox="1"/>
          <p:nvPr>
            <p:ph type="title"/>
          </p:nvPr>
        </p:nvSpPr>
        <p:spPr>
          <a:xfrm>
            <a:off x="1395300" y="457200"/>
            <a:ext cx="6400800" cy="335700"/>
          </a:xfrm>
          <a:prstGeom prst="rect">
            <a:avLst/>
          </a:prstGeom>
        </p:spPr>
        <p:txBody>
          <a:bodyPr anchorCtr="0" anchor="t" bIns="0" lIns="0" spcFirstLastPara="1" rIns="0" wrap="square" tIns="0">
            <a:noAutofit/>
          </a:bodyPr>
          <a:lstStyle>
            <a:lvl1pPr lvl="0" algn="ctr">
              <a:spcBef>
                <a:spcPts val="0"/>
              </a:spcBef>
              <a:spcAft>
                <a:spcPts val="0"/>
              </a:spcAft>
              <a:buSzPts val="2400"/>
              <a:buNone/>
              <a:defRPr b="1" sz="2400"/>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462" name="Google Shape;462;p36"/>
          <p:cNvSpPr txBox="1"/>
          <p:nvPr>
            <p:ph idx="1" type="body"/>
          </p:nvPr>
        </p:nvSpPr>
        <p:spPr>
          <a:xfrm>
            <a:off x="1383450" y="1028700"/>
            <a:ext cx="6377100" cy="25218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pic>
        <p:nvPicPr>
          <p:cNvPr descr="LeafQuoteOpen.emf" id="463" name="Google Shape;463;p36"/>
          <p:cNvPicPr preferRelativeResize="0"/>
          <p:nvPr/>
        </p:nvPicPr>
        <p:blipFill rotWithShape="1">
          <a:blip r:embed="rId2">
            <a:alphaModFix/>
          </a:blip>
          <a:srcRect b="0" l="0" r="0" t="0"/>
          <a:stretch/>
        </p:blipFill>
        <p:spPr>
          <a:xfrm>
            <a:off x="457200" y="457200"/>
            <a:ext cx="914401" cy="860620"/>
          </a:xfrm>
          <a:prstGeom prst="rect">
            <a:avLst/>
          </a:prstGeom>
          <a:noFill/>
          <a:ln>
            <a:noFill/>
          </a:ln>
        </p:spPr>
      </p:pic>
      <p:pic>
        <p:nvPicPr>
          <p:cNvPr descr="LeafQuoteClose.emf" id="464" name="Google Shape;464;p36"/>
          <p:cNvPicPr preferRelativeResize="0"/>
          <p:nvPr/>
        </p:nvPicPr>
        <p:blipFill rotWithShape="1">
          <a:blip r:embed="rId3">
            <a:alphaModFix/>
          </a:blip>
          <a:srcRect b="0" l="0" r="0" t="0"/>
          <a:stretch/>
        </p:blipFill>
        <p:spPr>
          <a:xfrm>
            <a:off x="7772400" y="2966697"/>
            <a:ext cx="914401" cy="860611"/>
          </a:xfrm>
          <a:prstGeom prst="rect">
            <a:avLst/>
          </a:prstGeom>
          <a:noFill/>
          <a:ln>
            <a:noFill/>
          </a:ln>
        </p:spPr>
      </p:pic>
    </p:spTree>
  </p:cSld>
  <p:clrMapOvr>
    <a:masterClrMapping/>
  </p:clrMapOvr>
  <p:extLst>
    <p:ext uri="{DCECCB84-F9BA-43D5-87BE-67443E8EF086}">
      <p15:sldGuideLst>
        <p15:guide id="1" pos="288">
          <p15:clr>
            <a:srgbClr val="FA7B17"/>
          </p15:clr>
        </p15:guide>
        <p15:guide id="2" orient="horz" pos="288">
          <p15:clr>
            <a:srgbClr val="FA7B17"/>
          </p15:clr>
        </p15:guide>
        <p15:guide id="3" pos="5472">
          <p15:clr>
            <a:srgbClr val="FA7B17"/>
          </p15:clr>
        </p15:guide>
        <p15:guide id="4" orient="horz" pos="2952">
          <p15:clr>
            <a:srgbClr val="FA7B17"/>
          </p15:clr>
        </p15:guide>
        <p15:guide id="5" pos="864">
          <p15:clr>
            <a:srgbClr val="FA7B17"/>
          </p15:clr>
        </p15:guide>
        <p15:guide id="6" pos="4896">
          <p15:clr>
            <a:srgbClr val="FA7B17"/>
          </p15:clr>
        </p15:guide>
        <p15:guide id="7" orient="horz" pos="648">
          <p15:clr>
            <a:srgbClr val="FA7B17"/>
          </p15:clr>
        </p15:guide>
        <p15:guide id="8" orient="horz" pos="2448">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Blurb 1 1">
  <p:cSld name="TITLE_1_2_1">
    <p:bg>
      <p:bgPr>
        <a:solidFill>
          <a:schemeClr val="accent5"/>
        </a:solidFill>
      </p:bgPr>
    </p:bg>
    <p:spTree>
      <p:nvGrpSpPr>
        <p:cNvPr id="465" name="Shape 465"/>
        <p:cNvGrpSpPr/>
        <p:nvPr/>
      </p:nvGrpSpPr>
      <p:grpSpPr>
        <a:xfrm>
          <a:off x="0" y="0"/>
          <a:ext cx="0" cy="0"/>
          <a:chOff x="0" y="0"/>
          <a:chExt cx="0" cy="0"/>
        </a:xfrm>
      </p:grpSpPr>
      <p:sp>
        <p:nvSpPr>
          <p:cNvPr id="466" name="Google Shape;466;p37"/>
          <p:cNvSpPr txBox="1"/>
          <p:nvPr>
            <p:ph type="ctrTitle"/>
          </p:nvPr>
        </p:nvSpPr>
        <p:spPr>
          <a:xfrm>
            <a:off x="500075" y="-544760"/>
            <a:ext cx="6108300" cy="30552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accent4"/>
              </a:buClr>
              <a:buSzPts val="7800"/>
              <a:buNone/>
              <a:defRPr b="0" sz="7800">
                <a:solidFill>
                  <a:schemeClr val="accent4"/>
                </a:solidFill>
              </a:defRPr>
            </a:lvl1pPr>
            <a:lvl2pPr lvl="1">
              <a:spcBef>
                <a:spcPts val="0"/>
              </a:spcBef>
              <a:spcAft>
                <a:spcPts val="0"/>
              </a:spcAft>
              <a:buClr>
                <a:schemeClr val="lt1"/>
              </a:buClr>
              <a:buSzPts val="4000"/>
              <a:buNone/>
              <a:defRPr sz="4000">
                <a:solidFill>
                  <a:schemeClr val="lt1"/>
                </a:solidFill>
              </a:defRPr>
            </a:lvl2pPr>
            <a:lvl3pPr lvl="2">
              <a:spcBef>
                <a:spcPts val="0"/>
              </a:spcBef>
              <a:spcAft>
                <a:spcPts val="0"/>
              </a:spcAft>
              <a:buClr>
                <a:schemeClr val="lt1"/>
              </a:buClr>
              <a:buSzPts val="4000"/>
              <a:buNone/>
              <a:defRPr sz="4000">
                <a:solidFill>
                  <a:schemeClr val="lt1"/>
                </a:solidFill>
              </a:defRPr>
            </a:lvl3pPr>
            <a:lvl4pPr lvl="3">
              <a:spcBef>
                <a:spcPts val="0"/>
              </a:spcBef>
              <a:spcAft>
                <a:spcPts val="0"/>
              </a:spcAft>
              <a:buClr>
                <a:schemeClr val="lt1"/>
              </a:buClr>
              <a:buSzPts val="4000"/>
              <a:buNone/>
              <a:defRPr sz="4000">
                <a:solidFill>
                  <a:schemeClr val="lt1"/>
                </a:solidFill>
              </a:defRPr>
            </a:lvl4pPr>
            <a:lvl5pPr lvl="4">
              <a:spcBef>
                <a:spcPts val="0"/>
              </a:spcBef>
              <a:spcAft>
                <a:spcPts val="0"/>
              </a:spcAft>
              <a:buClr>
                <a:schemeClr val="lt1"/>
              </a:buClr>
              <a:buSzPts val="4000"/>
              <a:buNone/>
              <a:defRPr sz="4000">
                <a:solidFill>
                  <a:schemeClr val="lt1"/>
                </a:solidFill>
              </a:defRPr>
            </a:lvl5pPr>
            <a:lvl6pPr lvl="5">
              <a:spcBef>
                <a:spcPts val="0"/>
              </a:spcBef>
              <a:spcAft>
                <a:spcPts val="0"/>
              </a:spcAft>
              <a:buClr>
                <a:schemeClr val="lt1"/>
              </a:buClr>
              <a:buSzPts val="4000"/>
              <a:buNone/>
              <a:defRPr sz="4000">
                <a:solidFill>
                  <a:schemeClr val="lt1"/>
                </a:solidFill>
              </a:defRPr>
            </a:lvl6pPr>
            <a:lvl7pPr lvl="6">
              <a:spcBef>
                <a:spcPts val="0"/>
              </a:spcBef>
              <a:spcAft>
                <a:spcPts val="0"/>
              </a:spcAft>
              <a:buClr>
                <a:schemeClr val="lt1"/>
              </a:buClr>
              <a:buSzPts val="4000"/>
              <a:buNone/>
              <a:defRPr sz="4000">
                <a:solidFill>
                  <a:schemeClr val="lt1"/>
                </a:solidFill>
              </a:defRPr>
            </a:lvl7pPr>
            <a:lvl8pPr lvl="7">
              <a:spcBef>
                <a:spcPts val="0"/>
              </a:spcBef>
              <a:spcAft>
                <a:spcPts val="0"/>
              </a:spcAft>
              <a:buClr>
                <a:schemeClr val="lt1"/>
              </a:buClr>
              <a:buSzPts val="4000"/>
              <a:buNone/>
              <a:defRPr sz="4000">
                <a:solidFill>
                  <a:schemeClr val="lt1"/>
                </a:solidFill>
              </a:defRPr>
            </a:lvl8pPr>
            <a:lvl9pPr lvl="8">
              <a:spcBef>
                <a:spcPts val="0"/>
              </a:spcBef>
              <a:spcAft>
                <a:spcPts val="0"/>
              </a:spcAft>
              <a:buClr>
                <a:schemeClr val="lt1"/>
              </a:buClr>
              <a:buSzPts val="4000"/>
              <a:buNone/>
              <a:defRPr sz="4000">
                <a:solidFill>
                  <a:schemeClr val="lt1"/>
                </a:solidFill>
              </a:defRPr>
            </a:lvl9pPr>
          </a:lstStyle>
          <a:p/>
        </p:txBody>
      </p:sp>
      <p:sp>
        <p:nvSpPr>
          <p:cNvPr id="467" name="Google Shape;467;p37"/>
          <p:cNvSpPr txBox="1"/>
          <p:nvPr>
            <p:ph idx="1" type="subTitle"/>
          </p:nvPr>
        </p:nvSpPr>
        <p:spPr>
          <a:xfrm>
            <a:off x="457200" y="2498075"/>
            <a:ext cx="6151200" cy="7848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2800">
                <a:solidFill>
                  <a:schemeClr val="accent1"/>
                </a:solidFill>
              </a:defRPr>
            </a:lvl1pPr>
            <a:lvl2pPr lvl="1">
              <a:lnSpc>
                <a:spcPct val="90000"/>
              </a:lnSpc>
              <a:spcBef>
                <a:spcPts val="0"/>
              </a:spcBef>
              <a:spcAft>
                <a:spcPts val="0"/>
              </a:spcAft>
              <a:buClr>
                <a:schemeClr val="lt1"/>
              </a:buClr>
              <a:buSzPts val="1800"/>
              <a:buNone/>
              <a:defRPr sz="1800">
                <a:solidFill>
                  <a:schemeClr val="lt1"/>
                </a:solidFill>
              </a:defRPr>
            </a:lvl2pPr>
            <a:lvl3pPr lvl="2">
              <a:lnSpc>
                <a:spcPct val="90000"/>
              </a:lnSpc>
              <a:spcBef>
                <a:spcPts val="0"/>
              </a:spcBef>
              <a:spcAft>
                <a:spcPts val="0"/>
              </a:spcAft>
              <a:buClr>
                <a:schemeClr val="lt1"/>
              </a:buClr>
              <a:buSzPts val="1800"/>
              <a:buNone/>
              <a:defRPr sz="1800">
                <a:solidFill>
                  <a:schemeClr val="lt1"/>
                </a:solidFill>
              </a:defRPr>
            </a:lvl3pPr>
            <a:lvl4pPr lvl="3">
              <a:lnSpc>
                <a:spcPct val="90000"/>
              </a:lnSpc>
              <a:spcBef>
                <a:spcPts val="0"/>
              </a:spcBef>
              <a:spcAft>
                <a:spcPts val="0"/>
              </a:spcAft>
              <a:buClr>
                <a:schemeClr val="lt1"/>
              </a:buClr>
              <a:buSzPts val="1800"/>
              <a:buNone/>
              <a:defRPr sz="1800">
                <a:solidFill>
                  <a:schemeClr val="lt1"/>
                </a:solidFill>
              </a:defRPr>
            </a:lvl4pPr>
            <a:lvl5pPr lvl="4">
              <a:lnSpc>
                <a:spcPct val="90000"/>
              </a:lnSpc>
              <a:spcBef>
                <a:spcPts val="0"/>
              </a:spcBef>
              <a:spcAft>
                <a:spcPts val="0"/>
              </a:spcAft>
              <a:buClr>
                <a:schemeClr val="lt1"/>
              </a:buClr>
              <a:buSzPts val="1800"/>
              <a:buNone/>
              <a:defRPr sz="1800">
                <a:solidFill>
                  <a:schemeClr val="lt1"/>
                </a:solidFill>
              </a:defRPr>
            </a:lvl5pPr>
            <a:lvl6pPr lvl="5">
              <a:lnSpc>
                <a:spcPct val="90000"/>
              </a:lnSpc>
              <a:spcBef>
                <a:spcPts val="0"/>
              </a:spcBef>
              <a:spcAft>
                <a:spcPts val="0"/>
              </a:spcAft>
              <a:buClr>
                <a:schemeClr val="lt1"/>
              </a:buClr>
              <a:buSzPts val="1800"/>
              <a:buNone/>
              <a:defRPr sz="1800">
                <a:solidFill>
                  <a:schemeClr val="lt1"/>
                </a:solidFill>
              </a:defRPr>
            </a:lvl6pPr>
            <a:lvl7pPr lvl="6">
              <a:lnSpc>
                <a:spcPct val="90000"/>
              </a:lnSpc>
              <a:spcBef>
                <a:spcPts val="0"/>
              </a:spcBef>
              <a:spcAft>
                <a:spcPts val="0"/>
              </a:spcAft>
              <a:buClr>
                <a:schemeClr val="lt1"/>
              </a:buClr>
              <a:buSzPts val="1800"/>
              <a:buNone/>
              <a:defRPr sz="1800">
                <a:solidFill>
                  <a:schemeClr val="lt1"/>
                </a:solidFill>
              </a:defRPr>
            </a:lvl7pPr>
            <a:lvl8pPr lvl="7">
              <a:lnSpc>
                <a:spcPct val="90000"/>
              </a:lnSpc>
              <a:spcBef>
                <a:spcPts val="0"/>
              </a:spcBef>
              <a:spcAft>
                <a:spcPts val="0"/>
              </a:spcAft>
              <a:buClr>
                <a:schemeClr val="lt1"/>
              </a:buClr>
              <a:buSzPts val="1800"/>
              <a:buNone/>
              <a:defRPr sz="1800">
                <a:solidFill>
                  <a:schemeClr val="lt1"/>
                </a:solidFill>
              </a:defRPr>
            </a:lvl8pPr>
            <a:lvl9pPr lvl="8">
              <a:lnSpc>
                <a:spcPct val="90000"/>
              </a:lnSpc>
              <a:spcBef>
                <a:spcPts val="0"/>
              </a:spcBef>
              <a:spcAft>
                <a:spcPts val="0"/>
              </a:spcAft>
              <a:buClr>
                <a:schemeClr val="lt1"/>
              </a:buClr>
              <a:buSzPts val="1800"/>
              <a:buNone/>
              <a:defRPr sz="1800">
                <a:solidFill>
                  <a:schemeClr val="lt1"/>
                </a:solidFill>
              </a:defRPr>
            </a:lvl9pPr>
          </a:lstStyle>
          <a:p/>
        </p:txBody>
      </p:sp>
      <p:grpSp>
        <p:nvGrpSpPr>
          <p:cNvPr id="468" name="Google Shape;468;p37"/>
          <p:cNvGrpSpPr/>
          <p:nvPr/>
        </p:nvGrpSpPr>
        <p:grpSpPr>
          <a:xfrm>
            <a:off x="4953000" y="-95260"/>
            <a:ext cx="4059889" cy="4485415"/>
            <a:chOff x="4953000" y="-95260"/>
            <a:chExt cx="4059889" cy="4485415"/>
          </a:xfrm>
        </p:grpSpPr>
        <p:sp>
          <p:nvSpPr>
            <p:cNvPr id="469" name="Google Shape;469;p37"/>
            <p:cNvSpPr/>
            <p:nvPr/>
          </p:nvSpPr>
          <p:spPr>
            <a:xfrm rot="4001293">
              <a:off x="6921829" y="2932075"/>
              <a:ext cx="1651768" cy="1002507"/>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470" name="Google Shape;470;p37"/>
            <p:cNvSpPr/>
            <p:nvPr/>
          </p:nvSpPr>
          <p:spPr>
            <a:xfrm rot="4137692">
              <a:off x="6204058" y="2165398"/>
              <a:ext cx="640966" cy="99833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471" name="Google Shape;471;p37"/>
            <p:cNvSpPr/>
            <p:nvPr/>
          </p:nvSpPr>
          <p:spPr>
            <a:xfrm rot="-10068975">
              <a:off x="7057738" y="56030"/>
              <a:ext cx="1705562" cy="254726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descr="GabbyLinkedIn.jpg" id="472" name="Google Shape;472;p37"/>
            <p:cNvPicPr preferRelativeResize="0"/>
            <p:nvPr/>
          </p:nvPicPr>
          <p:blipFill rotWithShape="1">
            <a:blip r:embed="rId2">
              <a:alphaModFix/>
            </a:blip>
            <a:srcRect b="0" l="0" r="0" t="0"/>
            <a:stretch/>
          </p:blipFill>
          <p:spPr>
            <a:xfrm>
              <a:off x="4953000" y="427734"/>
              <a:ext cx="1905000" cy="1905000"/>
            </a:xfrm>
            <a:prstGeom prst="ellipse">
              <a:avLst/>
            </a:prstGeom>
            <a:noFill/>
            <a:ln>
              <a:noFill/>
            </a:ln>
          </p:spPr>
        </p:pic>
      </p:grpSp>
      <p:sp>
        <p:nvSpPr>
          <p:cNvPr id="473" name="Google Shape;473;p37"/>
          <p:cNvSpPr/>
          <p:nvPr/>
        </p:nvSpPr>
        <p:spPr>
          <a:xfrm>
            <a:off x="0" y="5005800"/>
            <a:ext cx="9144000" cy="137700"/>
          </a:xfrm>
          <a:prstGeom prst="rect">
            <a:avLst/>
          </a:prstGeom>
          <a:solidFill>
            <a:srgbClr val="56271C"/>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1474">
          <p15:clr>
            <a:srgbClr val="FA7B17"/>
          </p15:clr>
        </p15:guide>
        <p15:guide id="2" orient="horz" pos="1656">
          <p15:clr>
            <a:srgbClr val="FA7B17"/>
          </p15:clr>
        </p15:guide>
        <p15:guide id="3" pos="288">
          <p15:clr>
            <a:srgbClr val="FA7B17"/>
          </p15:clr>
        </p15:guide>
        <p15:guide id="4" orient="horz" pos="1766">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474" name="Shape 474"/>
        <p:cNvGrpSpPr/>
        <p:nvPr/>
      </p:nvGrpSpPr>
      <p:grpSpPr>
        <a:xfrm>
          <a:off x="0" y="0"/>
          <a:ext cx="0" cy="0"/>
          <a:chOff x="0" y="0"/>
          <a:chExt cx="0" cy="0"/>
        </a:xfrm>
      </p:grpSpPr>
      <p:sp>
        <p:nvSpPr>
          <p:cNvPr id="475" name="Google Shape;475;p38"/>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76" name="Google Shape;476;p38"/>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477" name="Google Shape;477;p3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478" name="Google Shape;478;p3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479" name="Google Shape;479;p3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480" name="Shape 480"/>
        <p:cNvGrpSpPr/>
        <p:nvPr/>
      </p:nvGrpSpPr>
      <p:grpSpPr>
        <a:xfrm>
          <a:off x="0" y="0"/>
          <a:ext cx="0" cy="0"/>
          <a:chOff x="0" y="0"/>
          <a:chExt cx="0" cy="0"/>
        </a:xfrm>
      </p:grpSpPr>
      <p:sp>
        <p:nvSpPr>
          <p:cNvPr id="481" name="Google Shape;481;p39"/>
          <p:cNvSpPr txBox="1"/>
          <p:nvPr>
            <p:ph type="title"/>
          </p:nvPr>
        </p:nvSpPr>
        <p:spPr>
          <a:xfrm>
            <a:off x="457200" y="445031"/>
            <a:ext cx="8229600" cy="583800"/>
          </a:xfrm>
          <a:prstGeom prst="rect">
            <a:avLst/>
          </a:prstGeom>
        </p:spPr>
        <p:txBody>
          <a:bodyPr anchorCtr="0" anchor="b" bIns="0" lIns="0" spcFirstLastPara="1" rIns="0" wrap="square" tIns="0">
            <a:noAutofit/>
          </a:bodyPr>
          <a:lstStyle>
            <a:lvl1pPr lvl="0" algn="ctr">
              <a:lnSpc>
                <a:spcPct val="90000"/>
              </a:lnSpc>
              <a:spcBef>
                <a:spcPts val="0"/>
              </a:spcBef>
              <a:spcAft>
                <a:spcPts val="0"/>
              </a:spcAft>
              <a:buSzPts val="3200"/>
              <a:buFont typeface="Calibri"/>
              <a:buNone/>
              <a:defRPr sz="3200">
                <a:latin typeface="Calibri"/>
                <a:ea typeface="Calibri"/>
                <a:cs typeface="Calibri"/>
                <a:sym typeface="Calibri"/>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82" name="Google Shape;482;p39"/>
          <p:cNvSpPr txBox="1"/>
          <p:nvPr>
            <p:ph idx="1" type="body"/>
          </p:nvPr>
        </p:nvSpPr>
        <p:spPr>
          <a:xfrm>
            <a:off x="457200" y="1152469"/>
            <a:ext cx="8229600" cy="3416400"/>
          </a:xfrm>
          <a:prstGeom prst="rect">
            <a:avLst/>
          </a:prstGeom>
        </p:spPr>
        <p:txBody>
          <a:bodyPr anchorCtr="0" anchor="t" bIns="0" lIns="0" spcFirstLastPara="1" rIns="0" wrap="square" tIns="0">
            <a:noAutofit/>
          </a:bodyPr>
          <a:lstStyle>
            <a:lvl1pPr indent="-342900" lvl="0" marL="457200">
              <a:lnSpc>
                <a:spcPct val="90000"/>
              </a:lnSpc>
              <a:spcBef>
                <a:spcPts val="0"/>
              </a:spcBef>
              <a:spcAft>
                <a:spcPts val="0"/>
              </a:spcAft>
              <a:buClr>
                <a:schemeClr val="accent2"/>
              </a:buClr>
              <a:buSzPts val="1800"/>
              <a:buFont typeface="Calibri"/>
              <a:buChar char="●"/>
              <a:defRPr>
                <a:solidFill>
                  <a:schemeClr val="accent2"/>
                </a:solidFill>
                <a:latin typeface="Calibri"/>
                <a:ea typeface="Calibri"/>
                <a:cs typeface="Calibri"/>
                <a:sym typeface="Calibri"/>
              </a:defRPr>
            </a:lvl1pPr>
            <a:lvl2pPr indent="-342900" lvl="1" marL="914400">
              <a:lnSpc>
                <a:spcPct val="90000"/>
              </a:lnSpc>
              <a:spcBef>
                <a:spcPts val="0"/>
              </a:spcBef>
              <a:spcAft>
                <a:spcPts val="0"/>
              </a:spcAft>
              <a:buClr>
                <a:schemeClr val="accent2"/>
              </a:buClr>
              <a:buSzPts val="1800"/>
              <a:buFont typeface="Calibri"/>
              <a:buChar char="■"/>
              <a:defRPr sz="1800">
                <a:solidFill>
                  <a:schemeClr val="accent2"/>
                </a:solidFill>
                <a:latin typeface="Calibri"/>
                <a:ea typeface="Calibri"/>
                <a:cs typeface="Calibri"/>
                <a:sym typeface="Calibri"/>
              </a:defRPr>
            </a:lvl2pPr>
            <a:lvl3pPr indent="-342900" lvl="2" marL="1371600">
              <a:lnSpc>
                <a:spcPct val="90000"/>
              </a:lnSpc>
              <a:spcBef>
                <a:spcPts val="0"/>
              </a:spcBef>
              <a:spcAft>
                <a:spcPts val="0"/>
              </a:spcAft>
              <a:buClr>
                <a:schemeClr val="accent2"/>
              </a:buClr>
              <a:buSzPts val="1800"/>
              <a:buFont typeface="Calibri"/>
              <a:buChar char="○"/>
              <a:defRPr sz="1800">
                <a:solidFill>
                  <a:schemeClr val="accent2"/>
                </a:solidFill>
                <a:latin typeface="Calibri"/>
                <a:ea typeface="Calibri"/>
                <a:cs typeface="Calibri"/>
                <a:sym typeface="Calibri"/>
              </a:defRPr>
            </a:lvl3pPr>
            <a:lvl4pPr indent="-342900" lvl="3" marL="1828800">
              <a:lnSpc>
                <a:spcPct val="90000"/>
              </a:lnSpc>
              <a:spcBef>
                <a:spcPts val="0"/>
              </a:spcBef>
              <a:spcAft>
                <a:spcPts val="0"/>
              </a:spcAft>
              <a:buClr>
                <a:schemeClr val="accent2"/>
              </a:buClr>
              <a:buSzPts val="1800"/>
              <a:buFont typeface="Calibri"/>
              <a:buChar char="◆"/>
              <a:defRPr sz="1800">
                <a:solidFill>
                  <a:schemeClr val="accent2"/>
                </a:solidFill>
                <a:latin typeface="Calibri"/>
                <a:ea typeface="Calibri"/>
                <a:cs typeface="Calibri"/>
                <a:sym typeface="Calibri"/>
              </a:defRPr>
            </a:lvl4pPr>
            <a:lvl5pPr indent="-342900" lvl="4" marL="2286000">
              <a:lnSpc>
                <a:spcPct val="90000"/>
              </a:lnSpc>
              <a:spcBef>
                <a:spcPts val="0"/>
              </a:spcBef>
              <a:spcAft>
                <a:spcPts val="0"/>
              </a:spcAft>
              <a:buClr>
                <a:schemeClr val="accent2"/>
              </a:buClr>
              <a:buSzPts val="1800"/>
              <a:buFont typeface="Calibri"/>
              <a:buChar char="♦"/>
              <a:defRPr sz="1800">
                <a:solidFill>
                  <a:schemeClr val="accent2"/>
                </a:solidFill>
                <a:latin typeface="Calibri"/>
                <a:ea typeface="Calibri"/>
                <a:cs typeface="Calibri"/>
                <a:sym typeface="Calibri"/>
              </a:defRPr>
            </a:lvl5pPr>
            <a:lvl6pPr indent="-342900" lvl="5" marL="2743200">
              <a:lnSpc>
                <a:spcPct val="90000"/>
              </a:lnSpc>
              <a:spcBef>
                <a:spcPts val="0"/>
              </a:spcBef>
              <a:spcAft>
                <a:spcPts val="0"/>
              </a:spcAft>
              <a:buClr>
                <a:schemeClr val="accent2"/>
              </a:buClr>
              <a:buSzPts val="1800"/>
              <a:buFont typeface="Calibri"/>
              <a:buChar char="◗"/>
              <a:defRPr sz="1800">
                <a:solidFill>
                  <a:schemeClr val="accent2"/>
                </a:solidFill>
                <a:latin typeface="Calibri"/>
                <a:ea typeface="Calibri"/>
                <a:cs typeface="Calibri"/>
                <a:sym typeface="Calibri"/>
              </a:defRPr>
            </a:lvl6pPr>
            <a:lvl7pPr indent="-342900" lvl="6" marL="3200400">
              <a:lnSpc>
                <a:spcPct val="90000"/>
              </a:lnSpc>
              <a:spcBef>
                <a:spcPts val="0"/>
              </a:spcBef>
              <a:spcAft>
                <a:spcPts val="0"/>
              </a:spcAft>
              <a:buClr>
                <a:schemeClr val="accent2"/>
              </a:buClr>
              <a:buSzPts val="1800"/>
              <a:buFont typeface="Calibri"/>
              <a:buChar char="✴"/>
              <a:defRPr sz="1800">
                <a:solidFill>
                  <a:schemeClr val="accent2"/>
                </a:solidFill>
                <a:latin typeface="Calibri"/>
                <a:ea typeface="Calibri"/>
                <a:cs typeface="Calibri"/>
                <a:sym typeface="Calibri"/>
              </a:defRPr>
            </a:lvl7pPr>
            <a:lvl8pPr indent="-342900" lvl="7" marL="3657600">
              <a:lnSpc>
                <a:spcPct val="90000"/>
              </a:lnSpc>
              <a:spcBef>
                <a:spcPts val="0"/>
              </a:spcBef>
              <a:spcAft>
                <a:spcPts val="0"/>
              </a:spcAft>
              <a:buClr>
                <a:schemeClr val="accent2"/>
              </a:buClr>
              <a:buSzPts val="1800"/>
              <a:buFont typeface="Calibri"/>
              <a:buChar char="○"/>
              <a:defRPr sz="1800">
                <a:solidFill>
                  <a:schemeClr val="accent2"/>
                </a:solidFill>
                <a:latin typeface="Calibri"/>
                <a:ea typeface="Calibri"/>
                <a:cs typeface="Calibri"/>
                <a:sym typeface="Calibri"/>
              </a:defRPr>
            </a:lvl8pPr>
            <a:lvl9pPr indent="-342900" lvl="8" marL="4114800">
              <a:lnSpc>
                <a:spcPct val="90000"/>
              </a:lnSpc>
              <a:spcBef>
                <a:spcPts val="0"/>
              </a:spcBef>
              <a:spcAft>
                <a:spcPts val="0"/>
              </a:spcAft>
              <a:buClr>
                <a:schemeClr val="accent2"/>
              </a:buClr>
              <a:buSzPts val="1800"/>
              <a:buFont typeface="Calibri"/>
              <a:buChar char="▣"/>
              <a:defRPr sz="1800">
                <a:solidFill>
                  <a:schemeClr val="accent2"/>
                </a:solidFill>
                <a:latin typeface="Calibri"/>
                <a:ea typeface="Calibri"/>
                <a:cs typeface="Calibri"/>
                <a:sym typeface="Calibri"/>
              </a:defRPr>
            </a:lvl9pPr>
          </a:lstStyle>
          <a:p/>
        </p:txBody>
      </p:sp>
      <p:sp>
        <p:nvSpPr>
          <p:cNvPr id="483" name="Google Shape;483;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guide id="3" orient="horz" pos="648">
          <p15:clr>
            <a:srgbClr val="FA7B17"/>
          </p15:clr>
        </p15:guide>
        <p15:guide id="4" orient="horz" pos="726">
          <p15:clr>
            <a:srgbClr val="FA7B17"/>
          </p15:clr>
        </p15:guide>
        <p15:guide id="5" pos="288">
          <p15:clr>
            <a:srgbClr val="FA7B17"/>
          </p15:clr>
        </p15:guide>
        <p15:guide id="6" pos="5472">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488" name="Shape 488"/>
        <p:cNvGrpSpPr/>
        <p:nvPr/>
      </p:nvGrpSpPr>
      <p:grpSpPr>
        <a:xfrm>
          <a:off x="0" y="0"/>
          <a:ext cx="0" cy="0"/>
          <a:chOff x="0" y="0"/>
          <a:chExt cx="0" cy="0"/>
        </a:xfrm>
      </p:grpSpPr>
      <p:sp>
        <p:nvSpPr>
          <p:cNvPr id="489" name="Google Shape;489;p41"/>
          <p:cNvSpPr txBox="1"/>
          <p:nvPr>
            <p:ph type="ctrTitle"/>
          </p:nvPr>
        </p:nvSpPr>
        <p:spPr>
          <a:xfrm>
            <a:off x="3063240" y="2075688"/>
            <a:ext cx="5449800" cy="896100"/>
          </a:xfrm>
          <a:prstGeom prst="rect">
            <a:avLst/>
          </a:prstGeom>
        </p:spPr>
        <p:txBody>
          <a:bodyPr anchorCtr="0" anchor="b" bIns="0" lIns="0" spcFirstLastPara="1" rIns="0" wrap="square" tIns="0">
            <a:noAutofit/>
          </a:bodyPr>
          <a:lstStyle>
            <a:lvl1pPr lvl="0">
              <a:lnSpc>
                <a:spcPct val="90000"/>
              </a:lnSpc>
              <a:spcBef>
                <a:spcPts val="0"/>
              </a:spcBef>
              <a:spcAft>
                <a:spcPts val="0"/>
              </a:spcAft>
              <a:buSzPts val="3200"/>
              <a:buNone/>
              <a:defRPr b="1" sz="3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pic>
        <p:nvPicPr>
          <p:cNvPr id="490" name="Google Shape;490;p41"/>
          <p:cNvPicPr preferRelativeResize="0"/>
          <p:nvPr/>
        </p:nvPicPr>
        <p:blipFill rotWithShape="1">
          <a:blip r:embed="rId2">
            <a:alphaModFix/>
          </a:blip>
          <a:srcRect b="0" l="0" r="0" t="0"/>
          <a:stretch/>
        </p:blipFill>
        <p:spPr>
          <a:xfrm>
            <a:off x="990600" y="590550"/>
            <a:ext cx="1642139" cy="2489149"/>
          </a:xfrm>
          <a:custGeom>
            <a:rect b="b" l="l" r="r" t="t"/>
            <a:pathLst>
              <a:path extrusionOk="0" h="21367" w="17426">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491" name="Google Shape;491;p41"/>
          <p:cNvSpPr/>
          <p:nvPr/>
        </p:nvSpPr>
        <p:spPr>
          <a:xfrm>
            <a:off x="1650244" y="3237827"/>
            <a:ext cx="930521" cy="1355672"/>
          </a:xfrm>
          <a:custGeom>
            <a:rect b="b" l="l" r="r" t="t"/>
            <a:pathLst>
              <a:path extrusionOk="0" h="13976" w="9593">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492" name="Google Shape;492;p41"/>
          <p:cNvSpPr/>
          <p:nvPr/>
        </p:nvSpPr>
        <p:spPr>
          <a:xfrm>
            <a:off x="0" y="2514602"/>
            <a:ext cx="1378855" cy="1907408"/>
          </a:xfrm>
          <a:custGeom>
            <a:rect b="b" l="l" r="r" t="t"/>
            <a:pathLst>
              <a:path extrusionOk="0" h="19664" w="14215">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77AB21">
              <a:alpha val="4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493" name="Google Shape;493;p41"/>
          <p:cNvSpPr/>
          <p:nvPr/>
        </p:nvSpPr>
        <p:spPr>
          <a:xfrm>
            <a:off x="2114578" y="0"/>
            <a:ext cx="1107352" cy="964471"/>
          </a:xfrm>
          <a:custGeom>
            <a:rect b="b" l="l" r="r" t="t"/>
            <a:pathLst>
              <a:path extrusionOk="0" h="9943" w="11416">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FFE88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grpSp>
        <p:nvGrpSpPr>
          <p:cNvPr id="494" name="Google Shape;494;p41"/>
          <p:cNvGrpSpPr/>
          <p:nvPr/>
        </p:nvGrpSpPr>
        <p:grpSpPr>
          <a:xfrm flipH="1">
            <a:off x="7086600" y="133350"/>
            <a:ext cx="1889651" cy="1375262"/>
            <a:chOff x="5485197" y="133350"/>
            <a:chExt cx="1889651" cy="1375262"/>
          </a:xfrm>
        </p:grpSpPr>
        <p:sp>
          <p:nvSpPr>
            <p:cNvPr id="495" name="Google Shape;495;p41"/>
            <p:cNvSpPr/>
            <p:nvPr/>
          </p:nvSpPr>
          <p:spPr>
            <a:xfrm>
              <a:off x="6096000" y="133350"/>
              <a:ext cx="1278848" cy="1021604"/>
            </a:xfrm>
            <a:custGeom>
              <a:rect b="b" l="l" r="r" t="t"/>
              <a:pathLst>
                <a:path extrusionOk="0" h="10532" w="13184">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496" name="Google Shape;496;p41"/>
            <p:cNvSpPr/>
            <p:nvPr/>
          </p:nvSpPr>
          <p:spPr>
            <a:xfrm>
              <a:off x="5485197" y="581583"/>
              <a:ext cx="566286" cy="927029"/>
            </a:xfrm>
            <a:custGeom>
              <a:rect b="b" l="l" r="r" t="t"/>
              <a:pathLst>
                <a:path extrusionOk="0" h="9557" w="5838">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grpSp>
      <p:sp>
        <p:nvSpPr>
          <p:cNvPr id="497" name="Google Shape;497;p41"/>
          <p:cNvSpPr/>
          <p:nvPr/>
        </p:nvSpPr>
        <p:spPr>
          <a:xfrm>
            <a:off x="7543800" y="1691187"/>
            <a:ext cx="1600186" cy="2785538"/>
          </a:xfrm>
          <a:custGeom>
            <a:rect b="b" l="l" r="r" t="t"/>
            <a:pathLst>
              <a:path extrusionOk="0" h="27692" w="15908">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rgbClr val="A0C269">
              <a:alpha val="2471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498" name="Google Shape;498;p41"/>
          <p:cNvSpPr txBox="1"/>
          <p:nvPr>
            <p:ph idx="1" type="subTitle"/>
          </p:nvPr>
        </p:nvSpPr>
        <p:spPr>
          <a:xfrm>
            <a:off x="3063240" y="3352800"/>
            <a:ext cx="5449800" cy="5670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1800"/>
              <a:buNone/>
              <a:defRPr b="1">
                <a:solidFill>
                  <a:schemeClr val="accen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499" name="Google Shape;499;p41"/>
          <p:cNvSpPr txBox="1"/>
          <p:nvPr>
            <p:ph idx="2" type="subTitle"/>
          </p:nvPr>
        </p:nvSpPr>
        <p:spPr>
          <a:xfrm>
            <a:off x="3063240" y="3093720"/>
            <a:ext cx="30906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500" name="Google Shape;500;p41"/>
          <p:cNvGrpSpPr/>
          <p:nvPr/>
        </p:nvGrpSpPr>
        <p:grpSpPr>
          <a:xfrm>
            <a:off x="576077" y="4593520"/>
            <a:ext cx="802820" cy="343226"/>
            <a:chOff x="344050" y="1374250"/>
            <a:chExt cx="6820900" cy="2921075"/>
          </a:xfrm>
        </p:grpSpPr>
        <p:sp>
          <p:nvSpPr>
            <p:cNvPr id="501" name="Google Shape;501;p41"/>
            <p:cNvSpPr/>
            <p:nvPr/>
          </p:nvSpPr>
          <p:spPr>
            <a:xfrm>
              <a:off x="2563875" y="1757675"/>
              <a:ext cx="2381275" cy="2537650"/>
            </a:xfrm>
            <a:custGeom>
              <a:rect b="b" l="l" r="r" t="t"/>
              <a:pathLst>
                <a:path extrusionOk="0" h="101506" w="95251">
                  <a:moveTo>
                    <a:pt x="47625" y="1"/>
                  </a:moveTo>
                  <a:cubicBezTo>
                    <a:pt x="32894" y="1"/>
                    <a:pt x="18768" y="6458"/>
                    <a:pt x="9283" y="17759"/>
                  </a:cubicBezTo>
                  <a:lnTo>
                    <a:pt x="9081" y="17961"/>
                  </a:lnTo>
                  <a:cubicBezTo>
                    <a:pt x="11301" y="23611"/>
                    <a:pt x="12310" y="29463"/>
                    <a:pt x="12310" y="35517"/>
                  </a:cubicBezTo>
                  <a:cubicBezTo>
                    <a:pt x="12310" y="47424"/>
                    <a:pt x="7870" y="59128"/>
                    <a:pt x="202" y="68209"/>
                  </a:cubicBezTo>
                  <a:lnTo>
                    <a:pt x="0" y="68411"/>
                  </a:lnTo>
                  <a:cubicBezTo>
                    <a:pt x="7467" y="88187"/>
                    <a:pt x="26638" y="101506"/>
                    <a:pt x="47625" y="101506"/>
                  </a:cubicBezTo>
                  <a:cubicBezTo>
                    <a:pt x="68814" y="101506"/>
                    <a:pt x="87985" y="88187"/>
                    <a:pt x="95250" y="68411"/>
                  </a:cubicBezTo>
                  <a:lnTo>
                    <a:pt x="95250" y="68209"/>
                  </a:lnTo>
                  <a:cubicBezTo>
                    <a:pt x="87380" y="59128"/>
                    <a:pt x="83142" y="47424"/>
                    <a:pt x="83142" y="35517"/>
                  </a:cubicBezTo>
                  <a:cubicBezTo>
                    <a:pt x="83142" y="29463"/>
                    <a:pt x="84151" y="23611"/>
                    <a:pt x="86169" y="17961"/>
                  </a:cubicBezTo>
                  <a:lnTo>
                    <a:pt x="86169" y="17759"/>
                  </a:lnTo>
                  <a:cubicBezTo>
                    <a:pt x="76483" y="6458"/>
                    <a:pt x="62558" y="1"/>
                    <a:pt x="47625"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1"/>
            <p:cNvSpPr/>
            <p:nvPr/>
          </p:nvSpPr>
          <p:spPr>
            <a:xfrm>
              <a:off x="344050" y="1374250"/>
              <a:ext cx="2462000" cy="2537675"/>
            </a:xfrm>
            <a:custGeom>
              <a:rect b="b" l="l" r="r" t="t"/>
              <a:pathLst>
                <a:path extrusionOk="0" h="101507" w="98480">
                  <a:moveTo>
                    <a:pt x="50855" y="1"/>
                  </a:moveTo>
                  <a:cubicBezTo>
                    <a:pt x="22804" y="1"/>
                    <a:pt x="1" y="22804"/>
                    <a:pt x="1" y="50854"/>
                  </a:cubicBezTo>
                  <a:cubicBezTo>
                    <a:pt x="1" y="78703"/>
                    <a:pt x="22804" y="101506"/>
                    <a:pt x="50855" y="101506"/>
                  </a:cubicBezTo>
                  <a:cubicBezTo>
                    <a:pt x="65586" y="101506"/>
                    <a:pt x="79510" y="95049"/>
                    <a:pt x="89197" y="83748"/>
                  </a:cubicBezTo>
                  <a:lnTo>
                    <a:pt x="89399" y="83748"/>
                  </a:lnTo>
                  <a:lnTo>
                    <a:pt x="89197" y="83546"/>
                  </a:lnTo>
                  <a:cubicBezTo>
                    <a:pt x="87179" y="78097"/>
                    <a:pt x="86170" y="72245"/>
                    <a:pt x="86170" y="66191"/>
                  </a:cubicBezTo>
                  <a:cubicBezTo>
                    <a:pt x="86170" y="54083"/>
                    <a:pt x="90408" y="42581"/>
                    <a:pt x="98278" y="33298"/>
                  </a:cubicBezTo>
                  <a:lnTo>
                    <a:pt x="98480" y="33298"/>
                  </a:lnTo>
                  <a:lnTo>
                    <a:pt x="98278" y="33096"/>
                  </a:lnTo>
                  <a:cubicBezTo>
                    <a:pt x="91013" y="13320"/>
                    <a:pt x="71842" y="1"/>
                    <a:pt x="50855" y="1"/>
                  </a:cubicBezTo>
                  <a:close/>
                </a:path>
              </a:pathLst>
            </a:custGeom>
            <a:solidFill>
              <a:srgbClr val="43AE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1"/>
            <p:cNvSpPr/>
            <p:nvPr/>
          </p:nvSpPr>
          <p:spPr>
            <a:xfrm>
              <a:off x="4708000" y="1374250"/>
              <a:ext cx="2456950" cy="2537675"/>
            </a:xfrm>
            <a:custGeom>
              <a:rect b="b" l="l" r="r" t="t"/>
              <a:pathLst>
                <a:path extrusionOk="0" h="101507" w="98278">
                  <a:moveTo>
                    <a:pt x="47626" y="1"/>
                  </a:moveTo>
                  <a:cubicBezTo>
                    <a:pt x="26436" y="1"/>
                    <a:pt x="7467" y="13320"/>
                    <a:pt x="1" y="33096"/>
                  </a:cubicBezTo>
                  <a:lnTo>
                    <a:pt x="1" y="33298"/>
                  </a:lnTo>
                  <a:cubicBezTo>
                    <a:pt x="7871" y="42581"/>
                    <a:pt x="12310" y="54083"/>
                    <a:pt x="12310" y="66191"/>
                  </a:cubicBezTo>
                  <a:cubicBezTo>
                    <a:pt x="12310" y="72245"/>
                    <a:pt x="11100" y="78097"/>
                    <a:pt x="9082" y="83546"/>
                  </a:cubicBezTo>
                  <a:lnTo>
                    <a:pt x="9082" y="83748"/>
                  </a:lnTo>
                  <a:cubicBezTo>
                    <a:pt x="18768" y="95049"/>
                    <a:pt x="32894" y="101506"/>
                    <a:pt x="47626" y="101506"/>
                  </a:cubicBezTo>
                  <a:cubicBezTo>
                    <a:pt x="75676" y="101506"/>
                    <a:pt x="98278" y="78703"/>
                    <a:pt x="98278" y="50854"/>
                  </a:cubicBezTo>
                  <a:cubicBezTo>
                    <a:pt x="98278" y="22804"/>
                    <a:pt x="75676" y="1"/>
                    <a:pt x="47626" y="1"/>
                  </a:cubicBezTo>
                  <a:close/>
                </a:path>
              </a:pathLst>
            </a:custGeom>
            <a:solidFill>
              <a:srgbClr val="2CA0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1"/>
            <p:cNvSpPr/>
            <p:nvPr/>
          </p:nvSpPr>
          <p:spPr>
            <a:xfrm>
              <a:off x="5030875" y="1767775"/>
              <a:ext cx="1735525" cy="1750625"/>
            </a:xfrm>
            <a:custGeom>
              <a:rect b="b" l="l" r="r" t="t"/>
              <a:pathLst>
                <a:path extrusionOk="0" h="70025" w="69421">
                  <a:moveTo>
                    <a:pt x="35114" y="13319"/>
                  </a:moveTo>
                  <a:cubicBezTo>
                    <a:pt x="23006" y="13319"/>
                    <a:pt x="13925" y="22602"/>
                    <a:pt x="13925" y="35113"/>
                  </a:cubicBezTo>
                  <a:cubicBezTo>
                    <a:pt x="13925" y="47423"/>
                    <a:pt x="23006" y="56706"/>
                    <a:pt x="35114" y="56706"/>
                  </a:cubicBezTo>
                  <a:cubicBezTo>
                    <a:pt x="43792" y="56706"/>
                    <a:pt x="51056" y="51863"/>
                    <a:pt x="54487" y="43993"/>
                  </a:cubicBezTo>
                  <a:lnTo>
                    <a:pt x="54689" y="43387"/>
                  </a:lnTo>
                  <a:lnTo>
                    <a:pt x="52267" y="43387"/>
                  </a:lnTo>
                  <a:lnTo>
                    <a:pt x="52267" y="43791"/>
                  </a:lnTo>
                  <a:cubicBezTo>
                    <a:pt x="49038" y="50450"/>
                    <a:pt x="42581" y="54486"/>
                    <a:pt x="35114" y="54486"/>
                  </a:cubicBezTo>
                  <a:cubicBezTo>
                    <a:pt x="24419" y="54486"/>
                    <a:pt x="16145" y="46212"/>
                    <a:pt x="16145" y="35113"/>
                  </a:cubicBezTo>
                  <a:cubicBezTo>
                    <a:pt x="16145" y="23813"/>
                    <a:pt x="24419" y="15539"/>
                    <a:pt x="35114" y="15539"/>
                  </a:cubicBezTo>
                  <a:cubicBezTo>
                    <a:pt x="42783" y="15539"/>
                    <a:pt x="49442" y="19777"/>
                    <a:pt x="52469" y="26638"/>
                  </a:cubicBezTo>
                  <a:lnTo>
                    <a:pt x="52469" y="26840"/>
                  </a:lnTo>
                  <a:lnTo>
                    <a:pt x="54891" y="26840"/>
                  </a:lnTo>
                  <a:lnTo>
                    <a:pt x="54689" y="26234"/>
                  </a:lnTo>
                  <a:cubicBezTo>
                    <a:pt x="51258" y="18364"/>
                    <a:pt x="43792" y="13319"/>
                    <a:pt x="35114" y="13319"/>
                  </a:cubicBezTo>
                  <a:close/>
                  <a:moveTo>
                    <a:pt x="35114" y="8879"/>
                  </a:moveTo>
                  <a:cubicBezTo>
                    <a:pt x="20383" y="8879"/>
                    <a:pt x="9284" y="20180"/>
                    <a:pt x="9284" y="35113"/>
                  </a:cubicBezTo>
                  <a:cubicBezTo>
                    <a:pt x="9284" y="49845"/>
                    <a:pt x="20383" y="61146"/>
                    <a:pt x="35114" y="61146"/>
                  </a:cubicBezTo>
                  <a:cubicBezTo>
                    <a:pt x="46213" y="61146"/>
                    <a:pt x="55900" y="54486"/>
                    <a:pt x="59330" y="43993"/>
                  </a:cubicBezTo>
                  <a:lnTo>
                    <a:pt x="59532" y="43387"/>
                  </a:lnTo>
                  <a:lnTo>
                    <a:pt x="57312" y="43387"/>
                  </a:lnTo>
                  <a:lnTo>
                    <a:pt x="57110" y="43791"/>
                  </a:lnTo>
                  <a:cubicBezTo>
                    <a:pt x="53882" y="53074"/>
                    <a:pt x="45204" y="58926"/>
                    <a:pt x="35114" y="58926"/>
                  </a:cubicBezTo>
                  <a:cubicBezTo>
                    <a:pt x="21594" y="58926"/>
                    <a:pt x="11503" y="48634"/>
                    <a:pt x="11503" y="35113"/>
                  </a:cubicBezTo>
                  <a:cubicBezTo>
                    <a:pt x="11503" y="21391"/>
                    <a:pt x="21594" y="11099"/>
                    <a:pt x="35114" y="11099"/>
                  </a:cubicBezTo>
                  <a:cubicBezTo>
                    <a:pt x="45406" y="11099"/>
                    <a:pt x="54083" y="17153"/>
                    <a:pt x="57312" y="26638"/>
                  </a:cubicBezTo>
                  <a:lnTo>
                    <a:pt x="57312" y="26840"/>
                  </a:lnTo>
                  <a:lnTo>
                    <a:pt x="59734" y="26840"/>
                  </a:lnTo>
                  <a:lnTo>
                    <a:pt x="59532" y="26234"/>
                  </a:lnTo>
                  <a:cubicBezTo>
                    <a:pt x="55900" y="15741"/>
                    <a:pt x="46415" y="8879"/>
                    <a:pt x="35114" y="8879"/>
                  </a:cubicBezTo>
                  <a:close/>
                  <a:moveTo>
                    <a:pt x="35114" y="4440"/>
                  </a:moveTo>
                  <a:cubicBezTo>
                    <a:pt x="17759" y="4440"/>
                    <a:pt x="4642" y="17557"/>
                    <a:pt x="4642" y="35113"/>
                  </a:cubicBezTo>
                  <a:cubicBezTo>
                    <a:pt x="4642" y="52468"/>
                    <a:pt x="17759" y="65585"/>
                    <a:pt x="35114" y="65585"/>
                  </a:cubicBezTo>
                  <a:cubicBezTo>
                    <a:pt x="49038" y="65585"/>
                    <a:pt x="60541" y="57110"/>
                    <a:pt x="64375" y="43993"/>
                  </a:cubicBezTo>
                  <a:lnTo>
                    <a:pt x="64577" y="43387"/>
                  </a:lnTo>
                  <a:lnTo>
                    <a:pt x="62155" y="43387"/>
                  </a:lnTo>
                  <a:lnTo>
                    <a:pt x="62155" y="43791"/>
                  </a:lnTo>
                  <a:cubicBezTo>
                    <a:pt x="58523" y="55697"/>
                    <a:pt x="47828" y="63365"/>
                    <a:pt x="35114" y="63365"/>
                  </a:cubicBezTo>
                  <a:cubicBezTo>
                    <a:pt x="18970" y="63365"/>
                    <a:pt x="6862" y="51257"/>
                    <a:pt x="6862" y="35113"/>
                  </a:cubicBezTo>
                  <a:cubicBezTo>
                    <a:pt x="6862" y="18768"/>
                    <a:pt x="18970" y="6660"/>
                    <a:pt x="35114" y="6660"/>
                  </a:cubicBezTo>
                  <a:cubicBezTo>
                    <a:pt x="48029" y="6660"/>
                    <a:pt x="58725" y="14530"/>
                    <a:pt x="62155" y="26638"/>
                  </a:cubicBezTo>
                  <a:lnTo>
                    <a:pt x="62357" y="26840"/>
                  </a:lnTo>
                  <a:lnTo>
                    <a:pt x="64577" y="26840"/>
                  </a:lnTo>
                  <a:lnTo>
                    <a:pt x="64375" y="26436"/>
                  </a:lnTo>
                  <a:cubicBezTo>
                    <a:pt x="60743" y="13117"/>
                    <a:pt x="49240" y="4440"/>
                    <a:pt x="35114" y="4440"/>
                  </a:cubicBezTo>
                  <a:close/>
                  <a:moveTo>
                    <a:pt x="35114" y="0"/>
                  </a:moveTo>
                  <a:cubicBezTo>
                    <a:pt x="15136" y="0"/>
                    <a:pt x="1" y="15135"/>
                    <a:pt x="1" y="35113"/>
                  </a:cubicBezTo>
                  <a:cubicBezTo>
                    <a:pt x="1" y="54890"/>
                    <a:pt x="15136" y="70025"/>
                    <a:pt x="35114" y="70025"/>
                  </a:cubicBezTo>
                  <a:cubicBezTo>
                    <a:pt x="51662" y="70025"/>
                    <a:pt x="65384" y="59531"/>
                    <a:pt x="69219" y="43993"/>
                  </a:cubicBezTo>
                  <a:lnTo>
                    <a:pt x="69219" y="43387"/>
                  </a:lnTo>
                  <a:lnTo>
                    <a:pt x="66999" y="43387"/>
                  </a:lnTo>
                  <a:lnTo>
                    <a:pt x="66999" y="43791"/>
                  </a:lnTo>
                  <a:cubicBezTo>
                    <a:pt x="63164" y="58320"/>
                    <a:pt x="50653" y="67805"/>
                    <a:pt x="35114" y="67805"/>
                  </a:cubicBezTo>
                  <a:cubicBezTo>
                    <a:pt x="16347" y="67805"/>
                    <a:pt x="2221" y="53679"/>
                    <a:pt x="2221" y="35113"/>
                  </a:cubicBezTo>
                  <a:cubicBezTo>
                    <a:pt x="2221" y="16346"/>
                    <a:pt x="16347" y="2220"/>
                    <a:pt x="35114" y="2220"/>
                  </a:cubicBezTo>
                  <a:cubicBezTo>
                    <a:pt x="50653" y="2220"/>
                    <a:pt x="63366" y="12108"/>
                    <a:pt x="66999" y="26638"/>
                  </a:cubicBezTo>
                  <a:lnTo>
                    <a:pt x="66999" y="26840"/>
                  </a:lnTo>
                  <a:lnTo>
                    <a:pt x="69420" y="26840"/>
                  </a:lnTo>
                  <a:lnTo>
                    <a:pt x="69219" y="26436"/>
                  </a:lnTo>
                  <a:cubicBezTo>
                    <a:pt x="65586" y="10696"/>
                    <a:pt x="51864" y="0"/>
                    <a:pt x="351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1"/>
            <p:cNvSpPr/>
            <p:nvPr/>
          </p:nvSpPr>
          <p:spPr>
            <a:xfrm>
              <a:off x="742625" y="1767775"/>
              <a:ext cx="1740550" cy="1750625"/>
            </a:xfrm>
            <a:custGeom>
              <a:rect b="b" l="l" r="r" t="t"/>
              <a:pathLst>
                <a:path extrusionOk="0" h="70025" w="69622">
                  <a:moveTo>
                    <a:pt x="35315" y="13319"/>
                  </a:moveTo>
                  <a:cubicBezTo>
                    <a:pt x="23005" y="13319"/>
                    <a:pt x="13924" y="22602"/>
                    <a:pt x="13924" y="35113"/>
                  </a:cubicBezTo>
                  <a:cubicBezTo>
                    <a:pt x="13924" y="47423"/>
                    <a:pt x="23005" y="56706"/>
                    <a:pt x="34912" y="56706"/>
                  </a:cubicBezTo>
                  <a:cubicBezTo>
                    <a:pt x="47020" y="56706"/>
                    <a:pt x="56101" y="47423"/>
                    <a:pt x="56101" y="35113"/>
                  </a:cubicBezTo>
                  <a:cubicBezTo>
                    <a:pt x="56101" y="32894"/>
                    <a:pt x="55899" y="31077"/>
                    <a:pt x="55495" y="29463"/>
                  </a:cubicBezTo>
                  <a:lnTo>
                    <a:pt x="55495" y="29059"/>
                  </a:lnTo>
                  <a:lnTo>
                    <a:pt x="31279" y="29059"/>
                  </a:lnTo>
                  <a:lnTo>
                    <a:pt x="31279" y="31279"/>
                  </a:lnTo>
                  <a:lnTo>
                    <a:pt x="53679" y="31279"/>
                  </a:lnTo>
                  <a:cubicBezTo>
                    <a:pt x="53679" y="32086"/>
                    <a:pt x="53881" y="32692"/>
                    <a:pt x="53881" y="33499"/>
                  </a:cubicBezTo>
                  <a:lnTo>
                    <a:pt x="31279" y="33499"/>
                  </a:lnTo>
                  <a:lnTo>
                    <a:pt x="31279" y="35719"/>
                  </a:lnTo>
                  <a:lnTo>
                    <a:pt x="53881" y="35719"/>
                  </a:lnTo>
                  <a:cubicBezTo>
                    <a:pt x="53881" y="36526"/>
                    <a:pt x="53881" y="37131"/>
                    <a:pt x="53679" y="37939"/>
                  </a:cubicBezTo>
                  <a:lnTo>
                    <a:pt x="31279" y="37939"/>
                  </a:lnTo>
                  <a:lnTo>
                    <a:pt x="31279" y="40158"/>
                  </a:lnTo>
                  <a:lnTo>
                    <a:pt x="53276" y="40158"/>
                  </a:lnTo>
                  <a:cubicBezTo>
                    <a:pt x="53074" y="40966"/>
                    <a:pt x="52872" y="41571"/>
                    <a:pt x="52670" y="42378"/>
                  </a:cubicBezTo>
                  <a:lnTo>
                    <a:pt x="31279" y="42378"/>
                  </a:lnTo>
                  <a:lnTo>
                    <a:pt x="31279" y="44598"/>
                  </a:lnTo>
                  <a:lnTo>
                    <a:pt x="51661" y="44598"/>
                  </a:lnTo>
                  <a:cubicBezTo>
                    <a:pt x="48432" y="50652"/>
                    <a:pt x="42176" y="54486"/>
                    <a:pt x="34912" y="54486"/>
                  </a:cubicBezTo>
                  <a:cubicBezTo>
                    <a:pt x="24216" y="54486"/>
                    <a:pt x="16144" y="46212"/>
                    <a:pt x="16144" y="35113"/>
                  </a:cubicBezTo>
                  <a:cubicBezTo>
                    <a:pt x="16144" y="24014"/>
                    <a:pt x="24418" y="15539"/>
                    <a:pt x="35315" y="15539"/>
                  </a:cubicBezTo>
                  <a:cubicBezTo>
                    <a:pt x="40360" y="15539"/>
                    <a:pt x="45405" y="17557"/>
                    <a:pt x="48836" y="20987"/>
                  </a:cubicBezTo>
                  <a:lnTo>
                    <a:pt x="49038" y="21189"/>
                  </a:lnTo>
                  <a:lnTo>
                    <a:pt x="51863" y="21189"/>
                  </a:lnTo>
                  <a:lnTo>
                    <a:pt x="51258" y="20382"/>
                  </a:lnTo>
                  <a:cubicBezTo>
                    <a:pt x="47423" y="15942"/>
                    <a:pt x="41369" y="13319"/>
                    <a:pt x="35315" y="13319"/>
                  </a:cubicBezTo>
                  <a:close/>
                  <a:moveTo>
                    <a:pt x="35315" y="8879"/>
                  </a:moveTo>
                  <a:cubicBezTo>
                    <a:pt x="20382" y="8879"/>
                    <a:pt x="9283" y="20180"/>
                    <a:pt x="9283" y="34912"/>
                  </a:cubicBezTo>
                  <a:cubicBezTo>
                    <a:pt x="9283" y="49845"/>
                    <a:pt x="20382" y="61146"/>
                    <a:pt x="34912" y="61146"/>
                  </a:cubicBezTo>
                  <a:cubicBezTo>
                    <a:pt x="49643" y="61146"/>
                    <a:pt x="60742" y="49845"/>
                    <a:pt x="60742" y="34912"/>
                  </a:cubicBezTo>
                  <a:cubicBezTo>
                    <a:pt x="60742" y="33095"/>
                    <a:pt x="60540" y="31279"/>
                    <a:pt x="60137" y="29463"/>
                  </a:cubicBezTo>
                  <a:lnTo>
                    <a:pt x="60137" y="29059"/>
                  </a:lnTo>
                  <a:lnTo>
                    <a:pt x="57715" y="29059"/>
                  </a:lnTo>
                  <a:lnTo>
                    <a:pt x="57917" y="29665"/>
                  </a:lnTo>
                  <a:cubicBezTo>
                    <a:pt x="58321" y="31279"/>
                    <a:pt x="58522" y="33095"/>
                    <a:pt x="58522" y="34912"/>
                  </a:cubicBezTo>
                  <a:cubicBezTo>
                    <a:pt x="58522" y="48634"/>
                    <a:pt x="48432" y="58926"/>
                    <a:pt x="34912" y="58926"/>
                  </a:cubicBezTo>
                  <a:cubicBezTo>
                    <a:pt x="21593" y="58926"/>
                    <a:pt x="11503" y="48634"/>
                    <a:pt x="11503" y="34912"/>
                  </a:cubicBezTo>
                  <a:cubicBezTo>
                    <a:pt x="11503" y="21391"/>
                    <a:pt x="21795" y="11099"/>
                    <a:pt x="35315" y="11099"/>
                  </a:cubicBezTo>
                  <a:cubicBezTo>
                    <a:pt x="43185" y="11099"/>
                    <a:pt x="50450" y="14732"/>
                    <a:pt x="54688" y="20987"/>
                  </a:cubicBezTo>
                  <a:lnTo>
                    <a:pt x="54688" y="21189"/>
                  </a:lnTo>
                  <a:lnTo>
                    <a:pt x="57312" y="21189"/>
                  </a:lnTo>
                  <a:lnTo>
                    <a:pt x="56908" y="20382"/>
                  </a:lnTo>
                  <a:cubicBezTo>
                    <a:pt x="52267" y="13117"/>
                    <a:pt x="44194" y="8879"/>
                    <a:pt x="35315" y="8879"/>
                  </a:cubicBezTo>
                  <a:close/>
                  <a:moveTo>
                    <a:pt x="35315" y="4440"/>
                  </a:moveTo>
                  <a:cubicBezTo>
                    <a:pt x="17759" y="4440"/>
                    <a:pt x="4642" y="17557"/>
                    <a:pt x="4642" y="34912"/>
                  </a:cubicBezTo>
                  <a:cubicBezTo>
                    <a:pt x="4642" y="52468"/>
                    <a:pt x="17759" y="65585"/>
                    <a:pt x="34912" y="65585"/>
                  </a:cubicBezTo>
                  <a:cubicBezTo>
                    <a:pt x="52267" y="65585"/>
                    <a:pt x="65182" y="52468"/>
                    <a:pt x="65182" y="34912"/>
                  </a:cubicBezTo>
                  <a:cubicBezTo>
                    <a:pt x="65182" y="33297"/>
                    <a:pt x="64980" y="31481"/>
                    <a:pt x="64778" y="29463"/>
                  </a:cubicBezTo>
                  <a:lnTo>
                    <a:pt x="64576" y="29059"/>
                  </a:lnTo>
                  <a:lnTo>
                    <a:pt x="62357" y="29059"/>
                  </a:lnTo>
                  <a:lnTo>
                    <a:pt x="62558" y="29665"/>
                  </a:lnTo>
                  <a:cubicBezTo>
                    <a:pt x="62760" y="31683"/>
                    <a:pt x="62962" y="33297"/>
                    <a:pt x="62962" y="34912"/>
                  </a:cubicBezTo>
                  <a:cubicBezTo>
                    <a:pt x="62962" y="51056"/>
                    <a:pt x="51056" y="63365"/>
                    <a:pt x="34912" y="63365"/>
                  </a:cubicBezTo>
                  <a:cubicBezTo>
                    <a:pt x="18969" y="63365"/>
                    <a:pt x="6861" y="51056"/>
                    <a:pt x="6861" y="34912"/>
                  </a:cubicBezTo>
                  <a:cubicBezTo>
                    <a:pt x="6861" y="18768"/>
                    <a:pt x="18969" y="6660"/>
                    <a:pt x="35315" y="6660"/>
                  </a:cubicBezTo>
                  <a:cubicBezTo>
                    <a:pt x="46011" y="6660"/>
                    <a:pt x="55092" y="11906"/>
                    <a:pt x="59935" y="20786"/>
                  </a:cubicBezTo>
                  <a:lnTo>
                    <a:pt x="59935" y="21189"/>
                  </a:lnTo>
                  <a:lnTo>
                    <a:pt x="62357" y="21189"/>
                  </a:lnTo>
                  <a:lnTo>
                    <a:pt x="62155" y="20382"/>
                  </a:lnTo>
                  <a:cubicBezTo>
                    <a:pt x="57110" y="10494"/>
                    <a:pt x="47020" y="4440"/>
                    <a:pt x="35315" y="4440"/>
                  </a:cubicBezTo>
                  <a:close/>
                  <a:moveTo>
                    <a:pt x="35315" y="0"/>
                  </a:moveTo>
                  <a:cubicBezTo>
                    <a:pt x="15135" y="0"/>
                    <a:pt x="0" y="15135"/>
                    <a:pt x="0" y="35113"/>
                  </a:cubicBezTo>
                  <a:cubicBezTo>
                    <a:pt x="0" y="54890"/>
                    <a:pt x="14933" y="70025"/>
                    <a:pt x="34912" y="70025"/>
                  </a:cubicBezTo>
                  <a:cubicBezTo>
                    <a:pt x="54890" y="70025"/>
                    <a:pt x="69621" y="54890"/>
                    <a:pt x="69621" y="35113"/>
                  </a:cubicBezTo>
                  <a:cubicBezTo>
                    <a:pt x="69621" y="32894"/>
                    <a:pt x="69621" y="31077"/>
                    <a:pt x="69218" y="29463"/>
                  </a:cubicBezTo>
                  <a:lnTo>
                    <a:pt x="69218" y="29059"/>
                  </a:lnTo>
                  <a:lnTo>
                    <a:pt x="66998" y="29059"/>
                  </a:lnTo>
                  <a:lnTo>
                    <a:pt x="66998" y="29665"/>
                  </a:lnTo>
                  <a:cubicBezTo>
                    <a:pt x="67402" y="31279"/>
                    <a:pt x="67402" y="33095"/>
                    <a:pt x="67402" y="35113"/>
                  </a:cubicBezTo>
                  <a:cubicBezTo>
                    <a:pt x="67402" y="53679"/>
                    <a:pt x="53477" y="67805"/>
                    <a:pt x="34912" y="67805"/>
                  </a:cubicBezTo>
                  <a:cubicBezTo>
                    <a:pt x="16346" y="67805"/>
                    <a:pt x="2220" y="53679"/>
                    <a:pt x="2220" y="35113"/>
                  </a:cubicBezTo>
                  <a:cubicBezTo>
                    <a:pt x="2220" y="16346"/>
                    <a:pt x="16346" y="2220"/>
                    <a:pt x="35315" y="2220"/>
                  </a:cubicBezTo>
                  <a:cubicBezTo>
                    <a:pt x="48432" y="2220"/>
                    <a:pt x="59733" y="9485"/>
                    <a:pt x="64980" y="20786"/>
                  </a:cubicBezTo>
                  <a:lnTo>
                    <a:pt x="64980" y="21189"/>
                  </a:lnTo>
                  <a:lnTo>
                    <a:pt x="67402" y="21189"/>
                  </a:lnTo>
                  <a:lnTo>
                    <a:pt x="67200" y="20584"/>
                  </a:lnTo>
                  <a:cubicBezTo>
                    <a:pt x="61751" y="7870"/>
                    <a:pt x="49643" y="0"/>
                    <a:pt x="353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1"/>
            <p:cNvSpPr/>
            <p:nvPr/>
          </p:nvSpPr>
          <p:spPr>
            <a:xfrm>
              <a:off x="2881700" y="2156225"/>
              <a:ext cx="1745600" cy="1745600"/>
            </a:xfrm>
            <a:custGeom>
              <a:rect b="b" l="l" r="r" t="t"/>
              <a:pathLst>
                <a:path extrusionOk="0" h="69824" w="69824">
                  <a:moveTo>
                    <a:pt x="35518" y="13118"/>
                  </a:moveTo>
                  <a:cubicBezTo>
                    <a:pt x="23208" y="13118"/>
                    <a:pt x="13925" y="22401"/>
                    <a:pt x="13925" y="34912"/>
                  </a:cubicBezTo>
                  <a:cubicBezTo>
                    <a:pt x="13925" y="47222"/>
                    <a:pt x="23006" y="56505"/>
                    <a:pt x="35114" y="56505"/>
                  </a:cubicBezTo>
                  <a:cubicBezTo>
                    <a:pt x="47222" y="56505"/>
                    <a:pt x="56303" y="47222"/>
                    <a:pt x="56303" y="34912"/>
                  </a:cubicBezTo>
                  <a:cubicBezTo>
                    <a:pt x="56303" y="32692"/>
                    <a:pt x="56101" y="30876"/>
                    <a:pt x="55698" y="29262"/>
                  </a:cubicBezTo>
                  <a:lnTo>
                    <a:pt x="55496" y="28858"/>
                  </a:lnTo>
                  <a:lnTo>
                    <a:pt x="31482" y="28858"/>
                  </a:lnTo>
                  <a:lnTo>
                    <a:pt x="31482" y="31078"/>
                  </a:lnTo>
                  <a:lnTo>
                    <a:pt x="53680" y="31078"/>
                  </a:lnTo>
                  <a:cubicBezTo>
                    <a:pt x="53881" y="31885"/>
                    <a:pt x="54083" y="32491"/>
                    <a:pt x="54083" y="33298"/>
                  </a:cubicBezTo>
                  <a:lnTo>
                    <a:pt x="31482" y="33298"/>
                  </a:lnTo>
                  <a:lnTo>
                    <a:pt x="31482" y="35518"/>
                  </a:lnTo>
                  <a:lnTo>
                    <a:pt x="54083" y="35518"/>
                  </a:lnTo>
                  <a:cubicBezTo>
                    <a:pt x="54083" y="36325"/>
                    <a:pt x="54083" y="37132"/>
                    <a:pt x="53881" y="37737"/>
                  </a:cubicBezTo>
                  <a:lnTo>
                    <a:pt x="31482" y="37737"/>
                  </a:lnTo>
                  <a:lnTo>
                    <a:pt x="31482" y="39957"/>
                  </a:lnTo>
                  <a:lnTo>
                    <a:pt x="53478" y="39957"/>
                  </a:lnTo>
                  <a:cubicBezTo>
                    <a:pt x="53276" y="40764"/>
                    <a:pt x="53074" y="41572"/>
                    <a:pt x="52872" y="42177"/>
                  </a:cubicBezTo>
                  <a:lnTo>
                    <a:pt x="31482" y="42177"/>
                  </a:lnTo>
                  <a:lnTo>
                    <a:pt x="31482" y="44397"/>
                  </a:lnTo>
                  <a:lnTo>
                    <a:pt x="51863" y="44397"/>
                  </a:lnTo>
                  <a:cubicBezTo>
                    <a:pt x="48635" y="50653"/>
                    <a:pt x="42379" y="54285"/>
                    <a:pt x="35114" y="54285"/>
                  </a:cubicBezTo>
                  <a:cubicBezTo>
                    <a:pt x="24419" y="54285"/>
                    <a:pt x="16145" y="46011"/>
                    <a:pt x="16145" y="34912"/>
                  </a:cubicBezTo>
                  <a:cubicBezTo>
                    <a:pt x="16145" y="23813"/>
                    <a:pt x="24419" y="15338"/>
                    <a:pt x="35518" y="15338"/>
                  </a:cubicBezTo>
                  <a:cubicBezTo>
                    <a:pt x="40563" y="15338"/>
                    <a:pt x="45608" y="17356"/>
                    <a:pt x="49038" y="20988"/>
                  </a:cubicBezTo>
                  <a:lnTo>
                    <a:pt x="51863" y="20988"/>
                  </a:lnTo>
                  <a:lnTo>
                    <a:pt x="51258" y="20181"/>
                  </a:lnTo>
                  <a:cubicBezTo>
                    <a:pt x="47424" y="15741"/>
                    <a:pt x="41572" y="13118"/>
                    <a:pt x="35518" y="13118"/>
                  </a:cubicBezTo>
                  <a:close/>
                  <a:moveTo>
                    <a:pt x="35518" y="8678"/>
                  </a:moveTo>
                  <a:cubicBezTo>
                    <a:pt x="20584" y="8678"/>
                    <a:pt x="9283" y="19979"/>
                    <a:pt x="9283" y="34912"/>
                  </a:cubicBezTo>
                  <a:cubicBezTo>
                    <a:pt x="9283" y="49644"/>
                    <a:pt x="20383" y="60944"/>
                    <a:pt x="35114" y="60944"/>
                  </a:cubicBezTo>
                  <a:cubicBezTo>
                    <a:pt x="49845" y="60944"/>
                    <a:pt x="60743" y="49644"/>
                    <a:pt x="60743" y="34710"/>
                  </a:cubicBezTo>
                  <a:cubicBezTo>
                    <a:pt x="60743" y="32894"/>
                    <a:pt x="60541" y="31078"/>
                    <a:pt x="60339" y="29262"/>
                  </a:cubicBezTo>
                  <a:lnTo>
                    <a:pt x="60137" y="28858"/>
                  </a:lnTo>
                  <a:lnTo>
                    <a:pt x="57917" y="28858"/>
                  </a:lnTo>
                  <a:lnTo>
                    <a:pt x="58119" y="29464"/>
                  </a:lnTo>
                  <a:cubicBezTo>
                    <a:pt x="58523" y="31078"/>
                    <a:pt x="58523" y="32894"/>
                    <a:pt x="58523" y="34912"/>
                  </a:cubicBezTo>
                  <a:cubicBezTo>
                    <a:pt x="58523" y="48433"/>
                    <a:pt x="48433" y="58725"/>
                    <a:pt x="35114" y="58725"/>
                  </a:cubicBezTo>
                  <a:cubicBezTo>
                    <a:pt x="21795" y="58725"/>
                    <a:pt x="11503" y="48433"/>
                    <a:pt x="11503" y="34912"/>
                  </a:cubicBezTo>
                  <a:cubicBezTo>
                    <a:pt x="11503" y="21190"/>
                    <a:pt x="21795" y="10898"/>
                    <a:pt x="35518" y="10898"/>
                  </a:cubicBezTo>
                  <a:cubicBezTo>
                    <a:pt x="43388" y="10898"/>
                    <a:pt x="50451" y="14530"/>
                    <a:pt x="54689" y="20786"/>
                  </a:cubicBezTo>
                  <a:lnTo>
                    <a:pt x="54890" y="20988"/>
                  </a:lnTo>
                  <a:lnTo>
                    <a:pt x="57514" y="20988"/>
                  </a:lnTo>
                  <a:lnTo>
                    <a:pt x="57110" y="20181"/>
                  </a:lnTo>
                  <a:cubicBezTo>
                    <a:pt x="52469" y="13118"/>
                    <a:pt x="44397" y="8678"/>
                    <a:pt x="35518" y="8678"/>
                  </a:cubicBezTo>
                  <a:close/>
                  <a:moveTo>
                    <a:pt x="35518" y="4239"/>
                  </a:moveTo>
                  <a:cubicBezTo>
                    <a:pt x="17961" y="4239"/>
                    <a:pt x="4642" y="17356"/>
                    <a:pt x="4642" y="34912"/>
                  </a:cubicBezTo>
                  <a:cubicBezTo>
                    <a:pt x="4642" y="52267"/>
                    <a:pt x="17759" y="65384"/>
                    <a:pt x="35114" y="65384"/>
                  </a:cubicBezTo>
                  <a:cubicBezTo>
                    <a:pt x="52267" y="65384"/>
                    <a:pt x="65384" y="52267"/>
                    <a:pt x="65384" y="34710"/>
                  </a:cubicBezTo>
                  <a:cubicBezTo>
                    <a:pt x="65384" y="33096"/>
                    <a:pt x="65182" y="31280"/>
                    <a:pt x="64779" y="29262"/>
                  </a:cubicBezTo>
                  <a:lnTo>
                    <a:pt x="64779" y="28858"/>
                  </a:lnTo>
                  <a:lnTo>
                    <a:pt x="62559" y="28858"/>
                  </a:lnTo>
                  <a:lnTo>
                    <a:pt x="62559" y="29464"/>
                  </a:lnTo>
                  <a:cubicBezTo>
                    <a:pt x="62963" y="31482"/>
                    <a:pt x="63164" y="33298"/>
                    <a:pt x="63164" y="34912"/>
                  </a:cubicBezTo>
                  <a:cubicBezTo>
                    <a:pt x="63164" y="51056"/>
                    <a:pt x="51056" y="63164"/>
                    <a:pt x="35114" y="63164"/>
                  </a:cubicBezTo>
                  <a:cubicBezTo>
                    <a:pt x="18970" y="63164"/>
                    <a:pt x="6862" y="51056"/>
                    <a:pt x="6862" y="34912"/>
                  </a:cubicBezTo>
                  <a:cubicBezTo>
                    <a:pt x="6862" y="18566"/>
                    <a:pt x="19172" y="6458"/>
                    <a:pt x="35518" y="6458"/>
                  </a:cubicBezTo>
                  <a:cubicBezTo>
                    <a:pt x="46011" y="6458"/>
                    <a:pt x="55294" y="11705"/>
                    <a:pt x="59936" y="20786"/>
                  </a:cubicBezTo>
                  <a:lnTo>
                    <a:pt x="60137" y="20988"/>
                  </a:lnTo>
                  <a:lnTo>
                    <a:pt x="62559" y="20988"/>
                  </a:lnTo>
                  <a:lnTo>
                    <a:pt x="62357" y="20383"/>
                  </a:lnTo>
                  <a:cubicBezTo>
                    <a:pt x="57312" y="10293"/>
                    <a:pt x="47222" y="4239"/>
                    <a:pt x="35518" y="4239"/>
                  </a:cubicBezTo>
                  <a:close/>
                  <a:moveTo>
                    <a:pt x="35518" y="1"/>
                  </a:moveTo>
                  <a:cubicBezTo>
                    <a:pt x="15338" y="1"/>
                    <a:pt x="1" y="14934"/>
                    <a:pt x="1" y="34912"/>
                  </a:cubicBezTo>
                  <a:cubicBezTo>
                    <a:pt x="1" y="54890"/>
                    <a:pt x="15136" y="69824"/>
                    <a:pt x="35114" y="69824"/>
                  </a:cubicBezTo>
                  <a:cubicBezTo>
                    <a:pt x="54890" y="69824"/>
                    <a:pt x="69824" y="54890"/>
                    <a:pt x="69824" y="34912"/>
                  </a:cubicBezTo>
                  <a:cubicBezTo>
                    <a:pt x="69824" y="32692"/>
                    <a:pt x="69622" y="30876"/>
                    <a:pt x="69420" y="29262"/>
                  </a:cubicBezTo>
                  <a:lnTo>
                    <a:pt x="69420" y="28858"/>
                  </a:lnTo>
                  <a:lnTo>
                    <a:pt x="67200" y="29060"/>
                  </a:lnTo>
                  <a:lnTo>
                    <a:pt x="67200" y="29464"/>
                  </a:lnTo>
                  <a:cubicBezTo>
                    <a:pt x="67402" y="31280"/>
                    <a:pt x="67604" y="33096"/>
                    <a:pt x="67604" y="34912"/>
                  </a:cubicBezTo>
                  <a:cubicBezTo>
                    <a:pt x="67604" y="53478"/>
                    <a:pt x="53680" y="67604"/>
                    <a:pt x="35114" y="67604"/>
                  </a:cubicBezTo>
                  <a:cubicBezTo>
                    <a:pt x="16347" y="67604"/>
                    <a:pt x="2220" y="53478"/>
                    <a:pt x="2220" y="34912"/>
                  </a:cubicBezTo>
                  <a:cubicBezTo>
                    <a:pt x="2220" y="16145"/>
                    <a:pt x="16548" y="2019"/>
                    <a:pt x="35518" y="2019"/>
                  </a:cubicBezTo>
                  <a:cubicBezTo>
                    <a:pt x="48635" y="2019"/>
                    <a:pt x="59936" y="9284"/>
                    <a:pt x="64981" y="20786"/>
                  </a:cubicBezTo>
                  <a:lnTo>
                    <a:pt x="65182" y="20988"/>
                  </a:lnTo>
                  <a:lnTo>
                    <a:pt x="67604" y="20988"/>
                  </a:lnTo>
                  <a:lnTo>
                    <a:pt x="67402" y="20383"/>
                  </a:lnTo>
                  <a:cubicBezTo>
                    <a:pt x="61954" y="7669"/>
                    <a:pt x="49845" y="1"/>
                    <a:pt x="355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1"/>
            <p:cNvSpPr/>
            <p:nvPr/>
          </p:nvSpPr>
          <p:spPr>
            <a:xfrm>
              <a:off x="2488200" y="2196600"/>
              <a:ext cx="393525" cy="1281450"/>
            </a:xfrm>
            <a:custGeom>
              <a:rect b="b" l="l" r="r" t="t"/>
              <a:pathLst>
                <a:path extrusionOk="0" h="51258" w="15741">
                  <a:moveTo>
                    <a:pt x="12512" y="0"/>
                  </a:moveTo>
                  <a:lnTo>
                    <a:pt x="12310" y="202"/>
                  </a:lnTo>
                  <a:cubicBezTo>
                    <a:pt x="4238" y="9485"/>
                    <a:pt x="0" y="21189"/>
                    <a:pt x="0" y="33297"/>
                  </a:cubicBezTo>
                  <a:cubicBezTo>
                    <a:pt x="0" y="39351"/>
                    <a:pt x="1009" y="45203"/>
                    <a:pt x="3027" y="50854"/>
                  </a:cubicBezTo>
                  <a:lnTo>
                    <a:pt x="3229" y="51257"/>
                  </a:lnTo>
                  <a:lnTo>
                    <a:pt x="3431" y="50854"/>
                  </a:lnTo>
                  <a:cubicBezTo>
                    <a:pt x="11301" y="41773"/>
                    <a:pt x="15741" y="30068"/>
                    <a:pt x="15741" y="17960"/>
                  </a:cubicBezTo>
                  <a:cubicBezTo>
                    <a:pt x="15741" y="11906"/>
                    <a:pt x="14732" y="5852"/>
                    <a:pt x="12512" y="202"/>
                  </a:cubicBezTo>
                  <a:lnTo>
                    <a:pt x="12512" y="0"/>
                  </a:lnTo>
                  <a:close/>
                </a:path>
              </a:pathLst>
            </a:custGeom>
            <a:solidFill>
              <a:srgbClr val="307A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1"/>
            <p:cNvSpPr/>
            <p:nvPr/>
          </p:nvSpPr>
          <p:spPr>
            <a:xfrm>
              <a:off x="4627275" y="2196600"/>
              <a:ext cx="398575" cy="1281450"/>
            </a:xfrm>
            <a:custGeom>
              <a:rect b="b" l="l" r="r" t="t"/>
              <a:pathLst>
                <a:path extrusionOk="0" h="51258" w="15943">
                  <a:moveTo>
                    <a:pt x="3431" y="0"/>
                  </a:moveTo>
                  <a:lnTo>
                    <a:pt x="3230" y="202"/>
                  </a:lnTo>
                  <a:cubicBezTo>
                    <a:pt x="1212" y="5852"/>
                    <a:pt x="1" y="11906"/>
                    <a:pt x="1" y="17960"/>
                  </a:cubicBezTo>
                  <a:cubicBezTo>
                    <a:pt x="1" y="30068"/>
                    <a:pt x="4440" y="41773"/>
                    <a:pt x="12311" y="50854"/>
                  </a:cubicBezTo>
                  <a:lnTo>
                    <a:pt x="12512" y="51257"/>
                  </a:lnTo>
                  <a:lnTo>
                    <a:pt x="12714" y="50854"/>
                  </a:lnTo>
                  <a:cubicBezTo>
                    <a:pt x="14732" y="45203"/>
                    <a:pt x="15943" y="39351"/>
                    <a:pt x="15943" y="33297"/>
                  </a:cubicBezTo>
                  <a:cubicBezTo>
                    <a:pt x="15943" y="21189"/>
                    <a:pt x="11503" y="9485"/>
                    <a:pt x="3633" y="202"/>
                  </a:cubicBezTo>
                  <a:lnTo>
                    <a:pt x="3431" y="0"/>
                  </a:lnTo>
                  <a:close/>
                </a:path>
              </a:pathLst>
            </a:custGeom>
            <a:solidFill>
              <a:srgbClr val="228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 name="Google Shape;509;p41"/>
          <p:cNvGrpSpPr/>
          <p:nvPr/>
        </p:nvGrpSpPr>
        <p:grpSpPr>
          <a:xfrm>
            <a:off x="3063250" y="4545674"/>
            <a:ext cx="2586114" cy="438918"/>
            <a:chOff x="276875" y="2265675"/>
            <a:chExt cx="7062025" cy="1198575"/>
          </a:xfrm>
        </p:grpSpPr>
        <p:sp>
          <p:nvSpPr>
            <p:cNvPr id="510" name="Google Shape;510;p41"/>
            <p:cNvSpPr/>
            <p:nvPr/>
          </p:nvSpPr>
          <p:spPr>
            <a:xfrm>
              <a:off x="1673075" y="2646775"/>
              <a:ext cx="229150" cy="417575"/>
            </a:xfrm>
            <a:custGeom>
              <a:rect b="b" l="l" r="r" t="t"/>
              <a:pathLst>
                <a:path extrusionOk="0" h="16703" w="9166">
                  <a:moveTo>
                    <a:pt x="1" y="1"/>
                  </a:moveTo>
                  <a:lnTo>
                    <a:pt x="1" y="2349"/>
                  </a:lnTo>
                  <a:lnTo>
                    <a:pt x="3578" y="2349"/>
                  </a:lnTo>
                  <a:lnTo>
                    <a:pt x="3578" y="16703"/>
                  </a:lnTo>
                  <a:lnTo>
                    <a:pt x="5573" y="16703"/>
                  </a:lnTo>
                  <a:lnTo>
                    <a:pt x="5573" y="2349"/>
                  </a:lnTo>
                  <a:lnTo>
                    <a:pt x="9165" y="2349"/>
                  </a:lnTo>
                  <a:lnTo>
                    <a:pt x="9165" y="1"/>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1"/>
            <p:cNvSpPr/>
            <p:nvPr/>
          </p:nvSpPr>
          <p:spPr>
            <a:xfrm>
              <a:off x="1942100" y="2742725"/>
              <a:ext cx="141650" cy="321625"/>
            </a:xfrm>
            <a:custGeom>
              <a:rect b="b" l="l" r="r" t="t"/>
              <a:pathLst>
                <a:path extrusionOk="0" h="12865" w="5666">
                  <a:moveTo>
                    <a:pt x="4683" y="1"/>
                  </a:moveTo>
                  <a:cubicBezTo>
                    <a:pt x="4115" y="1"/>
                    <a:pt x="3593" y="231"/>
                    <a:pt x="3102" y="661"/>
                  </a:cubicBezTo>
                  <a:cubicBezTo>
                    <a:pt x="2611" y="1106"/>
                    <a:pt x="2212" y="1704"/>
                    <a:pt x="1905" y="2457"/>
                  </a:cubicBezTo>
                  <a:lnTo>
                    <a:pt x="1797" y="2457"/>
                  </a:lnTo>
                  <a:lnTo>
                    <a:pt x="1536" y="231"/>
                  </a:lnTo>
                  <a:lnTo>
                    <a:pt x="1" y="231"/>
                  </a:lnTo>
                  <a:lnTo>
                    <a:pt x="1" y="12865"/>
                  </a:lnTo>
                  <a:lnTo>
                    <a:pt x="1966" y="12865"/>
                  </a:lnTo>
                  <a:lnTo>
                    <a:pt x="1966" y="6264"/>
                  </a:lnTo>
                  <a:cubicBezTo>
                    <a:pt x="1966" y="5143"/>
                    <a:pt x="2212" y="4237"/>
                    <a:pt x="2703" y="3531"/>
                  </a:cubicBezTo>
                  <a:cubicBezTo>
                    <a:pt x="3179" y="2840"/>
                    <a:pt x="3823" y="2487"/>
                    <a:pt x="4606" y="2487"/>
                  </a:cubicBezTo>
                  <a:cubicBezTo>
                    <a:pt x="4898" y="2487"/>
                    <a:pt x="5190" y="2533"/>
                    <a:pt x="5466" y="2626"/>
                  </a:cubicBezTo>
                  <a:lnTo>
                    <a:pt x="5666" y="123"/>
                  </a:lnTo>
                  <a:cubicBezTo>
                    <a:pt x="5405" y="47"/>
                    <a:pt x="5082" y="1"/>
                    <a:pt x="4683"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1"/>
            <p:cNvSpPr/>
            <p:nvPr/>
          </p:nvSpPr>
          <p:spPr>
            <a:xfrm>
              <a:off x="2108675" y="2742725"/>
              <a:ext cx="195750" cy="327400"/>
            </a:xfrm>
            <a:custGeom>
              <a:rect b="b" l="l" r="r" t="t"/>
              <a:pathLst>
                <a:path extrusionOk="0" h="13096" w="7830">
                  <a:moveTo>
                    <a:pt x="5865" y="6832"/>
                  </a:moveTo>
                  <a:lnTo>
                    <a:pt x="5865" y="7937"/>
                  </a:lnTo>
                  <a:cubicBezTo>
                    <a:pt x="5865" y="8920"/>
                    <a:pt x="5650" y="9672"/>
                    <a:pt x="5220" y="10224"/>
                  </a:cubicBezTo>
                  <a:cubicBezTo>
                    <a:pt x="4790" y="10762"/>
                    <a:pt x="4222" y="11038"/>
                    <a:pt x="3501" y="11038"/>
                  </a:cubicBezTo>
                  <a:cubicBezTo>
                    <a:pt x="3025" y="11038"/>
                    <a:pt x="2656" y="10884"/>
                    <a:pt x="2411" y="10577"/>
                  </a:cubicBezTo>
                  <a:cubicBezTo>
                    <a:pt x="2165" y="10270"/>
                    <a:pt x="2042" y="9825"/>
                    <a:pt x="2042" y="9273"/>
                  </a:cubicBezTo>
                  <a:cubicBezTo>
                    <a:pt x="2042" y="8490"/>
                    <a:pt x="2257" y="7906"/>
                    <a:pt x="2672" y="7538"/>
                  </a:cubicBezTo>
                  <a:cubicBezTo>
                    <a:pt x="3086" y="7154"/>
                    <a:pt x="3762" y="6955"/>
                    <a:pt x="4683" y="6909"/>
                  </a:cubicBezTo>
                  <a:lnTo>
                    <a:pt x="5865" y="6832"/>
                  </a:lnTo>
                  <a:close/>
                  <a:moveTo>
                    <a:pt x="4268" y="1"/>
                  </a:moveTo>
                  <a:cubicBezTo>
                    <a:pt x="3746" y="1"/>
                    <a:pt x="3178" y="93"/>
                    <a:pt x="2595" y="277"/>
                  </a:cubicBezTo>
                  <a:cubicBezTo>
                    <a:pt x="1996" y="476"/>
                    <a:pt x="1444" y="737"/>
                    <a:pt x="952" y="1106"/>
                  </a:cubicBezTo>
                  <a:lnTo>
                    <a:pt x="1582" y="3025"/>
                  </a:lnTo>
                  <a:cubicBezTo>
                    <a:pt x="1981" y="2764"/>
                    <a:pt x="2395" y="2533"/>
                    <a:pt x="2825" y="2349"/>
                  </a:cubicBezTo>
                  <a:cubicBezTo>
                    <a:pt x="3270" y="2150"/>
                    <a:pt x="3716" y="2058"/>
                    <a:pt x="4191" y="2058"/>
                  </a:cubicBezTo>
                  <a:cubicBezTo>
                    <a:pt x="4775" y="2058"/>
                    <a:pt x="5189" y="2257"/>
                    <a:pt x="5466" y="2656"/>
                  </a:cubicBezTo>
                  <a:cubicBezTo>
                    <a:pt x="5742" y="3055"/>
                    <a:pt x="5880" y="3669"/>
                    <a:pt x="5880" y="4468"/>
                  </a:cubicBezTo>
                  <a:lnTo>
                    <a:pt x="5880" y="5143"/>
                  </a:lnTo>
                  <a:lnTo>
                    <a:pt x="4299" y="5220"/>
                  </a:lnTo>
                  <a:cubicBezTo>
                    <a:pt x="2840" y="5281"/>
                    <a:pt x="1766" y="5634"/>
                    <a:pt x="1060" y="6294"/>
                  </a:cubicBezTo>
                  <a:cubicBezTo>
                    <a:pt x="354" y="6955"/>
                    <a:pt x="0" y="7937"/>
                    <a:pt x="0" y="9242"/>
                  </a:cubicBezTo>
                  <a:cubicBezTo>
                    <a:pt x="0" y="10470"/>
                    <a:pt x="261" y="11422"/>
                    <a:pt x="768" y="12082"/>
                  </a:cubicBezTo>
                  <a:cubicBezTo>
                    <a:pt x="1275" y="12757"/>
                    <a:pt x="1981" y="13095"/>
                    <a:pt x="2887" y="13095"/>
                  </a:cubicBezTo>
                  <a:cubicBezTo>
                    <a:pt x="3593" y="13095"/>
                    <a:pt x="4176" y="12957"/>
                    <a:pt x="4621" y="12681"/>
                  </a:cubicBezTo>
                  <a:cubicBezTo>
                    <a:pt x="5082" y="12404"/>
                    <a:pt x="5527" y="11882"/>
                    <a:pt x="5972" y="11099"/>
                  </a:cubicBezTo>
                  <a:lnTo>
                    <a:pt x="6034" y="11099"/>
                  </a:lnTo>
                  <a:lnTo>
                    <a:pt x="6433" y="12865"/>
                  </a:lnTo>
                  <a:lnTo>
                    <a:pt x="7830" y="12865"/>
                  </a:lnTo>
                  <a:lnTo>
                    <a:pt x="7830" y="4360"/>
                  </a:lnTo>
                  <a:cubicBezTo>
                    <a:pt x="7830" y="2856"/>
                    <a:pt x="7523" y="1751"/>
                    <a:pt x="6924" y="1060"/>
                  </a:cubicBezTo>
                  <a:cubicBezTo>
                    <a:pt x="6341" y="354"/>
                    <a:pt x="5450" y="1"/>
                    <a:pt x="4268"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1"/>
            <p:cNvSpPr/>
            <p:nvPr/>
          </p:nvSpPr>
          <p:spPr>
            <a:xfrm>
              <a:off x="2369275" y="2748475"/>
              <a:ext cx="203425" cy="321650"/>
            </a:xfrm>
            <a:custGeom>
              <a:rect b="b" l="l" r="r" t="t"/>
              <a:pathLst>
                <a:path extrusionOk="0" h="12866" w="8137">
                  <a:moveTo>
                    <a:pt x="0" y="1"/>
                  </a:moveTo>
                  <a:lnTo>
                    <a:pt x="0" y="8260"/>
                  </a:lnTo>
                  <a:cubicBezTo>
                    <a:pt x="0" y="9810"/>
                    <a:pt x="276" y="10962"/>
                    <a:pt x="829" y="11729"/>
                  </a:cubicBezTo>
                  <a:cubicBezTo>
                    <a:pt x="1382" y="12481"/>
                    <a:pt x="2211" y="12865"/>
                    <a:pt x="3331" y="12865"/>
                  </a:cubicBezTo>
                  <a:cubicBezTo>
                    <a:pt x="3976" y="12865"/>
                    <a:pt x="4544" y="12696"/>
                    <a:pt x="5051" y="12358"/>
                  </a:cubicBezTo>
                  <a:cubicBezTo>
                    <a:pt x="5557" y="12021"/>
                    <a:pt x="5941" y="11560"/>
                    <a:pt x="6217" y="10977"/>
                  </a:cubicBezTo>
                  <a:lnTo>
                    <a:pt x="6309" y="10977"/>
                  </a:lnTo>
                  <a:lnTo>
                    <a:pt x="6586" y="12635"/>
                  </a:lnTo>
                  <a:lnTo>
                    <a:pt x="8136" y="12635"/>
                  </a:lnTo>
                  <a:lnTo>
                    <a:pt x="8136" y="1"/>
                  </a:lnTo>
                  <a:lnTo>
                    <a:pt x="6171" y="1"/>
                  </a:lnTo>
                  <a:lnTo>
                    <a:pt x="6171" y="6295"/>
                  </a:lnTo>
                  <a:cubicBezTo>
                    <a:pt x="6171" y="7876"/>
                    <a:pt x="5972" y="9012"/>
                    <a:pt x="5588" y="9687"/>
                  </a:cubicBezTo>
                  <a:cubicBezTo>
                    <a:pt x="5204" y="10363"/>
                    <a:pt x="4590" y="10701"/>
                    <a:pt x="3776" y="10701"/>
                  </a:cubicBezTo>
                  <a:cubicBezTo>
                    <a:pt x="3162" y="10701"/>
                    <a:pt x="2702" y="10455"/>
                    <a:pt x="2410" y="9964"/>
                  </a:cubicBezTo>
                  <a:cubicBezTo>
                    <a:pt x="2119" y="9488"/>
                    <a:pt x="1980" y="8766"/>
                    <a:pt x="1980" y="7799"/>
                  </a:cubicBezTo>
                  <a:lnTo>
                    <a:pt x="1980" y="1"/>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1"/>
            <p:cNvSpPr/>
            <p:nvPr/>
          </p:nvSpPr>
          <p:spPr>
            <a:xfrm>
              <a:off x="2641375" y="2742725"/>
              <a:ext cx="339675" cy="321625"/>
            </a:xfrm>
            <a:custGeom>
              <a:rect b="b" l="l" r="r" t="t"/>
              <a:pathLst>
                <a:path extrusionOk="0" h="12865" w="13587">
                  <a:moveTo>
                    <a:pt x="4621" y="1"/>
                  </a:moveTo>
                  <a:cubicBezTo>
                    <a:pt x="4038" y="1"/>
                    <a:pt x="3500" y="169"/>
                    <a:pt x="3009" y="492"/>
                  </a:cubicBezTo>
                  <a:cubicBezTo>
                    <a:pt x="2533" y="829"/>
                    <a:pt x="2165" y="1290"/>
                    <a:pt x="1904" y="1889"/>
                  </a:cubicBezTo>
                  <a:lnTo>
                    <a:pt x="1796" y="1889"/>
                  </a:lnTo>
                  <a:lnTo>
                    <a:pt x="1520" y="231"/>
                  </a:lnTo>
                  <a:lnTo>
                    <a:pt x="0" y="231"/>
                  </a:lnTo>
                  <a:lnTo>
                    <a:pt x="0" y="12865"/>
                  </a:lnTo>
                  <a:lnTo>
                    <a:pt x="1950" y="12865"/>
                  </a:lnTo>
                  <a:lnTo>
                    <a:pt x="1950" y="6571"/>
                  </a:lnTo>
                  <a:cubicBezTo>
                    <a:pt x="1950" y="5005"/>
                    <a:pt x="2134" y="3884"/>
                    <a:pt x="2487" y="3209"/>
                  </a:cubicBezTo>
                  <a:cubicBezTo>
                    <a:pt x="2840" y="2533"/>
                    <a:pt x="3393" y="2196"/>
                    <a:pt x="4145" y="2196"/>
                  </a:cubicBezTo>
                  <a:cubicBezTo>
                    <a:pt x="4713" y="2196"/>
                    <a:pt x="5127" y="2441"/>
                    <a:pt x="5404" y="2917"/>
                  </a:cubicBezTo>
                  <a:cubicBezTo>
                    <a:pt x="5665" y="3393"/>
                    <a:pt x="5803" y="4115"/>
                    <a:pt x="5803" y="5082"/>
                  </a:cubicBezTo>
                  <a:lnTo>
                    <a:pt x="5803" y="12865"/>
                  </a:lnTo>
                  <a:lnTo>
                    <a:pt x="7768" y="12865"/>
                  </a:lnTo>
                  <a:lnTo>
                    <a:pt x="7768" y="6172"/>
                  </a:lnTo>
                  <a:cubicBezTo>
                    <a:pt x="7768" y="4821"/>
                    <a:pt x="7937" y="3823"/>
                    <a:pt x="8290" y="3178"/>
                  </a:cubicBezTo>
                  <a:cubicBezTo>
                    <a:pt x="8643" y="2518"/>
                    <a:pt x="9211" y="2196"/>
                    <a:pt x="9963" y="2196"/>
                  </a:cubicBezTo>
                  <a:cubicBezTo>
                    <a:pt x="10531" y="2196"/>
                    <a:pt x="10946" y="2441"/>
                    <a:pt x="11222" y="2917"/>
                  </a:cubicBezTo>
                  <a:cubicBezTo>
                    <a:pt x="11498" y="3393"/>
                    <a:pt x="11621" y="4115"/>
                    <a:pt x="11621" y="5082"/>
                  </a:cubicBezTo>
                  <a:lnTo>
                    <a:pt x="11621" y="12865"/>
                  </a:lnTo>
                  <a:lnTo>
                    <a:pt x="13586" y="12865"/>
                  </a:lnTo>
                  <a:lnTo>
                    <a:pt x="13586" y="4637"/>
                  </a:lnTo>
                  <a:cubicBezTo>
                    <a:pt x="13586" y="3071"/>
                    <a:pt x="13340" y="1904"/>
                    <a:pt x="12834" y="1152"/>
                  </a:cubicBezTo>
                  <a:cubicBezTo>
                    <a:pt x="12327" y="384"/>
                    <a:pt x="11529" y="1"/>
                    <a:pt x="10424" y="1"/>
                  </a:cubicBezTo>
                  <a:cubicBezTo>
                    <a:pt x="9779" y="1"/>
                    <a:pt x="9211" y="185"/>
                    <a:pt x="8720" y="522"/>
                  </a:cubicBezTo>
                  <a:cubicBezTo>
                    <a:pt x="8228" y="876"/>
                    <a:pt x="7845" y="1367"/>
                    <a:pt x="7568" y="1996"/>
                  </a:cubicBezTo>
                  <a:lnTo>
                    <a:pt x="7446" y="1996"/>
                  </a:lnTo>
                  <a:cubicBezTo>
                    <a:pt x="6985" y="661"/>
                    <a:pt x="6033" y="1"/>
                    <a:pt x="4621"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1"/>
            <p:cNvSpPr/>
            <p:nvPr/>
          </p:nvSpPr>
          <p:spPr>
            <a:xfrm>
              <a:off x="3031675" y="2742725"/>
              <a:ext cx="195750" cy="327400"/>
            </a:xfrm>
            <a:custGeom>
              <a:rect b="b" l="l" r="r" t="t"/>
              <a:pathLst>
                <a:path extrusionOk="0" h="13096" w="7830">
                  <a:moveTo>
                    <a:pt x="5865" y="6832"/>
                  </a:moveTo>
                  <a:lnTo>
                    <a:pt x="5865" y="7937"/>
                  </a:lnTo>
                  <a:cubicBezTo>
                    <a:pt x="5865" y="8920"/>
                    <a:pt x="5650" y="9672"/>
                    <a:pt x="5220" y="10224"/>
                  </a:cubicBezTo>
                  <a:cubicBezTo>
                    <a:pt x="4790" y="10762"/>
                    <a:pt x="4222" y="11038"/>
                    <a:pt x="3516" y="11038"/>
                  </a:cubicBezTo>
                  <a:cubicBezTo>
                    <a:pt x="3025" y="11038"/>
                    <a:pt x="2656" y="10884"/>
                    <a:pt x="2411" y="10577"/>
                  </a:cubicBezTo>
                  <a:cubicBezTo>
                    <a:pt x="2165" y="10270"/>
                    <a:pt x="2042" y="9825"/>
                    <a:pt x="2042" y="9273"/>
                  </a:cubicBezTo>
                  <a:cubicBezTo>
                    <a:pt x="2042" y="8490"/>
                    <a:pt x="2257" y="7906"/>
                    <a:pt x="2672" y="7538"/>
                  </a:cubicBezTo>
                  <a:cubicBezTo>
                    <a:pt x="3086" y="7154"/>
                    <a:pt x="3762" y="6955"/>
                    <a:pt x="4683" y="6909"/>
                  </a:cubicBezTo>
                  <a:lnTo>
                    <a:pt x="5865" y="6832"/>
                  </a:lnTo>
                  <a:close/>
                  <a:moveTo>
                    <a:pt x="4283" y="1"/>
                  </a:moveTo>
                  <a:cubicBezTo>
                    <a:pt x="3746" y="1"/>
                    <a:pt x="3194" y="93"/>
                    <a:pt x="2595" y="277"/>
                  </a:cubicBezTo>
                  <a:cubicBezTo>
                    <a:pt x="1996" y="476"/>
                    <a:pt x="1443" y="737"/>
                    <a:pt x="952" y="1106"/>
                  </a:cubicBezTo>
                  <a:lnTo>
                    <a:pt x="1582" y="3025"/>
                  </a:lnTo>
                  <a:cubicBezTo>
                    <a:pt x="1981" y="2764"/>
                    <a:pt x="2395" y="2533"/>
                    <a:pt x="2840" y="2349"/>
                  </a:cubicBezTo>
                  <a:cubicBezTo>
                    <a:pt x="3270" y="2150"/>
                    <a:pt x="3715" y="2058"/>
                    <a:pt x="4191" y="2058"/>
                  </a:cubicBezTo>
                  <a:cubicBezTo>
                    <a:pt x="4775" y="2058"/>
                    <a:pt x="5205" y="2257"/>
                    <a:pt x="5481" y="2656"/>
                  </a:cubicBezTo>
                  <a:cubicBezTo>
                    <a:pt x="5742" y="3055"/>
                    <a:pt x="5880" y="3669"/>
                    <a:pt x="5880" y="4468"/>
                  </a:cubicBezTo>
                  <a:lnTo>
                    <a:pt x="5880" y="5143"/>
                  </a:lnTo>
                  <a:lnTo>
                    <a:pt x="4299" y="5220"/>
                  </a:lnTo>
                  <a:cubicBezTo>
                    <a:pt x="2840" y="5281"/>
                    <a:pt x="1766" y="5634"/>
                    <a:pt x="1060" y="6294"/>
                  </a:cubicBezTo>
                  <a:cubicBezTo>
                    <a:pt x="354" y="6955"/>
                    <a:pt x="0" y="7937"/>
                    <a:pt x="0" y="9242"/>
                  </a:cubicBezTo>
                  <a:cubicBezTo>
                    <a:pt x="0" y="10470"/>
                    <a:pt x="261" y="11422"/>
                    <a:pt x="768" y="12082"/>
                  </a:cubicBezTo>
                  <a:cubicBezTo>
                    <a:pt x="1275" y="12757"/>
                    <a:pt x="1981" y="13095"/>
                    <a:pt x="2887" y="13095"/>
                  </a:cubicBezTo>
                  <a:cubicBezTo>
                    <a:pt x="3593" y="13095"/>
                    <a:pt x="4176" y="12957"/>
                    <a:pt x="4621" y="12681"/>
                  </a:cubicBezTo>
                  <a:cubicBezTo>
                    <a:pt x="5082" y="12404"/>
                    <a:pt x="5527" y="11882"/>
                    <a:pt x="5972" y="11099"/>
                  </a:cubicBezTo>
                  <a:lnTo>
                    <a:pt x="6034" y="11099"/>
                  </a:lnTo>
                  <a:lnTo>
                    <a:pt x="6433" y="12865"/>
                  </a:lnTo>
                  <a:lnTo>
                    <a:pt x="7830" y="12865"/>
                  </a:lnTo>
                  <a:lnTo>
                    <a:pt x="7830" y="4360"/>
                  </a:lnTo>
                  <a:cubicBezTo>
                    <a:pt x="7830" y="2856"/>
                    <a:pt x="7523" y="1751"/>
                    <a:pt x="6939" y="1060"/>
                  </a:cubicBezTo>
                  <a:cubicBezTo>
                    <a:pt x="6341" y="354"/>
                    <a:pt x="5450" y="1"/>
                    <a:pt x="4283"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1"/>
            <p:cNvSpPr/>
            <p:nvPr/>
          </p:nvSpPr>
          <p:spPr>
            <a:xfrm>
              <a:off x="3409325" y="2646775"/>
              <a:ext cx="49900" cy="417575"/>
            </a:xfrm>
            <a:custGeom>
              <a:rect b="b" l="l" r="r" t="t"/>
              <a:pathLst>
                <a:path extrusionOk="0" h="16703" w="1996">
                  <a:moveTo>
                    <a:pt x="0" y="1"/>
                  </a:moveTo>
                  <a:lnTo>
                    <a:pt x="0" y="16703"/>
                  </a:lnTo>
                  <a:lnTo>
                    <a:pt x="1996" y="16703"/>
                  </a:lnTo>
                  <a:lnTo>
                    <a:pt x="1996" y="1"/>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1"/>
            <p:cNvSpPr/>
            <p:nvPr/>
          </p:nvSpPr>
          <p:spPr>
            <a:xfrm>
              <a:off x="3533275" y="2742725"/>
              <a:ext cx="202675" cy="321625"/>
            </a:xfrm>
            <a:custGeom>
              <a:rect b="b" l="l" r="r" t="t"/>
              <a:pathLst>
                <a:path extrusionOk="0" h="12865" w="8107">
                  <a:moveTo>
                    <a:pt x="4790" y="1"/>
                  </a:moveTo>
                  <a:cubicBezTo>
                    <a:pt x="4161" y="1"/>
                    <a:pt x="3593" y="169"/>
                    <a:pt x="3086" y="492"/>
                  </a:cubicBezTo>
                  <a:cubicBezTo>
                    <a:pt x="2580" y="829"/>
                    <a:pt x="2181" y="1290"/>
                    <a:pt x="1904" y="1889"/>
                  </a:cubicBezTo>
                  <a:lnTo>
                    <a:pt x="1812" y="1889"/>
                  </a:lnTo>
                  <a:lnTo>
                    <a:pt x="1536" y="231"/>
                  </a:lnTo>
                  <a:lnTo>
                    <a:pt x="1" y="231"/>
                  </a:lnTo>
                  <a:lnTo>
                    <a:pt x="1" y="12865"/>
                  </a:lnTo>
                  <a:lnTo>
                    <a:pt x="1950" y="12865"/>
                  </a:lnTo>
                  <a:lnTo>
                    <a:pt x="1950" y="6571"/>
                  </a:lnTo>
                  <a:cubicBezTo>
                    <a:pt x="1950" y="4990"/>
                    <a:pt x="2150" y="3869"/>
                    <a:pt x="2534" y="3209"/>
                  </a:cubicBezTo>
                  <a:cubicBezTo>
                    <a:pt x="2917" y="2533"/>
                    <a:pt x="3516" y="2196"/>
                    <a:pt x="4345" y="2196"/>
                  </a:cubicBezTo>
                  <a:cubicBezTo>
                    <a:pt x="4975" y="2196"/>
                    <a:pt x="5420" y="2441"/>
                    <a:pt x="5711" y="2917"/>
                  </a:cubicBezTo>
                  <a:cubicBezTo>
                    <a:pt x="6003" y="3393"/>
                    <a:pt x="6141" y="4130"/>
                    <a:pt x="6141" y="5097"/>
                  </a:cubicBezTo>
                  <a:lnTo>
                    <a:pt x="6141" y="12865"/>
                  </a:lnTo>
                  <a:lnTo>
                    <a:pt x="8106" y="12865"/>
                  </a:lnTo>
                  <a:lnTo>
                    <a:pt x="8106" y="4637"/>
                  </a:lnTo>
                  <a:cubicBezTo>
                    <a:pt x="8106" y="1551"/>
                    <a:pt x="7001" y="1"/>
                    <a:pt x="4790"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1"/>
            <p:cNvSpPr/>
            <p:nvPr/>
          </p:nvSpPr>
          <p:spPr>
            <a:xfrm>
              <a:off x="3775075" y="2616850"/>
              <a:ext cx="166575" cy="447500"/>
            </a:xfrm>
            <a:custGeom>
              <a:rect b="b" l="l" r="r" t="t"/>
              <a:pathLst>
                <a:path extrusionOk="0" h="17900" w="6663">
                  <a:moveTo>
                    <a:pt x="4636" y="0"/>
                  </a:moveTo>
                  <a:cubicBezTo>
                    <a:pt x="3577" y="0"/>
                    <a:pt x="2794" y="353"/>
                    <a:pt x="2287" y="1075"/>
                  </a:cubicBezTo>
                  <a:cubicBezTo>
                    <a:pt x="1781" y="1796"/>
                    <a:pt x="1520" y="2902"/>
                    <a:pt x="1520" y="4406"/>
                  </a:cubicBezTo>
                  <a:lnTo>
                    <a:pt x="1520" y="5220"/>
                  </a:lnTo>
                  <a:lnTo>
                    <a:pt x="0" y="6049"/>
                  </a:lnTo>
                  <a:lnTo>
                    <a:pt x="0" y="7307"/>
                  </a:lnTo>
                  <a:lnTo>
                    <a:pt x="1520" y="7307"/>
                  </a:lnTo>
                  <a:lnTo>
                    <a:pt x="1520" y="17900"/>
                  </a:lnTo>
                  <a:lnTo>
                    <a:pt x="3485" y="17900"/>
                  </a:lnTo>
                  <a:lnTo>
                    <a:pt x="3485" y="7307"/>
                  </a:lnTo>
                  <a:lnTo>
                    <a:pt x="5741" y="7307"/>
                  </a:lnTo>
                  <a:lnTo>
                    <a:pt x="5741" y="5266"/>
                  </a:lnTo>
                  <a:lnTo>
                    <a:pt x="3485" y="5266"/>
                  </a:lnTo>
                  <a:lnTo>
                    <a:pt x="3485" y="4437"/>
                  </a:lnTo>
                  <a:cubicBezTo>
                    <a:pt x="3485" y="3685"/>
                    <a:pt x="3592" y="3132"/>
                    <a:pt x="3792" y="2748"/>
                  </a:cubicBezTo>
                  <a:cubicBezTo>
                    <a:pt x="3991" y="2364"/>
                    <a:pt x="4314" y="2180"/>
                    <a:pt x="4759" y="2180"/>
                  </a:cubicBezTo>
                  <a:cubicBezTo>
                    <a:pt x="5204" y="2180"/>
                    <a:pt x="5665" y="2288"/>
                    <a:pt x="6156" y="2503"/>
                  </a:cubicBezTo>
                  <a:lnTo>
                    <a:pt x="6663" y="476"/>
                  </a:lnTo>
                  <a:cubicBezTo>
                    <a:pt x="6002" y="154"/>
                    <a:pt x="5327" y="0"/>
                    <a:pt x="4636" y="0"/>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1"/>
            <p:cNvSpPr/>
            <p:nvPr/>
          </p:nvSpPr>
          <p:spPr>
            <a:xfrm>
              <a:off x="3942775" y="2742725"/>
              <a:ext cx="218400" cy="327400"/>
            </a:xfrm>
            <a:custGeom>
              <a:rect b="b" l="l" r="r" t="t"/>
              <a:pathLst>
                <a:path extrusionOk="0" h="13096" w="8736">
                  <a:moveTo>
                    <a:pt x="4360" y="2196"/>
                  </a:moveTo>
                  <a:cubicBezTo>
                    <a:pt x="5926" y="2196"/>
                    <a:pt x="6709" y="3639"/>
                    <a:pt x="6709" y="6525"/>
                  </a:cubicBezTo>
                  <a:cubicBezTo>
                    <a:pt x="6709" y="9441"/>
                    <a:pt x="5926" y="10900"/>
                    <a:pt x="4376" y="10900"/>
                  </a:cubicBezTo>
                  <a:cubicBezTo>
                    <a:pt x="2810" y="10900"/>
                    <a:pt x="2012" y="9441"/>
                    <a:pt x="2012" y="6525"/>
                  </a:cubicBezTo>
                  <a:cubicBezTo>
                    <a:pt x="2012" y="5128"/>
                    <a:pt x="2196" y="4069"/>
                    <a:pt x="2564" y="3316"/>
                  </a:cubicBezTo>
                  <a:cubicBezTo>
                    <a:pt x="2948" y="2564"/>
                    <a:pt x="3531" y="2196"/>
                    <a:pt x="4360" y="2196"/>
                  </a:cubicBezTo>
                  <a:close/>
                  <a:moveTo>
                    <a:pt x="4391" y="1"/>
                  </a:moveTo>
                  <a:cubicBezTo>
                    <a:pt x="2994" y="1"/>
                    <a:pt x="1919" y="584"/>
                    <a:pt x="1152" y="1735"/>
                  </a:cubicBezTo>
                  <a:cubicBezTo>
                    <a:pt x="384" y="2871"/>
                    <a:pt x="1" y="4483"/>
                    <a:pt x="1" y="6525"/>
                  </a:cubicBezTo>
                  <a:cubicBezTo>
                    <a:pt x="1" y="7845"/>
                    <a:pt x="169" y="8996"/>
                    <a:pt x="538" y="9994"/>
                  </a:cubicBezTo>
                  <a:cubicBezTo>
                    <a:pt x="891" y="10992"/>
                    <a:pt x="1398" y="11760"/>
                    <a:pt x="2058" y="12297"/>
                  </a:cubicBezTo>
                  <a:cubicBezTo>
                    <a:pt x="2718" y="12834"/>
                    <a:pt x="3485" y="13095"/>
                    <a:pt x="4345" y="13095"/>
                  </a:cubicBezTo>
                  <a:cubicBezTo>
                    <a:pt x="5727" y="13095"/>
                    <a:pt x="6801" y="12512"/>
                    <a:pt x="7569" y="11360"/>
                  </a:cubicBezTo>
                  <a:cubicBezTo>
                    <a:pt x="8336" y="10194"/>
                    <a:pt x="8735" y="8582"/>
                    <a:pt x="8735" y="6525"/>
                  </a:cubicBezTo>
                  <a:cubicBezTo>
                    <a:pt x="8735" y="4529"/>
                    <a:pt x="8336" y="2948"/>
                    <a:pt x="7569" y="1766"/>
                  </a:cubicBezTo>
                  <a:cubicBezTo>
                    <a:pt x="6786" y="599"/>
                    <a:pt x="5727" y="1"/>
                    <a:pt x="4391"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1"/>
            <p:cNvSpPr/>
            <p:nvPr/>
          </p:nvSpPr>
          <p:spPr>
            <a:xfrm>
              <a:off x="4216025" y="2742725"/>
              <a:ext cx="141275" cy="321625"/>
            </a:xfrm>
            <a:custGeom>
              <a:rect b="b" l="l" r="r" t="t"/>
              <a:pathLst>
                <a:path extrusionOk="0" h="12865" w="5651">
                  <a:moveTo>
                    <a:pt x="4683" y="1"/>
                  </a:moveTo>
                  <a:cubicBezTo>
                    <a:pt x="4115" y="1"/>
                    <a:pt x="3578" y="231"/>
                    <a:pt x="3086" y="661"/>
                  </a:cubicBezTo>
                  <a:cubicBezTo>
                    <a:pt x="2595" y="1106"/>
                    <a:pt x="2196" y="1704"/>
                    <a:pt x="1889" y="2457"/>
                  </a:cubicBezTo>
                  <a:lnTo>
                    <a:pt x="1797" y="2457"/>
                  </a:lnTo>
                  <a:lnTo>
                    <a:pt x="1536" y="231"/>
                  </a:lnTo>
                  <a:lnTo>
                    <a:pt x="1" y="231"/>
                  </a:lnTo>
                  <a:lnTo>
                    <a:pt x="1" y="12865"/>
                  </a:lnTo>
                  <a:lnTo>
                    <a:pt x="1966" y="12865"/>
                  </a:lnTo>
                  <a:lnTo>
                    <a:pt x="1966" y="6264"/>
                  </a:lnTo>
                  <a:cubicBezTo>
                    <a:pt x="1966" y="5143"/>
                    <a:pt x="2196" y="4237"/>
                    <a:pt x="2687" y="3531"/>
                  </a:cubicBezTo>
                  <a:cubicBezTo>
                    <a:pt x="3178" y="2840"/>
                    <a:pt x="3808" y="2487"/>
                    <a:pt x="4591" y="2487"/>
                  </a:cubicBezTo>
                  <a:cubicBezTo>
                    <a:pt x="4898" y="2487"/>
                    <a:pt x="5189" y="2533"/>
                    <a:pt x="5466" y="2626"/>
                  </a:cubicBezTo>
                  <a:lnTo>
                    <a:pt x="5650" y="123"/>
                  </a:lnTo>
                  <a:cubicBezTo>
                    <a:pt x="5404" y="47"/>
                    <a:pt x="5067" y="1"/>
                    <a:pt x="4683"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1"/>
            <p:cNvSpPr/>
            <p:nvPr/>
          </p:nvSpPr>
          <p:spPr>
            <a:xfrm>
              <a:off x="4398700" y="2742725"/>
              <a:ext cx="340075" cy="321625"/>
            </a:xfrm>
            <a:custGeom>
              <a:rect b="b" l="l" r="r" t="t"/>
              <a:pathLst>
                <a:path extrusionOk="0" h="12865" w="13603">
                  <a:moveTo>
                    <a:pt x="4637" y="1"/>
                  </a:moveTo>
                  <a:cubicBezTo>
                    <a:pt x="4054" y="1"/>
                    <a:pt x="3516" y="169"/>
                    <a:pt x="3025" y="492"/>
                  </a:cubicBezTo>
                  <a:cubicBezTo>
                    <a:pt x="2549" y="829"/>
                    <a:pt x="2166" y="1290"/>
                    <a:pt x="1920" y="1889"/>
                  </a:cubicBezTo>
                  <a:lnTo>
                    <a:pt x="1812" y="1889"/>
                  </a:lnTo>
                  <a:lnTo>
                    <a:pt x="1536" y="231"/>
                  </a:lnTo>
                  <a:lnTo>
                    <a:pt x="1" y="231"/>
                  </a:lnTo>
                  <a:lnTo>
                    <a:pt x="1" y="12865"/>
                  </a:lnTo>
                  <a:lnTo>
                    <a:pt x="1966" y="12865"/>
                  </a:lnTo>
                  <a:lnTo>
                    <a:pt x="1966" y="6571"/>
                  </a:lnTo>
                  <a:cubicBezTo>
                    <a:pt x="1966" y="5005"/>
                    <a:pt x="2135" y="3884"/>
                    <a:pt x="2488" y="3209"/>
                  </a:cubicBezTo>
                  <a:cubicBezTo>
                    <a:pt x="2841" y="2533"/>
                    <a:pt x="3409" y="2196"/>
                    <a:pt x="4161" y="2196"/>
                  </a:cubicBezTo>
                  <a:cubicBezTo>
                    <a:pt x="4729" y="2196"/>
                    <a:pt x="5144" y="2441"/>
                    <a:pt x="5405" y="2917"/>
                  </a:cubicBezTo>
                  <a:cubicBezTo>
                    <a:pt x="5681" y="3393"/>
                    <a:pt x="5804" y="4115"/>
                    <a:pt x="5804" y="5082"/>
                  </a:cubicBezTo>
                  <a:lnTo>
                    <a:pt x="5804" y="12865"/>
                  </a:lnTo>
                  <a:lnTo>
                    <a:pt x="7784" y="12865"/>
                  </a:lnTo>
                  <a:lnTo>
                    <a:pt x="7784" y="6172"/>
                  </a:lnTo>
                  <a:cubicBezTo>
                    <a:pt x="7784" y="4821"/>
                    <a:pt x="7953" y="3823"/>
                    <a:pt x="8306" y="3178"/>
                  </a:cubicBezTo>
                  <a:cubicBezTo>
                    <a:pt x="8659" y="2518"/>
                    <a:pt x="9212" y="2196"/>
                    <a:pt x="9979" y="2196"/>
                  </a:cubicBezTo>
                  <a:cubicBezTo>
                    <a:pt x="10547" y="2196"/>
                    <a:pt x="10962" y="2441"/>
                    <a:pt x="11238" y="2917"/>
                  </a:cubicBezTo>
                  <a:cubicBezTo>
                    <a:pt x="11499" y="3393"/>
                    <a:pt x="11637" y="4115"/>
                    <a:pt x="11637" y="5082"/>
                  </a:cubicBezTo>
                  <a:lnTo>
                    <a:pt x="11637" y="12865"/>
                  </a:lnTo>
                  <a:lnTo>
                    <a:pt x="13602" y="12865"/>
                  </a:lnTo>
                  <a:lnTo>
                    <a:pt x="13602" y="4637"/>
                  </a:lnTo>
                  <a:cubicBezTo>
                    <a:pt x="13602" y="3071"/>
                    <a:pt x="13341" y="1904"/>
                    <a:pt x="12850" y="1152"/>
                  </a:cubicBezTo>
                  <a:cubicBezTo>
                    <a:pt x="12343" y="384"/>
                    <a:pt x="11545" y="1"/>
                    <a:pt x="10440" y="1"/>
                  </a:cubicBezTo>
                  <a:cubicBezTo>
                    <a:pt x="9795" y="1"/>
                    <a:pt x="9227" y="185"/>
                    <a:pt x="8736" y="522"/>
                  </a:cubicBezTo>
                  <a:cubicBezTo>
                    <a:pt x="8245" y="876"/>
                    <a:pt x="7861" y="1367"/>
                    <a:pt x="7585" y="1996"/>
                  </a:cubicBezTo>
                  <a:lnTo>
                    <a:pt x="7446" y="1996"/>
                  </a:lnTo>
                  <a:cubicBezTo>
                    <a:pt x="6986" y="661"/>
                    <a:pt x="6049" y="1"/>
                    <a:pt x="4637"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1"/>
            <p:cNvSpPr/>
            <p:nvPr/>
          </p:nvSpPr>
          <p:spPr>
            <a:xfrm>
              <a:off x="4792100" y="2742725"/>
              <a:ext cx="204200" cy="327400"/>
            </a:xfrm>
            <a:custGeom>
              <a:rect b="b" l="l" r="r" t="t"/>
              <a:pathLst>
                <a:path extrusionOk="0" h="13096" w="8168">
                  <a:moveTo>
                    <a:pt x="4222" y="2042"/>
                  </a:moveTo>
                  <a:cubicBezTo>
                    <a:pt x="4836" y="2042"/>
                    <a:pt x="5327" y="2303"/>
                    <a:pt x="5680" y="2840"/>
                  </a:cubicBezTo>
                  <a:cubicBezTo>
                    <a:pt x="6033" y="3378"/>
                    <a:pt x="6217" y="4176"/>
                    <a:pt x="6233" y="5205"/>
                  </a:cubicBezTo>
                  <a:lnTo>
                    <a:pt x="2042" y="5205"/>
                  </a:lnTo>
                  <a:cubicBezTo>
                    <a:pt x="2119" y="4176"/>
                    <a:pt x="2349" y="3393"/>
                    <a:pt x="2717" y="2840"/>
                  </a:cubicBezTo>
                  <a:cubicBezTo>
                    <a:pt x="3101" y="2303"/>
                    <a:pt x="3592" y="2042"/>
                    <a:pt x="4222" y="2042"/>
                  </a:cubicBezTo>
                  <a:close/>
                  <a:moveTo>
                    <a:pt x="4222" y="1"/>
                  </a:moveTo>
                  <a:cubicBezTo>
                    <a:pt x="2902" y="1"/>
                    <a:pt x="1873" y="599"/>
                    <a:pt x="1121" y="1781"/>
                  </a:cubicBezTo>
                  <a:cubicBezTo>
                    <a:pt x="369" y="2948"/>
                    <a:pt x="0" y="4575"/>
                    <a:pt x="0" y="6632"/>
                  </a:cubicBezTo>
                  <a:cubicBezTo>
                    <a:pt x="0" y="8643"/>
                    <a:pt x="399" y="10224"/>
                    <a:pt x="1213" y="11376"/>
                  </a:cubicBezTo>
                  <a:cubicBezTo>
                    <a:pt x="2011" y="12527"/>
                    <a:pt x="3147" y="13095"/>
                    <a:pt x="4575" y="13095"/>
                  </a:cubicBezTo>
                  <a:cubicBezTo>
                    <a:pt x="5204" y="13095"/>
                    <a:pt x="5757" y="13034"/>
                    <a:pt x="6248" y="12895"/>
                  </a:cubicBezTo>
                  <a:cubicBezTo>
                    <a:pt x="6739" y="12773"/>
                    <a:pt x="7231" y="12542"/>
                    <a:pt x="7706" y="12235"/>
                  </a:cubicBezTo>
                  <a:lnTo>
                    <a:pt x="7706" y="10056"/>
                  </a:lnTo>
                  <a:cubicBezTo>
                    <a:pt x="7169" y="10378"/>
                    <a:pt x="6663" y="10624"/>
                    <a:pt x="6187" y="10762"/>
                  </a:cubicBezTo>
                  <a:cubicBezTo>
                    <a:pt x="5711" y="10900"/>
                    <a:pt x="5204" y="10961"/>
                    <a:pt x="4667" y="10961"/>
                  </a:cubicBezTo>
                  <a:cubicBezTo>
                    <a:pt x="3838" y="10961"/>
                    <a:pt x="3193" y="10639"/>
                    <a:pt x="2733" y="9979"/>
                  </a:cubicBezTo>
                  <a:cubicBezTo>
                    <a:pt x="2287" y="9319"/>
                    <a:pt x="2042" y="8382"/>
                    <a:pt x="2011" y="7154"/>
                  </a:cubicBezTo>
                  <a:lnTo>
                    <a:pt x="8167" y="7154"/>
                  </a:lnTo>
                  <a:lnTo>
                    <a:pt x="8167" y="5696"/>
                  </a:lnTo>
                  <a:cubicBezTo>
                    <a:pt x="8167" y="3930"/>
                    <a:pt x="7814" y="2533"/>
                    <a:pt x="7108" y="1520"/>
                  </a:cubicBezTo>
                  <a:cubicBezTo>
                    <a:pt x="6402" y="507"/>
                    <a:pt x="5434" y="1"/>
                    <a:pt x="4222"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1"/>
            <p:cNvSpPr/>
            <p:nvPr/>
          </p:nvSpPr>
          <p:spPr>
            <a:xfrm>
              <a:off x="5036550" y="2619925"/>
              <a:ext cx="209975" cy="450200"/>
            </a:xfrm>
            <a:custGeom>
              <a:rect b="b" l="l" r="r" t="t"/>
              <a:pathLst>
                <a:path extrusionOk="0" h="18008" w="8399">
                  <a:moveTo>
                    <a:pt x="4176" y="7108"/>
                  </a:moveTo>
                  <a:cubicBezTo>
                    <a:pt x="4975" y="7108"/>
                    <a:pt x="5573" y="7445"/>
                    <a:pt x="5957" y="8121"/>
                  </a:cubicBezTo>
                  <a:cubicBezTo>
                    <a:pt x="6326" y="8781"/>
                    <a:pt x="6525" y="9917"/>
                    <a:pt x="6525" y="11514"/>
                  </a:cubicBezTo>
                  <a:lnTo>
                    <a:pt x="6525" y="11882"/>
                  </a:lnTo>
                  <a:cubicBezTo>
                    <a:pt x="6510" y="13279"/>
                    <a:pt x="6326" y="14277"/>
                    <a:pt x="5957" y="14906"/>
                  </a:cubicBezTo>
                  <a:cubicBezTo>
                    <a:pt x="5589" y="15520"/>
                    <a:pt x="5005" y="15843"/>
                    <a:pt x="4192" y="15843"/>
                  </a:cubicBezTo>
                  <a:cubicBezTo>
                    <a:pt x="3470" y="15843"/>
                    <a:pt x="2933" y="15474"/>
                    <a:pt x="2565" y="14737"/>
                  </a:cubicBezTo>
                  <a:cubicBezTo>
                    <a:pt x="2212" y="14000"/>
                    <a:pt x="2027" y="12926"/>
                    <a:pt x="2027" y="11529"/>
                  </a:cubicBezTo>
                  <a:cubicBezTo>
                    <a:pt x="2027" y="10117"/>
                    <a:pt x="2212" y="9027"/>
                    <a:pt x="2580" y="8259"/>
                  </a:cubicBezTo>
                  <a:cubicBezTo>
                    <a:pt x="2948" y="7491"/>
                    <a:pt x="3486" y="7108"/>
                    <a:pt x="4176" y="7108"/>
                  </a:cubicBezTo>
                  <a:close/>
                  <a:moveTo>
                    <a:pt x="6433" y="0"/>
                  </a:moveTo>
                  <a:lnTo>
                    <a:pt x="6433" y="4605"/>
                  </a:lnTo>
                  <a:cubicBezTo>
                    <a:pt x="6433" y="5127"/>
                    <a:pt x="6479" y="5849"/>
                    <a:pt x="6571" y="6755"/>
                  </a:cubicBezTo>
                  <a:lnTo>
                    <a:pt x="6464" y="6755"/>
                  </a:lnTo>
                  <a:cubicBezTo>
                    <a:pt x="5834" y="5527"/>
                    <a:pt x="4913" y="4913"/>
                    <a:pt x="3701" y="4913"/>
                  </a:cubicBezTo>
                  <a:cubicBezTo>
                    <a:pt x="2549" y="4913"/>
                    <a:pt x="1644" y="5496"/>
                    <a:pt x="983" y="6647"/>
                  </a:cubicBezTo>
                  <a:cubicBezTo>
                    <a:pt x="339" y="7799"/>
                    <a:pt x="1" y="9410"/>
                    <a:pt x="1" y="11483"/>
                  </a:cubicBezTo>
                  <a:cubicBezTo>
                    <a:pt x="1" y="13540"/>
                    <a:pt x="323" y="15152"/>
                    <a:pt x="968" y="16288"/>
                  </a:cubicBezTo>
                  <a:cubicBezTo>
                    <a:pt x="1613" y="17439"/>
                    <a:pt x="2519" y="18007"/>
                    <a:pt x="3670" y="18007"/>
                  </a:cubicBezTo>
                  <a:cubicBezTo>
                    <a:pt x="4883" y="18007"/>
                    <a:pt x="5804" y="17378"/>
                    <a:pt x="6433" y="16119"/>
                  </a:cubicBezTo>
                  <a:lnTo>
                    <a:pt x="6525" y="16119"/>
                  </a:lnTo>
                  <a:lnTo>
                    <a:pt x="6863" y="17777"/>
                  </a:lnTo>
                  <a:lnTo>
                    <a:pt x="8398" y="17777"/>
                  </a:lnTo>
                  <a:lnTo>
                    <a:pt x="8398" y="0"/>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1"/>
            <p:cNvSpPr/>
            <p:nvPr/>
          </p:nvSpPr>
          <p:spPr>
            <a:xfrm>
              <a:off x="5414975" y="2641025"/>
              <a:ext cx="231450" cy="429100"/>
            </a:xfrm>
            <a:custGeom>
              <a:rect b="b" l="l" r="r" t="t"/>
              <a:pathLst>
                <a:path extrusionOk="0" h="17164" w="9258">
                  <a:moveTo>
                    <a:pt x="5803" y="0"/>
                  </a:moveTo>
                  <a:cubicBezTo>
                    <a:pt x="4621" y="0"/>
                    <a:pt x="3593" y="338"/>
                    <a:pt x="2718" y="1029"/>
                  </a:cubicBezTo>
                  <a:cubicBezTo>
                    <a:pt x="1827" y="1720"/>
                    <a:pt x="1167" y="2718"/>
                    <a:pt x="691" y="4022"/>
                  </a:cubicBezTo>
                  <a:cubicBezTo>
                    <a:pt x="231" y="5327"/>
                    <a:pt x="0" y="6847"/>
                    <a:pt x="0" y="8582"/>
                  </a:cubicBezTo>
                  <a:cubicBezTo>
                    <a:pt x="0" y="11345"/>
                    <a:pt x="476" y="13463"/>
                    <a:pt x="1443" y="14937"/>
                  </a:cubicBezTo>
                  <a:cubicBezTo>
                    <a:pt x="2395" y="16426"/>
                    <a:pt x="3761" y="17163"/>
                    <a:pt x="5542" y="17163"/>
                  </a:cubicBezTo>
                  <a:cubicBezTo>
                    <a:pt x="6755" y="17163"/>
                    <a:pt x="7845" y="16917"/>
                    <a:pt x="8797" y="16411"/>
                  </a:cubicBezTo>
                  <a:lnTo>
                    <a:pt x="8797" y="14077"/>
                  </a:lnTo>
                  <a:cubicBezTo>
                    <a:pt x="8275" y="14292"/>
                    <a:pt x="7768" y="14477"/>
                    <a:pt x="7292" y="14615"/>
                  </a:cubicBezTo>
                  <a:cubicBezTo>
                    <a:pt x="6801" y="14768"/>
                    <a:pt x="6310" y="14830"/>
                    <a:pt x="5788" y="14830"/>
                  </a:cubicBezTo>
                  <a:cubicBezTo>
                    <a:pt x="4590" y="14830"/>
                    <a:pt x="3685" y="14308"/>
                    <a:pt x="3055" y="13249"/>
                  </a:cubicBezTo>
                  <a:cubicBezTo>
                    <a:pt x="2426" y="12205"/>
                    <a:pt x="2103" y="10654"/>
                    <a:pt x="2103" y="8612"/>
                  </a:cubicBezTo>
                  <a:cubicBezTo>
                    <a:pt x="2103" y="6647"/>
                    <a:pt x="2426" y="5112"/>
                    <a:pt x="3086" y="4007"/>
                  </a:cubicBezTo>
                  <a:cubicBezTo>
                    <a:pt x="3746" y="2886"/>
                    <a:pt x="4652" y="2334"/>
                    <a:pt x="5788" y="2334"/>
                  </a:cubicBezTo>
                  <a:cubicBezTo>
                    <a:pt x="6294" y="2334"/>
                    <a:pt x="6786" y="2441"/>
                    <a:pt x="7231" y="2641"/>
                  </a:cubicBezTo>
                  <a:cubicBezTo>
                    <a:pt x="7691" y="2840"/>
                    <a:pt x="8137" y="3071"/>
                    <a:pt x="8536" y="3347"/>
                  </a:cubicBezTo>
                  <a:lnTo>
                    <a:pt x="9257" y="1075"/>
                  </a:lnTo>
                  <a:cubicBezTo>
                    <a:pt x="8198" y="354"/>
                    <a:pt x="7047" y="0"/>
                    <a:pt x="5803" y="0"/>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1"/>
            <p:cNvSpPr/>
            <p:nvPr/>
          </p:nvSpPr>
          <p:spPr>
            <a:xfrm>
              <a:off x="5677875" y="2742725"/>
              <a:ext cx="195750" cy="327400"/>
            </a:xfrm>
            <a:custGeom>
              <a:rect b="b" l="l" r="r" t="t"/>
              <a:pathLst>
                <a:path extrusionOk="0" h="13096" w="7830">
                  <a:moveTo>
                    <a:pt x="5864" y="6832"/>
                  </a:moveTo>
                  <a:lnTo>
                    <a:pt x="5864" y="7937"/>
                  </a:lnTo>
                  <a:cubicBezTo>
                    <a:pt x="5864" y="8920"/>
                    <a:pt x="5649" y="9672"/>
                    <a:pt x="5219" y="10224"/>
                  </a:cubicBezTo>
                  <a:cubicBezTo>
                    <a:pt x="4790" y="10762"/>
                    <a:pt x="4222" y="11038"/>
                    <a:pt x="3500" y="11038"/>
                  </a:cubicBezTo>
                  <a:cubicBezTo>
                    <a:pt x="3009" y="11038"/>
                    <a:pt x="2640" y="10884"/>
                    <a:pt x="2410" y="10577"/>
                  </a:cubicBezTo>
                  <a:cubicBezTo>
                    <a:pt x="2165" y="10270"/>
                    <a:pt x="2042" y="9825"/>
                    <a:pt x="2042" y="9273"/>
                  </a:cubicBezTo>
                  <a:cubicBezTo>
                    <a:pt x="2042" y="8490"/>
                    <a:pt x="2241" y="7906"/>
                    <a:pt x="2671" y="7538"/>
                  </a:cubicBezTo>
                  <a:cubicBezTo>
                    <a:pt x="3086" y="7154"/>
                    <a:pt x="3761" y="6955"/>
                    <a:pt x="4682" y="6909"/>
                  </a:cubicBezTo>
                  <a:lnTo>
                    <a:pt x="5864" y="6832"/>
                  </a:lnTo>
                  <a:close/>
                  <a:moveTo>
                    <a:pt x="4268" y="1"/>
                  </a:moveTo>
                  <a:cubicBezTo>
                    <a:pt x="3746" y="1"/>
                    <a:pt x="3178" y="93"/>
                    <a:pt x="2579" y="277"/>
                  </a:cubicBezTo>
                  <a:cubicBezTo>
                    <a:pt x="1996" y="476"/>
                    <a:pt x="1443" y="737"/>
                    <a:pt x="936" y="1106"/>
                  </a:cubicBezTo>
                  <a:lnTo>
                    <a:pt x="1581" y="3025"/>
                  </a:lnTo>
                  <a:cubicBezTo>
                    <a:pt x="1980" y="2764"/>
                    <a:pt x="2395" y="2533"/>
                    <a:pt x="2825" y="2349"/>
                  </a:cubicBezTo>
                  <a:cubicBezTo>
                    <a:pt x="3255" y="2150"/>
                    <a:pt x="3715" y="2058"/>
                    <a:pt x="4191" y="2058"/>
                  </a:cubicBezTo>
                  <a:cubicBezTo>
                    <a:pt x="4759" y="2058"/>
                    <a:pt x="5189" y="2257"/>
                    <a:pt x="5465" y="2656"/>
                  </a:cubicBezTo>
                  <a:cubicBezTo>
                    <a:pt x="5741" y="3055"/>
                    <a:pt x="5880" y="3669"/>
                    <a:pt x="5880" y="4468"/>
                  </a:cubicBezTo>
                  <a:lnTo>
                    <a:pt x="5880" y="5143"/>
                  </a:lnTo>
                  <a:lnTo>
                    <a:pt x="4283" y="5220"/>
                  </a:lnTo>
                  <a:cubicBezTo>
                    <a:pt x="2840" y="5281"/>
                    <a:pt x="1765" y="5634"/>
                    <a:pt x="1059" y="6294"/>
                  </a:cubicBezTo>
                  <a:cubicBezTo>
                    <a:pt x="353" y="6955"/>
                    <a:pt x="0" y="7937"/>
                    <a:pt x="0" y="9242"/>
                  </a:cubicBezTo>
                  <a:cubicBezTo>
                    <a:pt x="0" y="10470"/>
                    <a:pt x="261" y="11422"/>
                    <a:pt x="768" y="12082"/>
                  </a:cubicBezTo>
                  <a:cubicBezTo>
                    <a:pt x="1274" y="12757"/>
                    <a:pt x="1980" y="13095"/>
                    <a:pt x="2886" y="13095"/>
                  </a:cubicBezTo>
                  <a:cubicBezTo>
                    <a:pt x="3592" y="13095"/>
                    <a:pt x="4176" y="12957"/>
                    <a:pt x="4621" y="12681"/>
                  </a:cubicBezTo>
                  <a:cubicBezTo>
                    <a:pt x="5066" y="12404"/>
                    <a:pt x="5527" y="11882"/>
                    <a:pt x="5956" y="11099"/>
                  </a:cubicBezTo>
                  <a:lnTo>
                    <a:pt x="6033" y="11099"/>
                  </a:lnTo>
                  <a:lnTo>
                    <a:pt x="6417" y="12865"/>
                  </a:lnTo>
                  <a:lnTo>
                    <a:pt x="7829" y="12865"/>
                  </a:lnTo>
                  <a:lnTo>
                    <a:pt x="7829" y="4360"/>
                  </a:lnTo>
                  <a:cubicBezTo>
                    <a:pt x="7829" y="2856"/>
                    <a:pt x="7522" y="1751"/>
                    <a:pt x="6923" y="1060"/>
                  </a:cubicBezTo>
                  <a:cubicBezTo>
                    <a:pt x="6325" y="354"/>
                    <a:pt x="5450" y="1"/>
                    <a:pt x="4268"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1"/>
            <p:cNvSpPr/>
            <p:nvPr/>
          </p:nvSpPr>
          <p:spPr>
            <a:xfrm>
              <a:off x="5940375" y="2619925"/>
              <a:ext cx="49150" cy="444425"/>
            </a:xfrm>
            <a:custGeom>
              <a:rect b="b" l="l" r="r" t="t"/>
              <a:pathLst>
                <a:path extrusionOk="0" h="17777" w="1966">
                  <a:moveTo>
                    <a:pt x="0" y="0"/>
                  </a:moveTo>
                  <a:lnTo>
                    <a:pt x="0" y="17777"/>
                  </a:lnTo>
                  <a:lnTo>
                    <a:pt x="1965" y="17777"/>
                  </a:lnTo>
                  <a:lnTo>
                    <a:pt x="1965" y="0"/>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1"/>
            <p:cNvSpPr/>
            <p:nvPr/>
          </p:nvSpPr>
          <p:spPr>
            <a:xfrm>
              <a:off x="6055500" y="2627600"/>
              <a:ext cx="54900" cy="436750"/>
            </a:xfrm>
            <a:custGeom>
              <a:rect b="b" l="l" r="r" t="t"/>
              <a:pathLst>
                <a:path extrusionOk="0" h="17470" w="2196">
                  <a:moveTo>
                    <a:pt x="1106" y="0"/>
                  </a:moveTo>
                  <a:cubicBezTo>
                    <a:pt x="753" y="0"/>
                    <a:pt x="477" y="123"/>
                    <a:pt x="277" y="384"/>
                  </a:cubicBezTo>
                  <a:cubicBezTo>
                    <a:pt x="93" y="645"/>
                    <a:pt x="1" y="1013"/>
                    <a:pt x="1" y="1489"/>
                  </a:cubicBezTo>
                  <a:cubicBezTo>
                    <a:pt x="1" y="1950"/>
                    <a:pt x="93" y="2303"/>
                    <a:pt x="277" y="2564"/>
                  </a:cubicBezTo>
                  <a:cubicBezTo>
                    <a:pt x="477" y="2825"/>
                    <a:pt x="753" y="2963"/>
                    <a:pt x="1106" y="2963"/>
                  </a:cubicBezTo>
                  <a:cubicBezTo>
                    <a:pt x="1444" y="2963"/>
                    <a:pt x="1720" y="2825"/>
                    <a:pt x="1904" y="2564"/>
                  </a:cubicBezTo>
                  <a:cubicBezTo>
                    <a:pt x="2104" y="2303"/>
                    <a:pt x="2196" y="1950"/>
                    <a:pt x="2196" y="1489"/>
                  </a:cubicBezTo>
                  <a:cubicBezTo>
                    <a:pt x="2196" y="1013"/>
                    <a:pt x="2104" y="645"/>
                    <a:pt x="1904" y="384"/>
                  </a:cubicBezTo>
                  <a:cubicBezTo>
                    <a:pt x="1720" y="123"/>
                    <a:pt x="1444" y="0"/>
                    <a:pt x="1106" y="0"/>
                  </a:cubicBezTo>
                  <a:close/>
                  <a:moveTo>
                    <a:pt x="108" y="4836"/>
                  </a:moveTo>
                  <a:lnTo>
                    <a:pt x="108" y="17470"/>
                  </a:lnTo>
                  <a:lnTo>
                    <a:pt x="2073" y="17470"/>
                  </a:lnTo>
                  <a:lnTo>
                    <a:pt x="2073" y="4836"/>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1"/>
            <p:cNvSpPr/>
            <p:nvPr/>
          </p:nvSpPr>
          <p:spPr>
            <a:xfrm>
              <a:off x="6148375" y="2616850"/>
              <a:ext cx="166600" cy="447500"/>
            </a:xfrm>
            <a:custGeom>
              <a:rect b="b" l="l" r="r" t="t"/>
              <a:pathLst>
                <a:path extrusionOk="0" h="17900" w="6664">
                  <a:moveTo>
                    <a:pt x="4622" y="0"/>
                  </a:moveTo>
                  <a:cubicBezTo>
                    <a:pt x="3578" y="0"/>
                    <a:pt x="2795" y="353"/>
                    <a:pt x="2288" y="1075"/>
                  </a:cubicBezTo>
                  <a:cubicBezTo>
                    <a:pt x="1766" y="1796"/>
                    <a:pt x="1521" y="2902"/>
                    <a:pt x="1521" y="4406"/>
                  </a:cubicBezTo>
                  <a:lnTo>
                    <a:pt x="1521" y="5220"/>
                  </a:lnTo>
                  <a:lnTo>
                    <a:pt x="1" y="6049"/>
                  </a:lnTo>
                  <a:lnTo>
                    <a:pt x="1" y="7307"/>
                  </a:lnTo>
                  <a:lnTo>
                    <a:pt x="1521" y="7307"/>
                  </a:lnTo>
                  <a:lnTo>
                    <a:pt x="1521" y="17900"/>
                  </a:lnTo>
                  <a:lnTo>
                    <a:pt x="3486" y="17900"/>
                  </a:lnTo>
                  <a:lnTo>
                    <a:pt x="3486" y="7307"/>
                  </a:lnTo>
                  <a:lnTo>
                    <a:pt x="5742" y="7307"/>
                  </a:lnTo>
                  <a:lnTo>
                    <a:pt x="5742" y="5266"/>
                  </a:lnTo>
                  <a:lnTo>
                    <a:pt x="3486" y="5266"/>
                  </a:lnTo>
                  <a:lnTo>
                    <a:pt x="3486" y="4437"/>
                  </a:lnTo>
                  <a:cubicBezTo>
                    <a:pt x="3486" y="3685"/>
                    <a:pt x="3593" y="3132"/>
                    <a:pt x="3793" y="2748"/>
                  </a:cubicBezTo>
                  <a:cubicBezTo>
                    <a:pt x="3992" y="2364"/>
                    <a:pt x="4315" y="2180"/>
                    <a:pt x="4760" y="2180"/>
                  </a:cubicBezTo>
                  <a:cubicBezTo>
                    <a:pt x="5205" y="2180"/>
                    <a:pt x="5665" y="2288"/>
                    <a:pt x="6141" y="2503"/>
                  </a:cubicBezTo>
                  <a:lnTo>
                    <a:pt x="6663" y="476"/>
                  </a:lnTo>
                  <a:cubicBezTo>
                    <a:pt x="5988" y="154"/>
                    <a:pt x="5312" y="0"/>
                    <a:pt x="4622" y="0"/>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1"/>
            <p:cNvSpPr/>
            <p:nvPr/>
          </p:nvSpPr>
          <p:spPr>
            <a:xfrm>
              <a:off x="6316100" y="2742725"/>
              <a:ext cx="218000" cy="327400"/>
            </a:xfrm>
            <a:custGeom>
              <a:rect b="b" l="l" r="r" t="t"/>
              <a:pathLst>
                <a:path extrusionOk="0" h="13096" w="8720">
                  <a:moveTo>
                    <a:pt x="4360" y="2196"/>
                  </a:moveTo>
                  <a:cubicBezTo>
                    <a:pt x="5926" y="2196"/>
                    <a:pt x="6709" y="3639"/>
                    <a:pt x="6709" y="6525"/>
                  </a:cubicBezTo>
                  <a:cubicBezTo>
                    <a:pt x="6709" y="9441"/>
                    <a:pt x="5926" y="10900"/>
                    <a:pt x="4375" y="10900"/>
                  </a:cubicBezTo>
                  <a:cubicBezTo>
                    <a:pt x="2794" y="10900"/>
                    <a:pt x="2011" y="9441"/>
                    <a:pt x="2011" y="6525"/>
                  </a:cubicBezTo>
                  <a:cubicBezTo>
                    <a:pt x="2011" y="5128"/>
                    <a:pt x="2196" y="4069"/>
                    <a:pt x="2564" y="3316"/>
                  </a:cubicBezTo>
                  <a:cubicBezTo>
                    <a:pt x="2932" y="2564"/>
                    <a:pt x="3531" y="2196"/>
                    <a:pt x="4360" y="2196"/>
                  </a:cubicBezTo>
                  <a:close/>
                  <a:moveTo>
                    <a:pt x="4391" y="1"/>
                  </a:moveTo>
                  <a:cubicBezTo>
                    <a:pt x="2994" y="1"/>
                    <a:pt x="1904" y="584"/>
                    <a:pt x="1152" y="1735"/>
                  </a:cubicBezTo>
                  <a:cubicBezTo>
                    <a:pt x="384" y="2871"/>
                    <a:pt x="0" y="4483"/>
                    <a:pt x="0" y="6525"/>
                  </a:cubicBezTo>
                  <a:cubicBezTo>
                    <a:pt x="0" y="7845"/>
                    <a:pt x="169" y="8996"/>
                    <a:pt x="522" y="9994"/>
                  </a:cubicBezTo>
                  <a:cubicBezTo>
                    <a:pt x="875" y="10992"/>
                    <a:pt x="1397" y="11760"/>
                    <a:pt x="2057" y="12297"/>
                  </a:cubicBezTo>
                  <a:cubicBezTo>
                    <a:pt x="2718" y="12834"/>
                    <a:pt x="3470" y="13095"/>
                    <a:pt x="4345" y="13095"/>
                  </a:cubicBezTo>
                  <a:cubicBezTo>
                    <a:pt x="5711" y="13095"/>
                    <a:pt x="6786" y="12512"/>
                    <a:pt x="7569" y="11360"/>
                  </a:cubicBezTo>
                  <a:cubicBezTo>
                    <a:pt x="8336" y="10194"/>
                    <a:pt x="8720" y="8582"/>
                    <a:pt x="8720" y="6525"/>
                  </a:cubicBezTo>
                  <a:cubicBezTo>
                    <a:pt x="8720" y="4529"/>
                    <a:pt x="8336" y="2948"/>
                    <a:pt x="7553" y="1766"/>
                  </a:cubicBezTo>
                  <a:cubicBezTo>
                    <a:pt x="6786" y="599"/>
                    <a:pt x="5726" y="1"/>
                    <a:pt x="4391"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1"/>
            <p:cNvSpPr/>
            <p:nvPr/>
          </p:nvSpPr>
          <p:spPr>
            <a:xfrm>
              <a:off x="6589350" y="2742725"/>
              <a:ext cx="141250" cy="321625"/>
            </a:xfrm>
            <a:custGeom>
              <a:rect b="b" l="l" r="r" t="t"/>
              <a:pathLst>
                <a:path extrusionOk="0" h="12865" w="5650">
                  <a:moveTo>
                    <a:pt x="4667" y="1"/>
                  </a:moveTo>
                  <a:cubicBezTo>
                    <a:pt x="4099" y="1"/>
                    <a:pt x="3577" y="231"/>
                    <a:pt x="3086" y="661"/>
                  </a:cubicBezTo>
                  <a:cubicBezTo>
                    <a:pt x="2595" y="1106"/>
                    <a:pt x="2196" y="1704"/>
                    <a:pt x="1889" y="2457"/>
                  </a:cubicBezTo>
                  <a:lnTo>
                    <a:pt x="1781" y="2457"/>
                  </a:lnTo>
                  <a:lnTo>
                    <a:pt x="1536" y="231"/>
                  </a:lnTo>
                  <a:lnTo>
                    <a:pt x="0" y="231"/>
                  </a:lnTo>
                  <a:lnTo>
                    <a:pt x="0" y="12865"/>
                  </a:lnTo>
                  <a:lnTo>
                    <a:pt x="1950" y="12865"/>
                  </a:lnTo>
                  <a:lnTo>
                    <a:pt x="1950" y="6264"/>
                  </a:lnTo>
                  <a:cubicBezTo>
                    <a:pt x="1950" y="5143"/>
                    <a:pt x="2196" y="4237"/>
                    <a:pt x="2687" y="3531"/>
                  </a:cubicBezTo>
                  <a:cubicBezTo>
                    <a:pt x="3163" y="2840"/>
                    <a:pt x="3808" y="2487"/>
                    <a:pt x="4591" y="2487"/>
                  </a:cubicBezTo>
                  <a:cubicBezTo>
                    <a:pt x="4882" y="2487"/>
                    <a:pt x="5174" y="2533"/>
                    <a:pt x="5450" y="2626"/>
                  </a:cubicBezTo>
                  <a:lnTo>
                    <a:pt x="5650" y="123"/>
                  </a:lnTo>
                  <a:cubicBezTo>
                    <a:pt x="5389" y="47"/>
                    <a:pt x="5066" y="1"/>
                    <a:pt x="4667"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1"/>
            <p:cNvSpPr/>
            <p:nvPr/>
          </p:nvSpPr>
          <p:spPr>
            <a:xfrm>
              <a:off x="6772025" y="2742725"/>
              <a:ext cx="202675" cy="321625"/>
            </a:xfrm>
            <a:custGeom>
              <a:rect b="b" l="l" r="r" t="t"/>
              <a:pathLst>
                <a:path extrusionOk="0" h="12865" w="8107">
                  <a:moveTo>
                    <a:pt x="4790" y="1"/>
                  </a:moveTo>
                  <a:cubicBezTo>
                    <a:pt x="4176" y="1"/>
                    <a:pt x="3608" y="169"/>
                    <a:pt x="3086" y="492"/>
                  </a:cubicBezTo>
                  <a:cubicBezTo>
                    <a:pt x="2580" y="829"/>
                    <a:pt x="2181" y="1290"/>
                    <a:pt x="1904" y="1889"/>
                  </a:cubicBezTo>
                  <a:lnTo>
                    <a:pt x="1812" y="1889"/>
                  </a:lnTo>
                  <a:lnTo>
                    <a:pt x="1536" y="231"/>
                  </a:lnTo>
                  <a:lnTo>
                    <a:pt x="1" y="231"/>
                  </a:lnTo>
                  <a:lnTo>
                    <a:pt x="1" y="12865"/>
                  </a:lnTo>
                  <a:lnTo>
                    <a:pt x="1966" y="12865"/>
                  </a:lnTo>
                  <a:lnTo>
                    <a:pt x="1966" y="6571"/>
                  </a:lnTo>
                  <a:cubicBezTo>
                    <a:pt x="1966" y="4990"/>
                    <a:pt x="2150" y="3869"/>
                    <a:pt x="2534" y="3209"/>
                  </a:cubicBezTo>
                  <a:cubicBezTo>
                    <a:pt x="2917" y="2533"/>
                    <a:pt x="3532" y="2196"/>
                    <a:pt x="4361" y="2196"/>
                  </a:cubicBezTo>
                  <a:cubicBezTo>
                    <a:pt x="4975" y="2196"/>
                    <a:pt x="5435" y="2441"/>
                    <a:pt x="5711" y="2917"/>
                  </a:cubicBezTo>
                  <a:cubicBezTo>
                    <a:pt x="6003" y="3393"/>
                    <a:pt x="6141" y="4130"/>
                    <a:pt x="6141" y="5097"/>
                  </a:cubicBezTo>
                  <a:lnTo>
                    <a:pt x="6141" y="12865"/>
                  </a:lnTo>
                  <a:lnTo>
                    <a:pt x="8106" y="12865"/>
                  </a:lnTo>
                  <a:lnTo>
                    <a:pt x="8106" y="4637"/>
                  </a:lnTo>
                  <a:cubicBezTo>
                    <a:pt x="8106" y="1551"/>
                    <a:pt x="7001" y="1"/>
                    <a:pt x="4790"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1"/>
            <p:cNvSpPr/>
            <p:nvPr/>
          </p:nvSpPr>
          <p:spPr>
            <a:xfrm>
              <a:off x="7038750" y="2627600"/>
              <a:ext cx="55300" cy="436750"/>
            </a:xfrm>
            <a:custGeom>
              <a:rect b="b" l="l" r="r" t="t"/>
              <a:pathLst>
                <a:path extrusionOk="0" h="17470" w="2212">
                  <a:moveTo>
                    <a:pt x="1106" y="0"/>
                  </a:moveTo>
                  <a:cubicBezTo>
                    <a:pt x="753" y="0"/>
                    <a:pt x="477" y="123"/>
                    <a:pt x="293" y="384"/>
                  </a:cubicBezTo>
                  <a:cubicBezTo>
                    <a:pt x="93" y="645"/>
                    <a:pt x="1" y="1013"/>
                    <a:pt x="1" y="1489"/>
                  </a:cubicBezTo>
                  <a:cubicBezTo>
                    <a:pt x="1" y="1950"/>
                    <a:pt x="93" y="2303"/>
                    <a:pt x="293" y="2564"/>
                  </a:cubicBezTo>
                  <a:cubicBezTo>
                    <a:pt x="477" y="2825"/>
                    <a:pt x="753" y="2963"/>
                    <a:pt x="1106" y="2963"/>
                  </a:cubicBezTo>
                  <a:cubicBezTo>
                    <a:pt x="1459" y="2963"/>
                    <a:pt x="1720" y="2825"/>
                    <a:pt x="1920" y="2564"/>
                  </a:cubicBezTo>
                  <a:cubicBezTo>
                    <a:pt x="2104" y="2303"/>
                    <a:pt x="2212" y="1950"/>
                    <a:pt x="2212" y="1489"/>
                  </a:cubicBezTo>
                  <a:cubicBezTo>
                    <a:pt x="2212" y="1013"/>
                    <a:pt x="2104" y="645"/>
                    <a:pt x="1920" y="384"/>
                  </a:cubicBezTo>
                  <a:cubicBezTo>
                    <a:pt x="1720" y="123"/>
                    <a:pt x="1459" y="0"/>
                    <a:pt x="1106" y="0"/>
                  </a:cubicBezTo>
                  <a:close/>
                  <a:moveTo>
                    <a:pt x="124" y="4836"/>
                  </a:moveTo>
                  <a:lnTo>
                    <a:pt x="124" y="17470"/>
                  </a:lnTo>
                  <a:lnTo>
                    <a:pt x="2073" y="17470"/>
                  </a:lnTo>
                  <a:lnTo>
                    <a:pt x="2073" y="4836"/>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1"/>
            <p:cNvSpPr/>
            <p:nvPr/>
          </p:nvSpPr>
          <p:spPr>
            <a:xfrm>
              <a:off x="7143150" y="2742725"/>
              <a:ext cx="195750" cy="327400"/>
            </a:xfrm>
            <a:custGeom>
              <a:rect b="b" l="l" r="r" t="t"/>
              <a:pathLst>
                <a:path extrusionOk="0" h="13096" w="7830">
                  <a:moveTo>
                    <a:pt x="5865" y="6832"/>
                  </a:moveTo>
                  <a:lnTo>
                    <a:pt x="5865" y="7937"/>
                  </a:lnTo>
                  <a:cubicBezTo>
                    <a:pt x="5865" y="8920"/>
                    <a:pt x="5650" y="9672"/>
                    <a:pt x="5220" y="10224"/>
                  </a:cubicBezTo>
                  <a:cubicBezTo>
                    <a:pt x="4790" y="10762"/>
                    <a:pt x="4222" y="11038"/>
                    <a:pt x="3501" y="11038"/>
                  </a:cubicBezTo>
                  <a:cubicBezTo>
                    <a:pt x="3025" y="11038"/>
                    <a:pt x="2656" y="10884"/>
                    <a:pt x="2411" y="10577"/>
                  </a:cubicBezTo>
                  <a:cubicBezTo>
                    <a:pt x="2165" y="10270"/>
                    <a:pt x="2042" y="9825"/>
                    <a:pt x="2042" y="9273"/>
                  </a:cubicBezTo>
                  <a:cubicBezTo>
                    <a:pt x="2042" y="8490"/>
                    <a:pt x="2242" y="7906"/>
                    <a:pt x="2672" y="7538"/>
                  </a:cubicBezTo>
                  <a:cubicBezTo>
                    <a:pt x="3086" y="7154"/>
                    <a:pt x="3762" y="6955"/>
                    <a:pt x="4683" y="6909"/>
                  </a:cubicBezTo>
                  <a:lnTo>
                    <a:pt x="5865" y="6832"/>
                  </a:lnTo>
                  <a:close/>
                  <a:moveTo>
                    <a:pt x="4268" y="1"/>
                  </a:moveTo>
                  <a:cubicBezTo>
                    <a:pt x="3746" y="1"/>
                    <a:pt x="3178" y="93"/>
                    <a:pt x="2595" y="277"/>
                  </a:cubicBezTo>
                  <a:cubicBezTo>
                    <a:pt x="1996" y="476"/>
                    <a:pt x="1444" y="737"/>
                    <a:pt x="952" y="1106"/>
                  </a:cubicBezTo>
                  <a:lnTo>
                    <a:pt x="1582" y="3025"/>
                  </a:lnTo>
                  <a:cubicBezTo>
                    <a:pt x="1981" y="2764"/>
                    <a:pt x="2395" y="2533"/>
                    <a:pt x="2825" y="2349"/>
                  </a:cubicBezTo>
                  <a:cubicBezTo>
                    <a:pt x="3270" y="2150"/>
                    <a:pt x="3716" y="2058"/>
                    <a:pt x="4191" y="2058"/>
                  </a:cubicBezTo>
                  <a:cubicBezTo>
                    <a:pt x="4775" y="2058"/>
                    <a:pt x="5189" y="2257"/>
                    <a:pt x="5466" y="2656"/>
                  </a:cubicBezTo>
                  <a:cubicBezTo>
                    <a:pt x="5742" y="3055"/>
                    <a:pt x="5880" y="3669"/>
                    <a:pt x="5880" y="4468"/>
                  </a:cubicBezTo>
                  <a:lnTo>
                    <a:pt x="5880" y="5143"/>
                  </a:lnTo>
                  <a:lnTo>
                    <a:pt x="4284" y="5220"/>
                  </a:lnTo>
                  <a:cubicBezTo>
                    <a:pt x="2840" y="5281"/>
                    <a:pt x="1766" y="5634"/>
                    <a:pt x="1060" y="6294"/>
                  </a:cubicBezTo>
                  <a:cubicBezTo>
                    <a:pt x="354" y="6955"/>
                    <a:pt x="0" y="7937"/>
                    <a:pt x="0" y="9242"/>
                  </a:cubicBezTo>
                  <a:cubicBezTo>
                    <a:pt x="0" y="10470"/>
                    <a:pt x="261" y="11422"/>
                    <a:pt x="768" y="12082"/>
                  </a:cubicBezTo>
                  <a:cubicBezTo>
                    <a:pt x="1275" y="12757"/>
                    <a:pt x="1981" y="13095"/>
                    <a:pt x="2887" y="13095"/>
                  </a:cubicBezTo>
                  <a:cubicBezTo>
                    <a:pt x="3593" y="13095"/>
                    <a:pt x="4176" y="12957"/>
                    <a:pt x="4621" y="12681"/>
                  </a:cubicBezTo>
                  <a:cubicBezTo>
                    <a:pt x="5082" y="12404"/>
                    <a:pt x="5527" y="11882"/>
                    <a:pt x="5972" y="11099"/>
                  </a:cubicBezTo>
                  <a:lnTo>
                    <a:pt x="6034" y="11099"/>
                  </a:lnTo>
                  <a:lnTo>
                    <a:pt x="6433" y="12865"/>
                  </a:lnTo>
                  <a:lnTo>
                    <a:pt x="7830" y="12865"/>
                  </a:lnTo>
                  <a:lnTo>
                    <a:pt x="7830" y="4360"/>
                  </a:lnTo>
                  <a:cubicBezTo>
                    <a:pt x="7830" y="2856"/>
                    <a:pt x="7523" y="1751"/>
                    <a:pt x="6924" y="1060"/>
                  </a:cubicBezTo>
                  <a:cubicBezTo>
                    <a:pt x="6325" y="354"/>
                    <a:pt x="5450" y="1"/>
                    <a:pt x="4268"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1"/>
            <p:cNvSpPr/>
            <p:nvPr/>
          </p:nvSpPr>
          <p:spPr>
            <a:xfrm>
              <a:off x="276875" y="2268750"/>
              <a:ext cx="1192450" cy="1192425"/>
            </a:xfrm>
            <a:custGeom>
              <a:rect b="b" l="l" r="r" t="t"/>
              <a:pathLst>
                <a:path extrusionOk="0" h="47697" w="47698">
                  <a:moveTo>
                    <a:pt x="21861" y="2657"/>
                  </a:moveTo>
                  <a:cubicBezTo>
                    <a:pt x="24563" y="2657"/>
                    <a:pt x="27218" y="3225"/>
                    <a:pt x="29675" y="4314"/>
                  </a:cubicBezTo>
                  <a:cubicBezTo>
                    <a:pt x="28431" y="4100"/>
                    <a:pt x="27142" y="3977"/>
                    <a:pt x="25837" y="3977"/>
                  </a:cubicBezTo>
                  <a:cubicBezTo>
                    <a:pt x="20003" y="3977"/>
                    <a:pt x="14508" y="6249"/>
                    <a:pt x="10378" y="10378"/>
                  </a:cubicBezTo>
                  <a:cubicBezTo>
                    <a:pt x="6248" y="14508"/>
                    <a:pt x="3976" y="20003"/>
                    <a:pt x="3976" y="25837"/>
                  </a:cubicBezTo>
                  <a:cubicBezTo>
                    <a:pt x="3976" y="27126"/>
                    <a:pt x="4099" y="28416"/>
                    <a:pt x="4314" y="29675"/>
                  </a:cubicBezTo>
                  <a:cubicBezTo>
                    <a:pt x="1183" y="22628"/>
                    <a:pt x="2503" y="14047"/>
                    <a:pt x="8275" y="8275"/>
                  </a:cubicBezTo>
                  <a:cubicBezTo>
                    <a:pt x="12021" y="4529"/>
                    <a:pt x="16948" y="2657"/>
                    <a:pt x="21861" y="2657"/>
                  </a:cubicBezTo>
                  <a:close/>
                  <a:moveTo>
                    <a:pt x="25837" y="6633"/>
                  </a:moveTo>
                  <a:cubicBezTo>
                    <a:pt x="30765" y="6633"/>
                    <a:pt x="35677" y="8505"/>
                    <a:pt x="39423" y="12251"/>
                  </a:cubicBezTo>
                  <a:cubicBezTo>
                    <a:pt x="46914" y="19742"/>
                    <a:pt x="46914" y="31931"/>
                    <a:pt x="39423" y="39423"/>
                  </a:cubicBezTo>
                  <a:cubicBezTo>
                    <a:pt x="35677" y="43168"/>
                    <a:pt x="30757" y="45041"/>
                    <a:pt x="25837" y="45041"/>
                  </a:cubicBezTo>
                  <a:cubicBezTo>
                    <a:pt x="20917" y="45041"/>
                    <a:pt x="15997" y="43168"/>
                    <a:pt x="12251" y="39423"/>
                  </a:cubicBezTo>
                  <a:cubicBezTo>
                    <a:pt x="4759" y="31931"/>
                    <a:pt x="4759" y="19742"/>
                    <a:pt x="12251" y="12251"/>
                  </a:cubicBezTo>
                  <a:cubicBezTo>
                    <a:pt x="15997" y="8505"/>
                    <a:pt x="20924" y="6633"/>
                    <a:pt x="25837" y="6633"/>
                  </a:cubicBezTo>
                  <a:close/>
                  <a:moveTo>
                    <a:pt x="21861" y="1"/>
                  </a:moveTo>
                  <a:cubicBezTo>
                    <a:pt x="16027" y="1"/>
                    <a:pt x="10532" y="2273"/>
                    <a:pt x="6402" y="6402"/>
                  </a:cubicBezTo>
                  <a:cubicBezTo>
                    <a:pt x="2272" y="10532"/>
                    <a:pt x="0" y="16027"/>
                    <a:pt x="0" y="21861"/>
                  </a:cubicBezTo>
                  <a:cubicBezTo>
                    <a:pt x="0" y="27710"/>
                    <a:pt x="2272" y="33190"/>
                    <a:pt x="6402" y="37320"/>
                  </a:cubicBezTo>
                  <a:lnTo>
                    <a:pt x="10378" y="41295"/>
                  </a:lnTo>
                  <a:cubicBezTo>
                    <a:pt x="14508" y="45425"/>
                    <a:pt x="20003" y="47697"/>
                    <a:pt x="25837" y="47697"/>
                  </a:cubicBezTo>
                  <a:cubicBezTo>
                    <a:pt x="31686" y="47697"/>
                    <a:pt x="37166" y="45425"/>
                    <a:pt x="41296" y="41295"/>
                  </a:cubicBezTo>
                  <a:cubicBezTo>
                    <a:pt x="45425" y="37166"/>
                    <a:pt x="47697" y="31686"/>
                    <a:pt x="47697" y="25837"/>
                  </a:cubicBezTo>
                  <a:cubicBezTo>
                    <a:pt x="47697" y="20003"/>
                    <a:pt x="45425" y="14508"/>
                    <a:pt x="41296" y="10378"/>
                  </a:cubicBezTo>
                  <a:lnTo>
                    <a:pt x="37320" y="6402"/>
                  </a:lnTo>
                  <a:cubicBezTo>
                    <a:pt x="33190" y="2273"/>
                    <a:pt x="27710" y="1"/>
                    <a:pt x="21861"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1"/>
            <p:cNvSpPr/>
            <p:nvPr/>
          </p:nvSpPr>
          <p:spPr>
            <a:xfrm>
              <a:off x="508675" y="2500550"/>
              <a:ext cx="828225" cy="828225"/>
            </a:xfrm>
            <a:custGeom>
              <a:rect b="b" l="l" r="r" t="t"/>
              <a:pathLst>
                <a:path extrusionOk="0" h="33129" w="33129">
                  <a:moveTo>
                    <a:pt x="16565" y="2657"/>
                  </a:moveTo>
                  <a:cubicBezTo>
                    <a:pt x="19282" y="2657"/>
                    <a:pt x="21938" y="3455"/>
                    <a:pt x="24210" y="4944"/>
                  </a:cubicBezTo>
                  <a:cubicBezTo>
                    <a:pt x="25714" y="7216"/>
                    <a:pt x="26512" y="9872"/>
                    <a:pt x="26512" y="12589"/>
                  </a:cubicBezTo>
                  <a:cubicBezTo>
                    <a:pt x="26512" y="20264"/>
                    <a:pt x="20264" y="26497"/>
                    <a:pt x="12589" y="26497"/>
                  </a:cubicBezTo>
                  <a:cubicBezTo>
                    <a:pt x="12564" y="26497"/>
                    <a:pt x="12538" y="26497"/>
                    <a:pt x="12513" y="26497"/>
                  </a:cubicBezTo>
                  <a:cubicBezTo>
                    <a:pt x="9822" y="26497"/>
                    <a:pt x="7195" y="25685"/>
                    <a:pt x="4944" y="24210"/>
                  </a:cubicBezTo>
                  <a:cubicBezTo>
                    <a:pt x="3455" y="21938"/>
                    <a:pt x="2656" y="19282"/>
                    <a:pt x="2656" y="16565"/>
                  </a:cubicBezTo>
                  <a:cubicBezTo>
                    <a:pt x="2656" y="8889"/>
                    <a:pt x="8904" y="2657"/>
                    <a:pt x="16565" y="2657"/>
                  </a:cubicBezTo>
                  <a:close/>
                  <a:moveTo>
                    <a:pt x="28999" y="10317"/>
                  </a:moveTo>
                  <a:lnTo>
                    <a:pt x="28999" y="10317"/>
                  </a:lnTo>
                  <a:cubicBezTo>
                    <a:pt x="29936" y="12205"/>
                    <a:pt x="30473" y="14324"/>
                    <a:pt x="30473" y="16565"/>
                  </a:cubicBezTo>
                  <a:cubicBezTo>
                    <a:pt x="30473" y="24240"/>
                    <a:pt x="24240" y="30473"/>
                    <a:pt x="16565" y="30473"/>
                  </a:cubicBezTo>
                  <a:cubicBezTo>
                    <a:pt x="14400" y="30473"/>
                    <a:pt x="12266" y="29966"/>
                    <a:pt x="10317" y="28984"/>
                  </a:cubicBezTo>
                  <a:lnTo>
                    <a:pt x="10317" y="28984"/>
                  </a:lnTo>
                  <a:cubicBezTo>
                    <a:pt x="11069" y="29091"/>
                    <a:pt x="11821" y="29153"/>
                    <a:pt x="12589" y="29153"/>
                  </a:cubicBezTo>
                  <a:cubicBezTo>
                    <a:pt x="21723" y="29153"/>
                    <a:pt x="29153" y="21723"/>
                    <a:pt x="29153" y="12589"/>
                  </a:cubicBezTo>
                  <a:cubicBezTo>
                    <a:pt x="29153" y="11837"/>
                    <a:pt x="29107" y="11069"/>
                    <a:pt x="28999" y="10317"/>
                  </a:cubicBezTo>
                  <a:close/>
                  <a:moveTo>
                    <a:pt x="16565" y="1"/>
                  </a:moveTo>
                  <a:cubicBezTo>
                    <a:pt x="7431" y="1"/>
                    <a:pt x="1" y="7431"/>
                    <a:pt x="1" y="16565"/>
                  </a:cubicBezTo>
                  <a:cubicBezTo>
                    <a:pt x="1" y="19881"/>
                    <a:pt x="999" y="23104"/>
                    <a:pt x="2856" y="25852"/>
                  </a:cubicBezTo>
                  <a:cubicBezTo>
                    <a:pt x="2887" y="25898"/>
                    <a:pt x="2917" y="25929"/>
                    <a:pt x="2948" y="25975"/>
                  </a:cubicBezTo>
                  <a:cubicBezTo>
                    <a:pt x="5942" y="30289"/>
                    <a:pt x="10931" y="33129"/>
                    <a:pt x="16565" y="33129"/>
                  </a:cubicBezTo>
                  <a:cubicBezTo>
                    <a:pt x="25699" y="33129"/>
                    <a:pt x="33129" y="25699"/>
                    <a:pt x="33129" y="16565"/>
                  </a:cubicBezTo>
                  <a:cubicBezTo>
                    <a:pt x="33129" y="10931"/>
                    <a:pt x="30289" y="5942"/>
                    <a:pt x="25975" y="2948"/>
                  </a:cubicBezTo>
                  <a:cubicBezTo>
                    <a:pt x="25944" y="2918"/>
                    <a:pt x="25898" y="2887"/>
                    <a:pt x="25852" y="2856"/>
                  </a:cubicBezTo>
                  <a:cubicBezTo>
                    <a:pt x="23104" y="999"/>
                    <a:pt x="19881" y="1"/>
                    <a:pt x="16565"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1"/>
            <p:cNvSpPr/>
            <p:nvPr/>
          </p:nvSpPr>
          <p:spPr>
            <a:xfrm>
              <a:off x="1556800" y="2265675"/>
              <a:ext cx="33400" cy="1198575"/>
            </a:xfrm>
            <a:custGeom>
              <a:rect b="b" l="l" r="r" t="t"/>
              <a:pathLst>
                <a:path extrusionOk="0" h="47943" w="1336">
                  <a:moveTo>
                    <a:pt x="676" y="1"/>
                  </a:moveTo>
                  <a:cubicBezTo>
                    <a:pt x="307" y="1"/>
                    <a:pt x="0" y="615"/>
                    <a:pt x="0" y="1383"/>
                  </a:cubicBezTo>
                  <a:lnTo>
                    <a:pt x="0" y="46561"/>
                  </a:lnTo>
                  <a:cubicBezTo>
                    <a:pt x="0" y="47329"/>
                    <a:pt x="307" y="47943"/>
                    <a:pt x="676" y="47943"/>
                  </a:cubicBezTo>
                  <a:cubicBezTo>
                    <a:pt x="1044" y="47943"/>
                    <a:pt x="1336" y="47329"/>
                    <a:pt x="1336" y="46561"/>
                  </a:cubicBezTo>
                  <a:lnTo>
                    <a:pt x="1336" y="1383"/>
                  </a:lnTo>
                  <a:cubicBezTo>
                    <a:pt x="1336" y="615"/>
                    <a:pt x="1044" y="1"/>
                    <a:pt x="676"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1"/>
            <p:cNvSpPr/>
            <p:nvPr/>
          </p:nvSpPr>
          <p:spPr>
            <a:xfrm>
              <a:off x="627275" y="2645250"/>
              <a:ext cx="379200" cy="366150"/>
            </a:xfrm>
            <a:custGeom>
              <a:rect b="b" l="l" r="r" t="t"/>
              <a:pathLst>
                <a:path extrusionOk="0" h="14646" w="15168">
                  <a:moveTo>
                    <a:pt x="15029" y="0"/>
                  </a:moveTo>
                  <a:cubicBezTo>
                    <a:pt x="14722" y="1397"/>
                    <a:pt x="14354" y="2180"/>
                    <a:pt x="14354" y="2180"/>
                  </a:cubicBezTo>
                  <a:cubicBezTo>
                    <a:pt x="13187" y="4652"/>
                    <a:pt x="11698" y="6586"/>
                    <a:pt x="10132" y="8106"/>
                  </a:cubicBezTo>
                  <a:lnTo>
                    <a:pt x="8121" y="9825"/>
                  </a:lnTo>
                  <a:cubicBezTo>
                    <a:pt x="4713" y="12389"/>
                    <a:pt x="1397" y="13356"/>
                    <a:pt x="660" y="14031"/>
                  </a:cubicBezTo>
                  <a:cubicBezTo>
                    <a:pt x="0" y="14645"/>
                    <a:pt x="1182" y="14645"/>
                    <a:pt x="1182" y="14645"/>
                  </a:cubicBezTo>
                  <a:cubicBezTo>
                    <a:pt x="1182" y="14645"/>
                    <a:pt x="2610" y="14200"/>
                    <a:pt x="4590" y="13156"/>
                  </a:cubicBezTo>
                  <a:lnTo>
                    <a:pt x="4590" y="13156"/>
                  </a:lnTo>
                  <a:cubicBezTo>
                    <a:pt x="4590" y="13156"/>
                    <a:pt x="4590" y="13156"/>
                    <a:pt x="4590" y="13156"/>
                  </a:cubicBezTo>
                  <a:cubicBezTo>
                    <a:pt x="4601" y="13156"/>
                    <a:pt x="6601" y="11974"/>
                    <a:pt x="6601" y="11974"/>
                  </a:cubicBezTo>
                  <a:cubicBezTo>
                    <a:pt x="8351" y="10838"/>
                    <a:pt x="10286" y="9303"/>
                    <a:pt x="11944" y="7277"/>
                  </a:cubicBezTo>
                  <a:lnTo>
                    <a:pt x="13602" y="4928"/>
                  </a:lnTo>
                  <a:cubicBezTo>
                    <a:pt x="14093" y="4084"/>
                    <a:pt x="14630" y="3163"/>
                    <a:pt x="14922" y="2211"/>
                  </a:cubicBezTo>
                  <a:cubicBezTo>
                    <a:pt x="14922" y="2211"/>
                    <a:pt x="15167" y="1505"/>
                    <a:pt x="15029" y="0"/>
                  </a:cubicBezTo>
                  <a:close/>
                </a:path>
              </a:pathLst>
            </a:custGeom>
            <a:solidFill>
              <a:srgbClr val="762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1"/>
            <p:cNvSpPr/>
            <p:nvPr/>
          </p:nvSpPr>
          <p:spPr>
            <a:xfrm>
              <a:off x="637700" y="2695900"/>
              <a:ext cx="355725" cy="311100"/>
            </a:xfrm>
            <a:custGeom>
              <a:rect b="b" l="l" r="r" t="t"/>
              <a:pathLst>
                <a:path extrusionOk="0" h="12444" w="14229">
                  <a:moveTo>
                    <a:pt x="14228" y="1"/>
                  </a:moveTo>
                  <a:lnTo>
                    <a:pt x="14228" y="1"/>
                  </a:lnTo>
                  <a:cubicBezTo>
                    <a:pt x="13323" y="2518"/>
                    <a:pt x="10636" y="5788"/>
                    <a:pt x="7858" y="7983"/>
                  </a:cubicBezTo>
                  <a:cubicBezTo>
                    <a:pt x="4726" y="10317"/>
                    <a:pt x="2807" y="10977"/>
                    <a:pt x="335" y="12097"/>
                  </a:cubicBezTo>
                  <a:cubicBezTo>
                    <a:pt x="1" y="12381"/>
                    <a:pt x="84" y="12443"/>
                    <a:pt x="222" y="12443"/>
                  </a:cubicBezTo>
                  <a:cubicBezTo>
                    <a:pt x="331" y="12443"/>
                    <a:pt x="474" y="12404"/>
                    <a:pt x="474" y="12404"/>
                  </a:cubicBezTo>
                  <a:cubicBezTo>
                    <a:pt x="474" y="12404"/>
                    <a:pt x="1779" y="11775"/>
                    <a:pt x="3544" y="10946"/>
                  </a:cubicBezTo>
                  <a:lnTo>
                    <a:pt x="3544" y="10946"/>
                  </a:lnTo>
                  <a:cubicBezTo>
                    <a:pt x="3544" y="10947"/>
                    <a:pt x="3544" y="10947"/>
                    <a:pt x="3544" y="10947"/>
                  </a:cubicBezTo>
                  <a:cubicBezTo>
                    <a:pt x="3584" y="10947"/>
                    <a:pt x="5309" y="10010"/>
                    <a:pt x="5309" y="10010"/>
                  </a:cubicBezTo>
                  <a:cubicBezTo>
                    <a:pt x="7750" y="8536"/>
                    <a:pt x="9408" y="7078"/>
                    <a:pt x="10222" y="6295"/>
                  </a:cubicBezTo>
                  <a:cubicBezTo>
                    <a:pt x="10989" y="5542"/>
                    <a:pt x="13614" y="2472"/>
                    <a:pt x="14228" y="1"/>
                  </a:cubicBezTo>
                  <a:close/>
                </a:path>
              </a:pathLst>
            </a:custGeom>
            <a:solidFill>
              <a:srgbClr val="A96D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1"/>
            <p:cNvSpPr/>
            <p:nvPr/>
          </p:nvSpPr>
          <p:spPr>
            <a:xfrm>
              <a:off x="736650" y="2679775"/>
              <a:ext cx="208800" cy="191925"/>
            </a:xfrm>
            <a:custGeom>
              <a:rect b="b" l="l" r="r" t="t"/>
              <a:pathLst>
                <a:path extrusionOk="0" h="7677" w="8352">
                  <a:moveTo>
                    <a:pt x="4560" y="1"/>
                  </a:moveTo>
                  <a:cubicBezTo>
                    <a:pt x="4560" y="1"/>
                    <a:pt x="0" y="5036"/>
                    <a:pt x="4099" y="7584"/>
                  </a:cubicBezTo>
                  <a:cubicBezTo>
                    <a:pt x="4145" y="7615"/>
                    <a:pt x="4191" y="7646"/>
                    <a:pt x="4253" y="7676"/>
                  </a:cubicBezTo>
                  <a:cubicBezTo>
                    <a:pt x="3439" y="5681"/>
                    <a:pt x="3470" y="3332"/>
                    <a:pt x="4360" y="1398"/>
                  </a:cubicBezTo>
                  <a:lnTo>
                    <a:pt x="4360" y="1398"/>
                  </a:lnTo>
                  <a:cubicBezTo>
                    <a:pt x="4007" y="2288"/>
                    <a:pt x="3854" y="3271"/>
                    <a:pt x="3884" y="4238"/>
                  </a:cubicBezTo>
                  <a:cubicBezTo>
                    <a:pt x="3869" y="5389"/>
                    <a:pt x="4145" y="6387"/>
                    <a:pt x="4590" y="7431"/>
                  </a:cubicBezTo>
                  <a:cubicBezTo>
                    <a:pt x="8352" y="4591"/>
                    <a:pt x="4729" y="216"/>
                    <a:pt x="4560" y="32"/>
                  </a:cubicBezTo>
                  <a:lnTo>
                    <a:pt x="4560" y="1"/>
                  </a:lnTo>
                  <a:close/>
                </a:path>
              </a:pathLst>
            </a:custGeom>
            <a:solidFill>
              <a:srgbClr val="98B9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1"/>
            <p:cNvSpPr/>
            <p:nvPr/>
          </p:nvSpPr>
          <p:spPr>
            <a:xfrm>
              <a:off x="767725" y="2942675"/>
              <a:ext cx="169675" cy="89375"/>
            </a:xfrm>
            <a:custGeom>
              <a:rect b="b" l="l" r="r" t="t"/>
              <a:pathLst>
                <a:path extrusionOk="0" h="3575" w="6787">
                  <a:moveTo>
                    <a:pt x="2498" y="1"/>
                  </a:moveTo>
                  <a:cubicBezTo>
                    <a:pt x="1770" y="1"/>
                    <a:pt x="992" y="239"/>
                    <a:pt x="200" y="860"/>
                  </a:cubicBezTo>
                  <a:cubicBezTo>
                    <a:pt x="999" y="1505"/>
                    <a:pt x="1920" y="1996"/>
                    <a:pt x="2918" y="2257"/>
                  </a:cubicBezTo>
                  <a:cubicBezTo>
                    <a:pt x="3527" y="2434"/>
                    <a:pt x="4161" y="2532"/>
                    <a:pt x="4795" y="2532"/>
                  </a:cubicBezTo>
                  <a:cubicBezTo>
                    <a:pt x="5039" y="2532"/>
                    <a:pt x="5284" y="2517"/>
                    <a:pt x="5527" y="2487"/>
                  </a:cubicBezTo>
                  <a:lnTo>
                    <a:pt x="5527" y="2487"/>
                  </a:lnTo>
                  <a:cubicBezTo>
                    <a:pt x="5144" y="2555"/>
                    <a:pt x="4753" y="2589"/>
                    <a:pt x="4362" y="2589"/>
                  </a:cubicBezTo>
                  <a:cubicBezTo>
                    <a:pt x="2810" y="2589"/>
                    <a:pt x="1239" y="2068"/>
                    <a:pt x="1" y="1136"/>
                  </a:cubicBezTo>
                  <a:lnTo>
                    <a:pt x="1" y="1136"/>
                  </a:lnTo>
                  <a:cubicBezTo>
                    <a:pt x="16" y="1183"/>
                    <a:pt x="32" y="1229"/>
                    <a:pt x="47" y="1290"/>
                  </a:cubicBezTo>
                  <a:cubicBezTo>
                    <a:pt x="595" y="3065"/>
                    <a:pt x="1894" y="3575"/>
                    <a:pt x="3208" y="3575"/>
                  </a:cubicBezTo>
                  <a:cubicBezTo>
                    <a:pt x="4984" y="3575"/>
                    <a:pt x="6786" y="2641"/>
                    <a:pt x="6786" y="2641"/>
                  </a:cubicBezTo>
                  <a:lnTo>
                    <a:pt x="6771" y="2641"/>
                  </a:lnTo>
                  <a:cubicBezTo>
                    <a:pt x="6677" y="2489"/>
                    <a:pt x="4847" y="1"/>
                    <a:pt x="2498" y="1"/>
                  </a:cubicBezTo>
                  <a:close/>
                </a:path>
              </a:pathLst>
            </a:custGeom>
            <a:solidFill>
              <a:srgbClr val="98B9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1"/>
            <p:cNvSpPr/>
            <p:nvPr/>
          </p:nvSpPr>
          <p:spPr>
            <a:xfrm>
              <a:off x="942350" y="2767925"/>
              <a:ext cx="173125" cy="88300"/>
            </a:xfrm>
            <a:custGeom>
              <a:rect b="b" l="l" r="r" t="t"/>
              <a:pathLst>
                <a:path extrusionOk="0" h="3532" w="6925">
                  <a:moveTo>
                    <a:pt x="3102" y="1"/>
                  </a:moveTo>
                  <a:cubicBezTo>
                    <a:pt x="2057" y="1"/>
                    <a:pt x="974" y="403"/>
                    <a:pt x="108" y="1633"/>
                  </a:cubicBezTo>
                  <a:cubicBezTo>
                    <a:pt x="974" y="1968"/>
                    <a:pt x="1891" y="2176"/>
                    <a:pt x="2825" y="2176"/>
                  </a:cubicBezTo>
                  <a:cubicBezTo>
                    <a:pt x="2917" y="2176"/>
                    <a:pt x="3009" y="2174"/>
                    <a:pt x="3102" y="2170"/>
                  </a:cubicBezTo>
                  <a:cubicBezTo>
                    <a:pt x="3992" y="2155"/>
                    <a:pt x="4867" y="1986"/>
                    <a:pt x="5665" y="1648"/>
                  </a:cubicBezTo>
                  <a:lnTo>
                    <a:pt x="5665" y="1648"/>
                  </a:lnTo>
                  <a:cubicBezTo>
                    <a:pt x="4697" y="2132"/>
                    <a:pt x="3597" y="2373"/>
                    <a:pt x="2498" y="2373"/>
                  </a:cubicBezTo>
                  <a:cubicBezTo>
                    <a:pt x="1645" y="2373"/>
                    <a:pt x="792" y="2228"/>
                    <a:pt x="1" y="1940"/>
                  </a:cubicBezTo>
                  <a:lnTo>
                    <a:pt x="1" y="1940"/>
                  </a:lnTo>
                  <a:cubicBezTo>
                    <a:pt x="31" y="1986"/>
                    <a:pt x="47" y="2032"/>
                    <a:pt x="77" y="2063"/>
                  </a:cubicBezTo>
                  <a:cubicBezTo>
                    <a:pt x="807" y="3150"/>
                    <a:pt x="1712" y="3531"/>
                    <a:pt x="2622" y="3531"/>
                  </a:cubicBezTo>
                  <a:cubicBezTo>
                    <a:pt x="4758" y="3531"/>
                    <a:pt x="6924" y="1433"/>
                    <a:pt x="6924" y="1433"/>
                  </a:cubicBezTo>
                  <a:lnTo>
                    <a:pt x="6893" y="1433"/>
                  </a:lnTo>
                  <a:cubicBezTo>
                    <a:pt x="6784" y="1334"/>
                    <a:pt x="5006" y="1"/>
                    <a:pt x="3102" y="1"/>
                  </a:cubicBezTo>
                  <a:close/>
                </a:path>
              </a:pathLst>
            </a:custGeom>
            <a:solidFill>
              <a:srgbClr val="98B9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extLst>
    <p:ext uri="{DCECCB84-F9BA-43D5-87BE-67443E8EF086}">
      <p15:sldGuideLst>
        <p15:guide id="1" orient="horz" pos="1620">
          <p15:clr>
            <a:srgbClr val="FA7B17"/>
          </p15:clr>
        </p15:guide>
        <p15:guide id="2" pos="2880">
          <p15:clr>
            <a:srgbClr val="FA7B17"/>
          </p15:clr>
        </p15:guide>
        <p15:guide id="3" pos="1930">
          <p15:clr>
            <a:srgbClr val="FA7B17"/>
          </p15:clr>
        </p15:guide>
        <p15:guide id="4" pos="363">
          <p15:clr>
            <a:srgbClr val="FA7B17"/>
          </p15:clr>
        </p15:guide>
        <p15:guide id="5" pos="869">
          <p15:clr>
            <a:srgbClr val="FA7B17"/>
          </p15:clr>
        </p15:guide>
        <p15:guide id="6" pos="4464">
          <p15:clr>
            <a:srgbClr val="FA7B17"/>
          </p15:clr>
        </p15:guide>
        <p15:guide id="7" pos="3370">
          <p15:clr>
            <a:srgbClr val="FA7B17"/>
          </p15:clr>
        </p15:guide>
        <p15:guide id="8" pos="5472">
          <p15:clr>
            <a:srgbClr val="FA7B17"/>
          </p15:clr>
        </p15:guide>
        <p15:guide id="9" orient="horz" pos="2863">
          <p15:clr>
            <a:srgbClr val="FA7B17"/>
          </p15:clr>
        </p15:guide>
        <p15:guide id="10" orient="horz" pos="2160">
          <p15:clr>
            <a:srgbClr val="FA7B17"/>
          </p15:clr>
        </p15:guide>
        <p15:guide id="11" orient="horz" pos="3133">
          <p15:clr>
            <a:srgbClr val="E46962"/>
          </p15:clr>
        </p15:guide>
        <p15:guide id="12" orient="horz" pos="3110">
          <p15:clr>
            <a:srgbClr val="E46962"/>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Blurb">
  <p:cSld name="TITLE_1">
    <p:bg>
      <p:bgPr>
        <a:solidFill>
          <a:schemeClr val="accent5"/>
        </a:solidFill>
      </p:bgPr>
    </p:bg>
    <p:spTree>
      <p:nvGrpSpPr>
        <p:cNvPr id="542" name="Shape 542"/>
        <p:cNvGrpSpPr/>
        <p:nvPr/>
      </p:nvGrpSpPr>
      <p:grpSpPr>
        <a:xfrm>
          <a:off x="0" y="0"/>
          <a:ext cx="0" cy="0"/>
          <a:chOff x="0" y="0"/>
          <a:chExt cx="0" cy="0"/>
        </a:xfrm>
      </p:grpSpPr>
      <p:grpSp>
        <p:nvGrpSpPr>
          <p:cNvPr id="543" name="Google Shape;543;p42"/>
          <p:cNvGrpSpPr/>
          <p:nvPr/>
        </p:nvGrpSpPr>
        <p:grpSpPr>
          <a:xfrm>
            <a:off x="4953000" y="-95260"/>
            <a:ext cx="4059889" cy="4485415"/>
            <a:chOff x="4953000" y="-95260"/>
            <a:chExt cx="4059889" cy="4485415"/>
          </a:xfrm>
        </p:grpSpPr>
        <p:sp>
          <p:nvSpPr>
            <p:cNvPr id="544" name="Google Shape;544;p42"/>
            <p:cNvSpPr/>
            <p:nvPr/>
          </p:nvSpPr>
          <p:spPr>
            <a:xfrm rot="4001293">
              <a:off x="6921829" y="2932075"/>
              <a:ext cx="1651768" cy="1002507"/>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545" name="Google Shape;545;p42"/>
            <p:cNvSpPr/>
            <p:nvPr/>
          </p:nvSpPr>
          <p:spPr>
            <a:xfrm rot="4137692">
              <a:off x="6204058" y="2165398"/>
              <a:ext cx="640966" cy="99833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546" name="Google Shape;546;p42"/>
            <p:cNvSpPr/>
            <p:nvPr/>
          </p:nvSpPr>
          <p:spPr>
            <a:xfrm rot="-10068975">
              <a:off x="7057738" y="56030"/>
              <a:ext cx="1705562" cy="254726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descr="GabbyLinkedIn.jpg" id="547" name="Google Shape;547;p42"/>
            <p:cNvPicPr preferRelativeResize="0"/>
            <p:nvPr/>
          </p:nvPicPr>
          <p:blipFill rotWithShape="1">
            <a:blip r:embed="rId2">
              <a:alphaModFix/>
            </a:blip>
            <a:srcRect b="0" l="0" r="0" t="0"/>
            <a:stretch/>
          </p:blipFill>
          <p:spPr>
            <a:xfrm>
              <a:off x="4953000" y="427734"/>
              <a:ext cx="1905000" cy="1905000"/>
            </a:xfrm>
            <a:prstGeom prst="ellipse">
              <a:avLst/>
            </a:prstGeom>
            <a:noFill/>
            <a:ln>
              <a:noFill/>
            </a:ln>
          </p:spPr>
        </p:pic>
      </p:grpSp>
      <p:sp>
        <p:nvSpPr>
          <p:cNvPr id="548" name="Google Shape;548;p42"/>
          <p:cNvSpPr/>
          <p:nvPr/>
        </p:nvSpPr>
        <p:spPr>
          <a:xfrm>
            <a:off x="0" y="5005800"/>
            <a:ext cx="9144000" cy="137700"/>
          </a:xfrm>
          <a:prstGeom prst="rect">
            <a:avLst/>
          </a:prstGeom>
          <a:solidFill>
            <a:srgbClr val="56271C"/>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49" name="Google Shape;549;p42"/>
          <p:cNvSpPr txBox="1"/>
          <p:nvPr/>
        </p:nvSpPr>
        <p:spPr>
          <a:xfrm>
            <a:off x="463675" y="1177475"/>
            <a:ext cx="5467200" cy="961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7800">
                <a:solidFill>
                  <a:schemeClr val="accent4"/>
                </a:solidFill>
                <a:latin typeface="Calibri"/>
                <a:ea typeface="Calibri"/>
                <a:cs typeface="Calibri"/>
                <a:sym typeface="Calibri"/>
              </a:rPr>
              <a:t>Welcome!</a:t>
            </a:r>
            <a:endParaRPr sz="7800">
              <a:solidFill>
                <a:schemeClr val="accent4"/>
              </a:solidFill>
              <a:latin typeface="Calibri"/>
              <a:ea typeface="Calibri"/>
              <a:cs typeface="Calibri"/>
              <a:sym typeface="Calibri"/>
            </a:endParaRPr>
          </a:p>
        </p:txBody>
      </p:sp>
      <p:sp>
        <p:nvSpPr>
          <p:cNvPr id="550" name="Google Shape;550;p42"/>
          <p:cNvSpPr txBox="1"/>
          <p:nvPr/>
        </p:nvSpPr>
        <p:spPr>
          <a:xfrm>
            <a:off x="685800" y="2290325"/>
            <a:ext cx="7577100" cy="2493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US" sz="2200">
                <a:solidFill>
                  <a:srgbClr val="56271C"/>
                </a:solidFill>
                <a:latin typeface="Calibri"/>
                <a:ea typeface="Calibri"/>
                <a:cs typeface="Calibri"/>
                <a:sym typeface="Calibri"/>
              </a:rPr>
              <a:t>I am Gabriella Grant, Director </a:t>
            </a:r>
            <a:br>
              <a:rPr lang="en-US" sz="2200">
                <a:solidFill>
                  <a:srgbClr val="56271C"/>
                </a:solidFill>
                <a:latin typeface="Calibri"/>
                <a:ea typeface="Calibri"/>
                <a:cs typeface="Calibri"/>
                <a:sym typeface="Calibri"/>
              </a:rPr>
            </a:br>
            <a:r>
              <a:rPr lang="en-US" sz="2200">
                <a:solidFill>
                  <a:srgbClr val="56271C"/>
                </a:solidFill>
                <a:latin typeface="Calibri"/>
                <a:ea typeface="Calibri"/>
                <a:cs typeface="Calibri"/>
                <a:sym typeface="Calibri"/>
              </a:rPr>
              <a:t>of Trauma Informed California</a:t>
            </a:r>
            <a:endParaRPr sz="2200">
              <a:solidFill>
                <a:srgbClr val="56271C"/>
              </a:solidFill>
              <a:latin typeface="Calibri"/>
              <a:ea typeface="Calibri"/>
              <a:cs typeface="Calibri"/>
              <a:sym typeface="Calibri"/>
            </a:endParaRPr>
          </a:p>
          <a:p>
            <a:pPr indent="0" lvl="0" marL="0" rtl="0" algn="l">
              <a:lnSpc>
                <a:spcPct val="90000"/>
              </a:lnSpc>
              <a:spcBef>
                <a:spcPts val="1800"/>
              </a:spcBef>
              <a:spcAft>
                <a:spcPts val="0"/>
              </a:spcAft>
              <a:buNone/>
            </a:pPr>
            <a:r>
              <a:rPr lang="en-US" sz="2200">
                <a:solidFill>
                  <a:srgbClr val="56271C"/>
                </a:solidFill>
                <a:latin typeface="Calibri"/>
                <a:ea typeface="Calibri"/>
                <a:cs typeface="Calibri"/>
                <a:sym typeface="Calibri"/>
              </a:rPr>
              <a:t>Email: </a:t>
            </a:r>
            <a:r>
              <a:rPr lang="en-US" sz="2200" u="sng">
                <a:solidFill>
                  <a:schemeClr val="hlink"/>
                </a:solidFill>
                <a:latin typeface="Calibri"/>
                <a:ea typeface="Calibri"/>
                <a:cs typeface="Calibri"/>
                <a:sym typeface="Calibri"/>
                <a:hlinkClick r:id="rId3"/>
              </a:rPr>
              <a:t>gabby@trauma-informed-california.org</a:t>
            </a:r>
            <a:endParaRPr sz="2200">
              <a:solidFill>
                <a:srgbClr val="56271C"/>
              </a:solidFill>
              <a:latin typeface="Calibri"/>
              <a:ea typeface="Calibri"/>
              <a:cs typeface="Calibri"/>
              <a:sym typeface="Calibri"/>
            </a:endParaRPr>
          </a:p>
          <a:p>
            <a:pPr indent="0" lvl="0" marL="0" rtl="0" algn="l">
              <a:lnSpc>
                <a:spcPct val="90000"/>
              </a:lnSpc>
              <a:spcBef>
                <a:spcPts val="300"/>
              </a:spcBef>
              <a:spcAft>
                <a:spcPts val="0"/>
              </a:spcAft>
              <a:buNone/>
            </a:pPr>
            <a:r>
              <a:rPr lang="en-US" sz="2200">
                <a:solidFill>
                  <a:srgbClr val="56271C"/>
                </a:solidFill>
                <a:latin typeface="Calibri"/>
                <a:ea typeface="Calibri"/>
                <a:cs typeface="Calibri"/>
                <a:sym typeface="Calibri"/>
              </a:rPr>
              <a:t>Website: </a:t>
            </a:r>
            <a:r>
              <a:rPr lang="en-US" sz="2200" u="sng">
                <a:solidFill>
                  <a:srgbClr val="6AA84F"/>
                </a:solidFill>
                <a:latin typeface="Calibri"/>
                <a:ea typeface="Calibri"/>
                <a:cs typeface="Calibri"/>
                <a:sym typeface="Calibri"/>
                <a:hlinkClick r:id="rId4">
                  <a:extLst>
                    <a:ext uri="{A12FA001-AC4F-418D-AE19-62706E023703}">
                      <ahyp:hlinkClr val="tx"/>
                    </a:ext>
                  </a:extLst>
                </a:hlinkClick>
              </a:rPr>
              <a:t>www.trauma-informed-california.org</a:t>
            </a:r>
            <a:endParaRPr sz="2200">
              <a:solidFill>
                <a:srgbClr val="56271C"/>
              </a:solidFill>
              <a:latin typeface="Calibri"/>
              <a:ea typeface="Calibri"/>
              <a:cs typeface="Calibri"/>
              <a:sym typeface="Calibri"/>
            </a:endParaRPr>
          </a:p>
          <a:p>
            <a:pPr indent="0" lvl="0" marL="0" rtl="0" algn="l">
              <a:lnSpc>
                <a:spcPct val="90000"/>
              </a:lnSpc>
              <a:spcBef>
                <a:spcPts val="300"/>
              </a:spcBef>
              <a:spcAft>
                <a:spcPts val="0"/>
              </a:spcAft>
              <a:buNone/>
            </a:pPr>
            <a:r>
              <a:rPr lang="en-US" sz="2200">
                <a:solidFill>
                  <a:srgbClr val="56271C"/>
                </a:solidFill>
                <a:latin typeface="Calibri"/>
                <a:ea typeface="Calibri"/>
                <a:cs typeface="Calibri"/>
                <a:sym typeface="Calibri"/>
              </a:rPr>
              <a:t>Connect with me on LinkedIn! </a:t>
            </a:r>
            <a:endParaRPr sz="2200">
              <a:solidFill>
                <a:srgbClr val="56271C"/>
              </a:solidFill>
              <a:latin typeface="Calibri"/>
              <a:ea typeface="Calibri"/>
              <a:cs typeface="Calibri"/>
              <a:sym typeface="Calibri"/>
            </a:endParaRPr>
          </a:p>
          <a:p>
            <a:pPr indent="0" lvl="0" marL="0" rtl="0" algn="l">
              <a:lnSpc>
                <a:spcPct val="90000"/>
              </a:lnSpc>
              <a:spcBef>
                <a:spcPts val="0"/>
              </a:spcBef>
              <a:spcAft>
                <a:spcPts val="0"/>
              </a:spcAft>
              <a:buNone/>
            </a:pPr>
            <a:r>
              <a:rPr lang="en-US" sz="2200" u="sng">
                <a:solidFill>
                  <a:srgbClr val="6AA84F"/>
                </a:solidFill>
                <a:latin typeface="Calibri"/>
                <a:ea typeface="Calibri"/>
                <a:cs typeface="Calibri"/>
                <a:sym typeface="Calibri"/>
                <a:hlinkClick r:id="rId5">
                  <a:extLst>
                    <a:ext uri="{A12FA001-AC4F-418D-AE19-62706E023703}">
                      <ahyp:hlinkClr val="tx"/>
                    </a:ext>
                  </a:extLst>
                </a:hlinkClick>
              </a:rPr>
              <a:t>https://www.linkedin.com/in/gabriella-grant-3bb0793a</a:t>
            </a:r>
            <a:endParaRPr sz="2200">
              <a:solidFill>
                <a:srgbClr val="56271C"/>
              </a:solidFill>
              <a:latin typeface="Calibri"/>
              <a:ea typeface="Calibri"/>
              <a:cs typeface="Calibri"/>
              <a:sym typeface="Calibri"/>
            </a:endParaRPr>
          </a:p>
        </p:txBody>
      </p:sp>
    </p:spTree>
  </p:cSld>
  <p:clrMapOvr>
    <a:masterClrMapping/>
  </p:clrMapOvr>
  <p:extLst>
    <p:ext uri="{DCECCB84-F9BA-43D5-87BE-67443E8EF086}">
      <p15:sldGuideLst>
        <p15:guide id="1" orient="horz" pos="1224">
          <p15:clr>
            <a:srgbClr val="FA7B17"/>
          </p15:clr>
        </p15:guide>
        <p15:guide id="2" pos="288">
          <p15:clr>
            <a:srgbClr val="FA7B17"/>
          </p15:clr>
        </p15:guide>
        <p15:guide id="3" pos="432">
          <p15:clr>
            <a:srgbClr val="FA7B17"/>
          </p15:clr>
        </p15:guide>
        <p15:guide id="4" orient="horz" pos="1440">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Blurb 1">
  <p:cSld name="TITLE_1_2">
    <p:bg>
      <p:bgPr>
        <a:solidFill>
          <a:schemeClr val="accent5"/>
        </a:solidFill>
      </p:bgPr>
    </p:bg>
    <p:spTree>
      <p:nvGrpSpPr>
        <p:cNvPr id="551" name="Shape 551"/>
        <p:cNvGrpSpPr/>
        <p:nvPr/>
      </p:nvGrpSpPr>
      <p:grpSpPr>
        <a:xfrm>
          <a:off x="0" y="0"/>
          <a:ext cx="0" cy="0"/>
          <a:chOff x="0" y="0"/>
          <a:chExt cx="0" cy="0"/>
        </a:xfrm>
      </p:grpSpPr>
      <p:grpSp>
        <p:nvGrpSpPr>
          <p:cNvPr id="552" name="Google Shape;552;p43"/>
          <p:cNvGrpSpPr/>
          <p:nvPr/>
        </p:nvGrpSpPr>
        <p:grpSpPr>
          <a:xfrm>
            <a:off x="4953000" y="-95260"/>
            <a:ext cx="4059889" cy="4485415"/>
            <a:chOff x="4953000" y="-95260"/>
            <a:chExt cx="4059889" cy="4485415"/>
          </a:xfrm>
        </p:grpSpPr>
        <p:sp>
          <p:nvSpPr>
            <p:cNvPr id="553" name="Google Shape;553;p43"/>
            <p:cNvSpPr/>
            <p:nvPr/>
          </p:nvSpPr>
          <p:spPr>
            <a:xfrm rot="4001293">
              <a:off x="6921829" y="2932075"/>
              <a:ext cx="1651768" cy="1002507"/>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554" name="Google Shape;554;p43"/>
            <p:cNvSpPr/>
            <p:nvPr/>
          </p:nvSpPr>
          <p:spPr>
            <a:xfrm rot="4137692">
              <a:off x="6204058" y="2165398"/>
              <a:ext cx="640966" cy="99833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555" name="Google Shape;555;p43"/>
            <p:cNvSpPr/>
            <p:nvPr/>
          </p:nvSpPr>
          <p:spPr>
            <a:xfrm rot="-10068975">
              <a:off x="7057738" y="56030"/>
              <a:ext cx="1705562" cy="254726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descr="GabbyLinkedIn.jpg" id="556" name="Google Shape;556;p43"/>
            <p:cNvPicPr preferRelativeResize="0"/>
            <p:nvPr/>
          </p:nvPicPr>
          <p:blipFill rotWithShape="1">
            <a:blip r:embed="rId2">
              <a:alphaModFix/>
            </a:blip>
            <a:srcRect b="0" l="0" r="0" t="0"/>
            <a:stretch/>
          </p:blipFill>
          <p:spPr>
            <a:xfrm>
              <a:off x="4953000" y="427734"/>
              <a:ext cx="1905000" cy="1905000"/>
            </a:xfrm>
            <a:prstGeom prst="ellipse">
              <a:avLst/>
            </a:prstGeom>
            <a:noFill/>
            <a:ln>
              <a:noFill/>
            </a:ln>
          </p:spPr>
        </p:pic>
      </p:grpSp>
      <p:sp>
        <p:nvSpPr>
          <p:cNvPr id="557" name="Google Shape;557;p43"/>
          <p:cNvSpPr/>
          <p:nvPr/>
        </p:nvSpPr>
        <p:spPr>
          <a:xfrm>
            <a:off x="0" y="5005800"/>
            <a:ext cx="9144000" cy="137700"/>
          </a:xfrm>
          <a:prstGeom prst="rect">
            <a:avLst/>
          </a:prstGeom>
          <a:solidFill>
            <a:srgbClr val="56271C"/>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58" name="Google Shape;558;p43"/>
          <p:cNvSpPr txBox="1"/>
          <p:nvPr/>
        </p:nvSpPr>
        <p:spPr>
          <a:xfrm>
            <a:off x="755250" y="1667325"/>
            <a:ext cx="5467200" cy="961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4800">
                <a:solidFill>
                  <a:schemeClr val="accent4"/>
                </a:solidFill>
                <a:latin typeface="Calibri"/>
                <a:ea typeface="Calibri"/>
                <a:cs typeface="Calibri"/>
                <a:sym typeface="Calibri"/>
              </a:rPr>
              <a:t>Thank You!</a:t>
            </a:r>
            <a:endParaRPr sz="4800">
              <a:solidFill>
                <a:schemeClr val="accent4"/>
              </a:solidFill>
              <a:latin typeface="Calibri"/>
              <a:ea typeface="Calibri"/>
              <a:cs typeface="Calibri"/>
              <a:sym typeface="Calibri"/>
            </a:endParaRPr>
          </a:p>
        </p:txBody>
      </p:sp>
      <p:sp>
        <p:nvSpPr>
          <p:cNvPr id="559" name="Google Shape;559;p43"/>
          <p:cNvSpPr txBox="1"/>
          <p:nvPr/>
        </p:nvSpPr>
        <p:spPr>
          <a:xfrm>
            <a:off x="744100" y="2640225"/>
            <a:ext cx="7577100" cy="1803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US" sz="1800">
                <a:solidFill>
                  <a:schemeClr val="accent1"/>
                </a:solidFill>
                <a:latin typeface="Calibri"/>
                <a:ea typeface="Calibri"/>
                <a:cs typeface="Calibri"/>
                <a:sym typeface="Calibri"/>
              </a:rPr>
              <a:t>Gabriella Grant, Director</a:t>
            </a:r>
            <a:endParaRPr sz="1800">
              <a:solidFill>
                <a:schemeClr val="accent1"/>
              </a:solidFill>
              <a:latin typeface="Calibri"/>
              <a:ea typeface="Calibri"/>
              <a:cs typeface="Calibri"/>
              <a:sym typeface="Calibri"/>
            </a:endParaRPr>
          </a:p>
          <a:p>
            <a:pPr indent="0" lvl="0" marL="0" rtl="0" algn="l">
              <a:lnSpc>
                <a:spcPct val="90000"/>
              </a:lnSpc>
              <a:spcBef>
                <a:spcPts val="0"/>
              </a:spcBef>
              <a:spcAft>
                <a:spcPts val="0"/>
              </a:spcAft>
              <a:buNone/>
            </a:pPr>
            <a:r>
              <a:rPr lang="en-US" sz="1800">
                <a:solidFill>
                  <a:schemeClr val="accent1"/>
                </a:solidFill>
                <a:latin typeface="Calibri"/>
                <a:ea typeface="Calibri"/>
                <a:cs typeface="Calibri"/>
                <a:sym typeface="Calibri"/>
              </a:rPr>
              <a:t>Trauma Informed California</a:t>
            </a:r>
            <a:endParaRPr sz="1800">
              <a:solidFill>
                <a:schemeClr val="accent1"/>
              </a:solidFill>
              <a:latin typeface="Calibri"/>
              <a:ea typeface="Calibri"/>
              <a:cs typeface="Calibri"/>
              <a:sym typeface="Calibri"/>
            </a:endParaRPr>
          </a:p>
          <a:p>
            <a:pPr indent="0" lvl="0" marL="0" rtl="0" algn="l">
              <a:lnSpc>
                <a:spcPct val="90000"/>
              </a:lnSpc>
              <a:spcBef>
                <a:spcPts val="1800"/>
              </a:spcBef>
              <a:spcAft>
                <a:spcPts val="0"/>
              </a:spcAft>
              <a:buNone/>
            </a:pPr>
            <a:r>
              <a:rPr lang="en-US" sz="1800" u="sng">
                <a:solidFill>
                  <a:schemeClr val="hlink"/>
                </a:solidFill>
                <a:latin typeface="Calibri"/>
                <a:ea typeface="Calibri"/>
                <a:cs typeface="Calibri"/>
                <a:sym typeface="Calibri"/>
                <a:hlinkClick r:id="rId3"/>
              </a:rPr>
              <a:t>gabby@trauma-informed-california.org</a:t>
            </a:r>
            <a:endParaRPr sz="1800">
              <a:solidFill>
                <a:schemeClr val="accent1"/>
              </a:solidFill>
              <a:latin typeface="Calibri"/>
              <a:ea typeface="Calibri"/>
              <a:cs typeface="Calibri"/>
              <a:sym typeface="Calibri"/>
            </a:endParaRPr>
          </a:p>
          <a:p>
            <a:pPr indent="0" lvl="0" marL="0" rtl="0" algn="l">
              <a:lnSpc>
                <a:spcPct val="90000"/>
              </a:lnSpc>
              <a:spcBef>
                <a:spcPts val="300"/>
              </a:spcBef>
              <a:spcAft>
                <a:spcPts val="0"/>
              </a:spcAft>
              <a:buNone/>
            </a:pPr>
            <a:r>
              <a:rPr lang="en-US" sz="1800" u="sng">
                <a:solidFill>
                  <a:schemeClr val="hlink"/>
                </a:solidFill>
                <a:latin typeface="Calibri"/>
                <a:ea typeface="Calibri"/>
                <a:cs typeface="Calibri"/>
                <a:sym typeface="Calibri"/>
                <a:hlinkClick r:id="rId4"/>
              </a:rPr>
              <a:t>www.trauma-informed-california.org</a:t>
            </a:r>
            <a:endParaRPr sz="1800">
              <a:solidFill>
                <a:schemeClr val="accent1"/>
              </a:solidFill>
              <a:latin typeface="Calibri"/>
              <a:ea typeface="Calibri"/>
              <a:cs typeface="Calibri"/>
              <a:sym typeface="Calibri"/>
            </a:endParaRPr>
          </a:p>
          <a:p>
            <a:pPr indent="0" lvl="0" marL="0" rtl="0" algn="l">
              <a:lnSpc>
                <a:spcPct val="90000"/>
              </a:lnSpc>
              <a:spcBef>
                <a:spcPts val="400"/>
              </a:spcBef>
              <a:spcAft>
                <a:spcPts val="0"/>
              </a:spcAft>
              <a:buNone/>
            </a:pPr>
            <a:r>
              <a:rPr lang="en-US" sz="1800">
                <a:solidFill>
                  <a:schemeClr val="accent1"/>
                </a:solidFill>
                <a:latin typeface="Calibri"/>
                <a:ea typeface="Calibri"/>
                <a:cs typeface="Calibri"/>
                <a:sym typeface="Calibri"/>
              </a:rPr>
              <a:t>831-607-9835</a:t>
            </a:r>
            <a:endParaRPr sz="1800">
              <a:solidFill>
                <a:srgbClr val="56271C"/>
              </a:solidFill>
              <a:latin typeface="Calibri"/>
              <a:ea typeface="Calibri"/>
              <a:cs typeface="Calibri"/>
              <a:sym typeface="Calibri"/>
            </a:endParaRPr>
          </a:p>
        </p:txBody>
      </p:sp>
    </p:spTree>
  </p:cSld>
  <p:clrMapOvr>
    <a:masterClrMapping/>
  </p:clrMapOvr>
  <p:extLst>
    <p:ext uri="{DCECCB84-F9BA-43D5-87BE-67443E8EF086}">
      <p15:sldGuideLst>
        <p15:guide id="1" orient="horz" pos="1656">
          <p15:clr>
            <a:srgbClr val="FA7B17"/>
          </p15:clr>
        </p15:guide>
        <p15:guide id="2" pos="288">
          <p15:clr>
            <a:srgbClr val="FA7B17"/>
          </p15:clr>
        </p15:guide>
        <p15:guide id="3" pos="470">
          <p15:clr>
            <a:srgbClr val="FA7B17"/>
          </p15:clr>
        </p15:guide>
        <p15:guide id="4" orient="horz" pos="1477">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lay 1">
  <p:cSld name="TITLE_1_1">
    <p:spTree>
      <p:nvGrpSpPr>
        <p:cNvPr id="86" name="Shape 86"/>
        <p:cNvGrpSpPr/>
        <p:nvPr/>
      </p:nvGrpSpPr>
      <p:grpSpPr>
        <a:xfrm>
          <a:off x="0" y="0"/>
          <a:ext cx="0" cy="0"/>
          <a:chOff x="0" y="0"/>
          <a:chExt cx="0" cy="0"/>
        </a:xfrm>
      </p:grpSpPr>
      <p:sp>
        <p:nvSpPr>
          <p:cNvPr id="87" name="Google Shape;87;p5"/>
          <p:cNvSpPr txBox="1"/>
          <p:nvPr>
            <p:ph idx="12" type="sldNum"/>
          </p:nvPr>
        </p:nvSpPr>
        <p:spPr>
          <a:xfrm>
            <a:off x="8595309" y="474990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
        <p:nvSpPr>
          <p:cNvPr id="88" name="Google Shape;88;p5"/>
          <p:cNvSpPr/>
          <p:nvPr/>
        </p:nvSpPr>
        <p:spPr>
          <a:xfrm>
            <a:off x="2007373" y="2456300"/>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89" name="Google Shape;89;p5"/>
          <p:cNvSpPr/>
          <p:nvPr/>
        </p:nvSpPr>
        <p:spPr>
          <a:xfrm rot="758744">
            <a:off x="1198314" y="3049648"/>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90" name="Google Shape;90;p5"/>
          <p:cNvSpPr/>
          <p:nvPr/>
        </p:nvSpPr>
        <p:spPr>
          <a:xfrm flipH="1" rot="10800000">
            <a:off x="1435558" y="3750422"/>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FFE88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91" name="Google Shape;91;p5"/>
          <p:cNvSpPr/>
          <p:nvPr/>
        </p:nvSpPr>
        <p:spPr>
          <a:xfrm flipH="1" rot="10800000">
            <a:off x="1480870" y="0"/>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77AB21">
              <a:alpha val="2471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92" name="Google Shape;92;p5"/>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77AB21">
              <a:alpha val="8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id="93" name="Google Shape;93;p5"/>
          <p:cNvPicPr preferRelativeResize="0"/>
          <p:nvPr/>
        </p:nvPicPr>
        <p:blipFill rotWithShape="1">
          <a:blip r:embed="rId2">
            <a:alphaModFix/>
          </a:blip>
          <a:srcRect b="0" l="0" r="0" t="0"/>
          <a:stretch/>
        </p:blipFill>
        <p:spPr>
          <a:xfrm>
            <a:off x="523452" y="432200"/>
            <a:ext cx="1645406" cy="2487172"/>
          </a:xfrm>
          <a:custGeom>
            <a:rect b="b" l="l" r="r" t="t"/>
            <a:pathLst>
              <a:path extrusionOk="0" h="21367" w="17426">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94" name="Google Shape;94;p5"/>
          <p:cNvSpPr txBox="1"/>
          <p:nvPr>
            <p:ph type="title"/>
          </p:nvPr>
        </p:nvSpPr>
        <p:spPr>
          <a:xfrm>
            <a:off x="3657600" y="546300"/>
            <a:ext cx="5217000" cy="825300"/>
          </a:xfrm>
          <a:prstGeom prst="rect">
            <a:avLst/>
          </a:prstGeom>
        </p:spPr>
        <p:txBody>
          <a:bodyPr anchorCtr="0" anchor="b" bIns="0" lIns="0" spcFirstLastPara="1" rIns="0" wrap="square" tIns="0">
            <a:noAutofit/>
          </a:bodyPr>
          <a:lstStyle>
            <a:lvl1pPr lvl="0">
              <a:spcBef>
                <a:spcPts val="0"/>
              </a:spcBef>
              <a:spcAft>
                <a:spcPts val="0"/>
              </a:spcAft>
              <a:buSzPts val="3200"/>
              <a:buNone/>
              <a:defRPr b="1"/>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95" name="Google Shape;95;p5"/>
          <p:cNvSpPr txBox="1"/>
          <p:nvPr>
            <p:ph idx="1" type="subTitle"/>
          </p:nvPr>
        </p:nvSpPr>
        <p:spPr>
          <a:xfrm>
            <a:off x="3657600" y="1456575"/>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96" name="Google Shape;96;p5"/>
          <p:cNvSpPr txBox="1"/>
          <p:nvPr>
            <p:ph idx="2" type="body"/>
          </p:nvPr>
        </p:nvSpPr>
        <p:spPr>
          <a:xfrm>
            <a:off x="3675550" y="1768275"/>
            <a:ext cx="5217000" cy="30837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extLst>
    <p:ext uri="{DCECCB84-F9BA-43D5-87BE-67443E8EF086}">
      <p15:sldGuideLst>
        <p15:guide id="1" pos="2304">
          <p15:clr>
            <a:srgbClr val="FA7B17"/>
          </p15:clr>
        </p15:guide>
        <p15:guide id="2" orient="horz" pos="720">
          <p15:clr>
            <a:srgbClr val="FA7B17"/>
          </p15:clr>
        </p15:guide>
        <p15:guide id="3" orient="horz" pos="792">
          <p15:clr>
            <a:srgbClr val="FA7B17"/>
          </p15:clr>
        </p15:guide>
        <p15:guide id="4" orient="horz" pos="1008">
          <p15:clr>
            <a:srgbClr val="FA7B17"/>
          </p15:clr>
        </p15:guide>
        <p15:guide id="5" orient="horz" pos="1224">
          <p15:clr>
            <a:srgbClr val="FA7B17"/>
          </p15:clr>
        </p15:guide>
        <p15:guide id="6" pos="2592">
          <p15:clr>
            <a:srgbClr val="FA7B17"/>
          </p15:clr>
        </p15:guide>
        <p15:guide id="7" orient="horz" pos="1114">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lay 1">
  <p:cSld name="TITLE_1_1">
    <p:spTree>
      <p:nvGrpSpPr>
        <p:cNvPr id="560" name="Shape 560"/>
        <p:cNvGrpSpPr/>
        <p:nvPr/>
      </p:nvGrpSpPr>
      <p:grpSpPr>
        <a:xfrm>
          <a:off x="0" y="0"/>
          <a:ext cx="0" cy="0"/>
          <a:chOff x="0" y="0"/>
          <a:chExt cx="0" cy="0"/>
        </a:xfrm>
      </p:grpSpPr>
      <p:sp>
        <p:nvSpPr>
          <p:cNvPr id="561" name="Google Shape;561;p44"/>
          <p:cNvSpPr txBox="1"/>
          <p:nvPr>
            <p:ph idx="12" type="sldNum"/>
          </p:nvPr>
        </p:nvSpPr>
        <p:spPr>
          <a:xfrm>
            <a:off x="8595309" y="474990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
        <p:nvSpPr>
          <p:cNvPr id="562" name="Google Shape;562;p44"/>
          <p:cNvSpPr/>
          <p:nvPr/>
        </p:nvSpPr>
        <p:spPr>
          <a:xfrm>
            <a:off x="2007373" y="2456300"/>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563" name="Google Shape;563;p44"/>
          <p:cNvSpPr/>
          <p:nvPr/>
        </p:nvSpPr>
        <p:spPr>
          <a:xfrm rot="758744">
            <a:off x="1198314" y="3049648"/>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564" name="Google Shape;564;p44"/>
          <p:cNvSpPr/>
          <p:nvPr/>
        </p:nvSpPr>
        <p:spPr>
          <a:xfrm flipH="1" rot="10800000">
            <a:off x="1435558" y="3750422"/>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FFE88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565" name="Google Shape;565;p44"/>
          <p:cNvSpPr/>
          <p:nvPr/>
        </p:nvSpPr>
        <p:spPr>
          <a:xfrm flipH="1" rot="10800000">
            <a:off x="1480870" y="0"/>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77AB21">
              <a:alpha val="2471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566" name="Google Shape;566;p44"/>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77AB21">
              <a:alpha val="8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id="567" name="Google Shape;567;p44"/>
          <p:cNvPicPr preferRelativeResize="0"/>
          <p:nvPr/>
        </p:nvPicPr>
        <p:blipFill rotWithShape="1">
          <a:blip r:embed="rId2">
            <a:alphaModFix/>
          </a:blip>
          <a:srcRect b="0" l="0" r="0" t="0"/>
          <a:stretch/>
        </p:blipFill>
        <p:spPr>
          <a:xfrm>
            <a:off x="523452" y="432200"/>
            <a:ext cx="1645406" cy="2487172"/>
          </a:xfrm>
          <a:custGeom>
            <a:rect b="b" l="l" r="r" t="t"/>
            <a:pathLst>
              <a:path extrusionOk="0" h="21367" w="17426">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568" name="Google Shape;568;p44"/>
          <p:cNvSpPr txBox="1"/>
          <p:nvPr>
            <p:ph type="title"/>
          </p:nvPr>
        </p:nvSpPr>
        <p:spPr>
          <a:xfrm>
            <a:off x="3657600" y="546300"/>
            <a:ext cx="5217000" cy="825300"/>
          </a:xfrm>
          <a:prstGeom prst="rect">
            <a:avLst/>
          </a:prstGeom>
        </p:spPr>
        <p:txBody>
          <a:bodyPr anchorCtr="0" anchor="b" bIns="0" lIns="0" spcFirstLastPara="1" rIns="0" wrap="square" tIns="0">
            <a:noAutofit/>
          </a:bodyPr>
          <a:lstStyle>
            <a:lvl1pPr lvl="0">
              <a:spcBef>
                <a:spcPts val="0"/>
              </a:spcBef>
              <a:spcAft>
                <a:spcPts val="0"/>
              </a:spcAft>
              <a:buSzPts val="3200"/>
              <a:buNone/>
              <a:defRPr b="1"/>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69" name="Google Shape;569;p44"/>
          <p:cNvSpPr txBox="1"/>
          <p:nvPr>
            <p:ph idx="1" type="subTitle"/>
          </p:nvPr>
        </p:nvSpPr>
        <p:spPr>
          <a:xfrm>
            <a:off x="3657600" y="1456575"/>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570" name="Google Shape;570;p44"/>
          <p:cNvSpPr txBox="1"/>
          <p:nvPr>
            <p:ph idx="2" type="body"/>
          </p:nvPr>
        </p:nvSpPr>
        <p:spPr>
          <a:xfrm>
            <a:off x="3675550" y="1768275"/>
            <a:ext cx="5217000" cy="30837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extLst>
    <p:ext uri="{DCECCB84-F9BA-43D5-87BE-67443E8EF086}">
      <p15:sldGuideLst>
        <p15:guide id="1" pos="2304">
          <p15:clr>
            <a:srgbClr val="FA7B17"/>
          </p15:clr>
        </p15:guide>
        <p15:guide id="2" orient="horz" pos="720">
          <p15:clr>
            <a:srgbClr val="FA7B17"/>
          </p15:clr>
        </p15:guide>
        <p15:guide id="3" orient="horz" pos="792">
          <p15:clr>
            <a:srgbClr val="FA7B17"/>
          </p15:clr>
        </p15:guide>
        <p15:guide id="4" orient="horz" pos="1008">
          <p15:clr>
            <a:srgbClr val="FA7B17"/>
          </p15:clr>
        </p15:guide>
        <p15:guide id="5" orient="horz" pos="1224">
          <p15:clr>
            <a:srgbClr val="FA7B17"/>
          </p15:clr>
        </p15:guide>
        <p15:guide id="6" pos="2592">
          <p15:clr>
            <a:srgbClr val="FA7B17"/>
          </p15:clr>
        </p15:guide>
        <p15:guide id="7" orient="horz" pos="1114">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solidFill>
          <a:schemeClr val="accent5"/>
        </a:solidFill>
      </p:bgPr>
    </p:bg>
    <p:spTree>
      <p:nvGrpSpPr>
        <p:cNvPr id="571" name="Shape 571"/>
        <p:cNvGrpSpPr/>
        <p:nvPr/>
      </p:nvGrpSpPr>
      <p:grpSpPr>
        <a:xfrm>
          <a:off x="0" y="0"/>
          <a:ext cx="0" cy="0"/>
          <a:chOff x="0" y="0"/>
          <a:chExt cx="0" cy="0"/>
        </a:xfrm>
      </p:grpSpPr>
      <p:sp>
        <p:nvSpPr>
          <p:cNvPr id="572" name="Google Shape;572;p45"/>
          <p:cNvSpPr/>
          <p:nvPr/>
        </p:nvSpPr>
        <p:spPr>
          <a:xfrm>
            <a:off x="3675550" y="0"/>
            <a:ext cx="54684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5"/>
          <p:cNvSpPr txBox="1"/>
          <p:nvPr>
            <p:ph type="title"/>
          </p:nvPr>
        </p:nvSpPr>
        <p:spPr>
          <a:xfrm>
            <a:off x="4131550" y="1908600"/>
            <a:ext cx="4556400" cy="856800"/>
          </a:xfrm>
          <a:prstGeom prst="rect">
            <a:avLst/>
          </a:prstGeom>
        </p:spPr>
        <p:txBody>
          <a:bodyPr anchorCtr="0" anchor="b" bIns="0" lIns="0" spcFirstLastPara="1" rIns="0" wrap="square" tIns="0">
            <a:noAutofit/>
          </a:bodyPr>
          <a:lstStyle>
            <a:lvl1pPr lvl="0">
              <a:spcBef>
                <a:spcPts val="0"/>
              </a:spcBef>
              <a:spcAft>
                <a:spcPts val="0"/>
              </a:spcAft>
              <a:buClr>
                <a:schemeClr val="lt1"/>
              </a:buClr>
              <a:buSzPts val="3200"/>
              <a:buNone/>
              <a:defRPr b="1">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74" name="Google Shape;574;p45"/>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
        <p:nvSpPr>
          <p:cNvPr id="575" name="Google Shape;575;p45"/>
          <p:cNvSpPr/>
          <p:nvPr/>
        </p:nvSpPr>
        <p:spPr>
          <a:xfrm>
            <a:off x="2007373" y="2456300"/>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576" name="Google Shape;576;p45"/>
          <p:cNvSpPr/>
          <p:nvPr/>
        </p:nvSpPr>
        <p:spPr>
          <a:xfrm rot="758744">
            <a:off x="1198314" y="3049648"/>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577" name="Google Shape;577;p45"/>
          <p:cNvSpPr/>
          <p:nvPr/>
        </p:nvSpPr>
        <p:spPr>
          <a:xfrm flipH="1" rot="10800000">
            <a:off x="1435558" y="3750422"/>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FF6600">
              <a:alpha val="4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578" name="Google Shape;578;p45"/>
          <p:cNvSpPr/>
          <p:nvPr/>
        </p:nvSpPr>
        <p:spPr>
          <a:xfrm flipH="1" rot="10800000">
            <a:off x="1480870" y="0"/>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77AB21">
              <a:alpha val="2471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579" name="Google Shape;579;p45"/>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77AB21">
              <a:alpha val="8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id="580" name="Google Shape;580;p45"/>
          <p:cNvPicPr preferRelativeResize="0"/>
          <p:nvPr/>
        </p:nvPicPr>
        <p:blipFill rotWithShape="1">
          <a:blip r:embed="rId2">
            <a:alphaModFix/>
          </a:blip>
          <a:srcRect b="0" l="0" r="0" t="0"/>
          <a:stretch/>
        </p:blipFill>
        <p:spPr>
          <a:xfrm>
            <a:off x="523452" y="432200"/>
            <a:ext cx="1645406" cy="2487172"/>
          </a:xfrm>
          <a:custGeom>
            <a:rect b="b" l="l" r="r" t="t"/>
            <a:pathLst>
              <a:path extrusionOk="0" h="21367" w="17426">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581" name="Google Shape;581;p45"/>
          <p:cNvSpPr txBox="1"/>
          <p:nvPr>
            <p:ph idx="1" type="subTitle"/>
          </p:nvPr>
        </p:nvSpPr>
        <p:spPr>
          <a:xfrm>
            <a:off x="4142100" y="2851775"/>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582" name="Google Shape;582;p45"/>
          <p:cNvSpPr txBox="1"/>
          <p:nvPr>
            <p:ph idx="2" type="subTitle"/>
          </p:nvPr>
        </p:nvSpPr>
        <p:spPr>
          <a:xfrm>
            <a:off x="4130725" y="3257975"/>
            <a:ext cx="4556400" cy="1180500"/>
          </a:xfrm>
          <a:prstGeom prst="rect">
            <a:avLst/>
          </a:prstGeom>
          <a:noFill/>
        </p:spPr>
        <p:txBody>
          <a:bodyPr anchorCtr="0" anchor="t" bIns="0" lIns="0" spcFirstLastPara="1" rIns="0" wrap="square" tIns="0">
            <a:noAutofit/>
          </a:bodyPr>
          <a:lstStyle>
            <a:lvl1pPr lvl="0">
              <a:spcBef>
                <a:spcPts val="0"/>
              </a:spcBef>
              <a:spcAft>
                <a:spcPts val="0"/>
              </a:spcAft>
              <a:buClr>
                <a:schemeClr val="lt1"/>
              </a:buClr>
              <a:buSzPts val="1800"/>
              <a:buNone/>
              <a:defRPr b="1">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extLst>
    <p:ext uri="{DCECCB84-F9BA-43D5-87BE-67443E8EF086}">
      <p15:sldGuideLst>
        <p15:guide id="1" pos="2304">
          <p15:clr>
            <a:srgbClr val="FA7B17"/>
          </p15:clr>
        </p15:guide>
        <p15:guide id="2" orient="horz" pos="1888">
          <p15:clr>
            <a:srgbClr val="FA7B17"/>
          </p15:clr>
        </p15:guide>
        <p15:guide id="3" pos="2592">
          <p15:clr>
            <a:srgbClr val="FA7B17"/>
          </p15:clr>
        </p15:guide>
        <p15:guide id="4" orient="horz" pos="1728">
          <p15:clr>
            <a:srgbClr val="FA7B17"/>
          </p15:clr>
        </p15:guide>
        <p15:guide id="5" orient="horz" pos="2088">
          <p15:clr>
            <a:srgbClr val="FA7B17"/>
          </p15:clr>
        </p15:guide>
        <p15:guide id="6" orient="horz" pos="1296">
          <p15:clr>
            <a:srgbClr val="FA7B17"/>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1 column">
  <p:cSld name="TITLE_AND_BODY_1">
    <p:spTree>
      <p:nvGrpSpPr>
        <p:cNvPr id="583" name="Shape 583"/>
        <p:cNvGrpSpPr/>
        <p:nvPr/>
      </p:nvGrpSpPr>
      <p:grpSpPr>
        <a:xfrm>
          <a:off x="0" y="0"/>
          <a:ext cx="0" cy="0"/>
          <a:chOff x="0" y="0"/>
          <a:chExt cx="0" cy="0"/>
        </a:xfrm>
      </p:grpSpPr>
      <p:sp>
        <p:nvSpPr>
          <p:cNvPr id="584" name="Google Shape;584;p46"/>
          <p:cNvSpPr txBox="1"/>
          <p:nvPr>
            <p:ph type="title"/>
          </p:nvPr>
        </p:nvSpPr>
        <p:spPr>
          <a:xfrm>
            <a:off x="800100" y="250175"/>
            <a:ext cx="7905300" cy="467100"/>
          </a:xfrm>
          <a:prstGeom prst="rect">
            <a:avLst/>
          </a:prstGeom>
        </p:spPr>
        <p:txBody>
          <a:bodyPr anchorCtr="0" anchor="b" bIns="0" lIns="0" spcFirstLastPara="1" rIns="0" wrap="square" tIns="0">
            <a:noAutofit/>
          </a:bodyPr>
          <a:lstStyle>
            <a:lvl1pPr lvl="0">
              <a:spcBef>
                <a:spcPts val="0"/>
              </a:spcBef>
              <a:spcAft>
                <a:spcPts val="0"/>
              </a:spcAft>
              <a:buSzPts val="3200"/>
              <a:buNone/>
              <a:defRPr b="1" sz="32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85" name="Google Shape;585;p46"/>
          <p:cNvSpPr txBox="1"/>
          <p:nvPr>
            <p:ph idx="1" type="body"/>
          </p:nvPr>
        </p:nvSpPr>
        <p:spPr>
          <a:xfrm>
            <a:off x="800100" y="1153775"/>
            <a:ext cx="7033500" cy="36447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grpSp>
        <p:nvGrpSpPr>
          <p:cNvPr id="586" name="Google Shape;586;p46"/>
          <p:cNvGrpSpPr/>
          <p:nvPr/>
        </p:nvGrpSpPr>
        <p:grpSpPr>
          <a:xfrm>
            <a:off x="0" y="-1852"/>
            <a:ext cx="262853" cy="5143500"/>
            <a:chOff x="0" y="-1395"/>
            <a:chExt cx="197145" cy="5143500"/>
          </a:xfrm>
        </p:grpSpPr>
        <p:sp>
          <p:nvSpPr>
            <p:cNvPr id="587" name="Google Shape;587;p46"/>
            <p:cNvSpPr/>
            <p:nvPr/>
          </p:nvSpPr>
          <p:spPr>
            <a:xfrm>
              <a:off x="0" y="-1395"/>
              <a:ext cx="100500" cy="5143500"/>
            </a:xfrm>
            <a:prstGeom prst="rect">
              <a:avLst/>
            </a:prstGeom>
            <a:solidFill>
              <a:srgbClr val="77A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88" name="Google Shape;588;p46"/>
            <p:cNvSpPr/>
            <p:nvPr/>
          </p:nvSpPr>
          <p:spPr>
            <a:xfrm>
              <a:off x="96645" y="-1395"/>
              <a:ext cx="100500" cy="5143500"/>
            </a:xfrm>
            <a:prstGeom prst="rect">
              <a:avLst/>
            </a:prstGeom>
            <a:solidFill>
              <a:srgbClr val="5627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
        <p:nvSpPr>
          <p:cNvPr id="589" name="Google Shape;589;p46"/>
          <p:cNvSpPr txBox="1"/>
          <p:nvPr>
            <p:ph idx="2" type="subTitle"/>
          </p:nvPr>
        </p:nvSpPr>
        <p:spPr>
          <a:xfrm>
            <a:off x="807950" y="777300"/>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590" name="Google Shape;590;p46"/>
          <p:cNvGrpSpPr/>
          <p:nvPr/>
        </p:nvGrpSpPr>
        <p:grpSpPr>
          <a:xfrm>
            <a:off x="7996224" y="3814847"/>
            <a:ext cx="1011295" cy="1062078"/>
            <a:chOff x="7483496" y="2181300"/>
            <a:chExt cx="1205358" cy="1265885"/>
          </a:xfrm>
        </p:grpSpPr>
        <p:sp>
          <p:nvSpPr>
            <p:cNvPr id="591" name="Google Shape;591;p46"/>
            <p:cNvSpPr/>
            <p:nvPr/>
          </p:nvSpPr>
          <p:spPr>
            <a:xfrm rot="4637901">
              <a:off x="7654691" y="2467841"/>
              <a:ext cx="1141490" cy="692804"/>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77AB2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92" name="Google Shape;592;p46"/>
            <p:cNvSpPr/>
            <p:nvPr/>
          </p:nvSpPr>
          <p:spPr>
            <a:xfrm rot="405931">
              <a:off x="7513642" y="2837517"/>
              <a:ext cx="349238" cy="532402"/>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Tree>
  </p:cSld>
  <p:clrMapOvr>
    <a:masterClrMapping/>
  </p:clrMapOvr>
  <p:extLst>
    <p:ext uri="{DCECCB84-F9BA-43D5-87BE-67443E8EF086}">
      <p15:sldGuideLst>
        <p15:guide id="1" pos="504">
          <p15:clr>
            <a:srgbClr val="FA7B17"/>
          </p15:clr>
        </p15:guide>
        <p15:guide id="2" orient="horz" pos="288">
          <p15:clr>
            <a:srgbClr val="FA7B17"/>
          </p15:clr>
        </p15:guide>
        <p15:guide id="3" orient="horz" pos="576">
          <p15:clr>
            <a:srgbClr val="FA7B17"/>
          </p15:clr>
        </p15:guide>
        <p15:guide id="4" orient="horz" pos="720">
          <p15:clr>
            <a:srgbClr val="FA7B17"/>
          </p15:clr>
        </p15:guide>
        <p15:guide id="5" orient="horz" pos="3096">
          <p15:clr>
            <a:srgbClr val="FA7B17"/>
          </p15:clr>
        </p15:guide>
        <p15:guide id="6" pos="5616">
          <p15:clr>
            <a:srgbClr val="FA7B17"/>
          </p15:clr>
        </p15:guide>
        <p15:guide id="7" orient="horz" pos="648">
          <p15:clr>
            <a:srgbClr val="FA7B17"/>
          </p15:clr>
        </p15:guide>
        <p15:guide id="8" orient="horz" pos="3024">
          <p15:clr>
            <a:srgbClr val="FA7B17"/>
          </p15:clr>
        </p15:guide>
        <p15:guide id="9" orient="horz" pos="394">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2 columns" type="twoColTx">
  <p:cSld name="TITLE_AND_TWO_COLUMNS">
    <p:spTree>
      <p:nvGrpSpPr>
        <p:cNvPr id="593" name="Shape 593"/>
        <p:cNvGrpSpPr/>
        <p:nvPr/>
      </p:nvGrpSpPr>
      <p:grpSpPr>
        <a:xfrm>
          <a:off x="0" y="0"/>
          <a:ext cx="0" cy="0"/>
          <a:chOff x="0" y="0"/>
          <a:chExt cx="0" cy="0"/>
        </a:xfrm>
      </p:grpSpPr>
      <p:sp>
        <p:nvSpPr>
          <p:cNvPr id="594" name="Google Shape;594;p47"/>
          <p:cNvSpPr txBox="1"/>
          <p:nvPr>
            <p:ph type="title"/>
          </p:nvPr>
        </p:nvSpPr>
        <p:spPr>
          <a:xfrm>
            <a:off x="800100" y="252425"/>
            <a:ext cx="7881900" cy="464100"/>
          </a:xfrm>
          <a:prstGeom prst="rect">
            <a:avLst/>
          </a:prstGeom>
        </p:spPr>
        <p:txBody>
          <a:bodyPr anchorCtr="0" anchor="b" bIns="0" lIns="0" spcFirstLastPara="1" rIns="0" wrap="square" tIns="0">
            <a:noAutofit/>
          </a:bodyPr>
          <a:lstStyle>
            <a:lvl1pPr lvl="0">
              <a:spcBef>
                <a:spcPts val="0"/>
              </a:spcBef>
              <a:spcAft>
                <a:spcPts val="0"/>
              </a:spcAft>
              <a:buSzPts val="3200"/>
              <a:buNone/>
              <a:defRPr b="1" sz="3200"/>
            </a:lvl1pPr>
            <a:lvl2pPr lvl="1">
              <a:spcBef>
                <a:spcPts val="0"/>
              </a:spcBef>
              <a:spcAft>
                <a:spcPts val="0"/>
              </a:spcAft>
              <a:buSzPts val="3200"/>
              <a:buFont typeface="Dosis"/>
              <a:buNone/>
              <a:defRPr b="1" sz="3200">
                <a:latin typeface="Dosis"/>
                <a:ea typeface="Dosis"/>
                <a:cs typeface="Dosis"/>
                <a:sym typeface="Dosis"/>
              </a:defRPr>
            </a:lvl2pPr>
            <a:lvl3pPr lvl="2">
              <a:spcBef>
                <a:spcPts val="0"/>
              </a:spcBef>
              <a:spcAft>
                <a:spcPts val="0"/>
              </a:spcAft>
              <a:buSzPts val="3200"/>
              <a:buFont typeface="Dosis"/>
              <a:buNone/>
              <a:defRPr b="1" sz="3200">
                <a:latin typeface="Dosis"/>
                <a:ea typeface="Dosis"/>
                <a:cs typeface="Dosis"/>
                <a:sym typeface="Dosis"/>
              </a:defRPr>
            </a:lvl3pPr>
            <a:lvl4pPr lvl="3">
              <a:spcBef>
                <a:spcPts val="0"/>
              </a:spcBef>
              <a:spcAft>
                <a:spcPts val="0"/>
              </a:spcAft>
              <a:buSzPts val="3200"/>
              <a:buFont typeface="Dosis"/>
              <a:buNone/>
              <a:defRPr b="1" sz="3200">
                <a:latin typeface="Dosis"/>
                <a:ea typeface="Dosis"/>
                <a:cs typeface="Dosis"/>
                <a:sym typeface="Dosis"/>
              </a:defRPr>
            </a:lvl4pPr>
            <a:lvl5pPr lvl="4">
              <a:spcBef>
                <a:spcPts val="0"/>
              </a:spcBef>
              <a:spcAft>
                <a:spcPts val="0"/>
              </a:spcAft>
              <a:buSzPts val="3200"/>
              <a:buFont typeface="Dosis"/>
              <a:buNone/>
              <a:defRPr b="1" sz="3200">
                <a:latin typeface="Dosis"/>
                <a:ea typeface="Dosis"/>
                <a:cs typeface="Dosis"/>
                <a:sym typeface="Dosis"/>
              </a:defRPr>
            </a:lvl5pPr>
            <a:lvl6pPr lvl="5">
              <a:spcBef>
                <a:spcPts val="0"/>
              </a:spcBef>
              <a:spcAft>
                <a:spcPts val="0"/>
              </a:spcAft>
              <a:buSzPts val="3200"/>
              <a:buFont typeface="Dosis"/>
              <a:buNone/>
              <a:defRPr b="1" sz="3200">
                <a:latin typeface="Dosis"/>
                <a:ea typeface="Dosis"/>
                <a:cs typeface="Dosis"/>
                <a:sym typeface="Dosis"/>
              </a:defRPr>
            </a:lvl6pPr>
            <a:lvl7pPr lvl="6">
              <a:spcBef>
                <a:spcPts val="0"/>
              </a:spcBef>
              <a:spcAft>
                <a:spcPts val="0"/>
              </a:spcAft>
              <a:buSzPts val="3200"/>
              <a:buFont typeface="Dosis"/>
              <a:buNone/>
              <a:defRPr b="1" sz="3200">
                <a:latin typeface="Dosis"/>
                <a:ea typeface="Dosis"/>
                <a:cs typeface="Dosis"/>
                <a:sym typeface="Dosis"/>
              </a:defRPr>
            </a:lvl7pPr>
            <a:lvl8pPr lvl="7">
              <a:spcBef>
                <a:spcPts val="0"/>
              </a:spcBef>
              <a:spcAft>
                <a:spcPts val="0"/>
              </a:spcAft>
              <a:buSzPts val="3200"/>
              <a:buFont typeface="Dosis"/>
              <a:buNone/>
              <a:defRPr b="1" sz="3200">
                <a:latin typeface="Dosis"/>
                <a:ea typeface="Dosis"/>
                <a:cs typeface="Dosis"/>
                <a:sym typeface="Dosis"/>
              </a:defRPr>
            </a:lvl8pPr>
            <a:lvl9pPr lvl="8">
              <a:spcBef>
                <a:spcPts val="0"/>
              </a:spcBef>
              <a:spcAft>
                <a:spcPts val="0"/>
              </a:spcAft>
              <a:buSzPts val="3200"/>
              <a:buFont typeface="Dosis"/>
              <a:buNone/>
              <a:defRPr b="1" sz="3200">
                <a:latin typeface="Dosis"/>
                <a:ea typeface="Dosis"/>
                <a:cs typeface="Dosis"/>
                <a:sym typeface="Dosis"/>
              </a:defRPr>
            </a:lvl9pPr>
          </a:lstStyle>
          <a:p/>
        </p:txBody>
      </p:sp>
      <p:sp>
        <p:nvSpPr>
          <p:cNvPr id="595" name="Google Shape;595;p47"/>
          <p:cNvSpPr txBox="1"/>
          <p:nvPr>
            <p:ph idx="1" type="body"/>
          </p:nvPr>
        </p:nvSpPr>
        <p:spPr>
          <a:xfrm>
            <a:off x="797950" y="1148750"/>
            <a:ext cx="4011300" cy="37683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596" name="Google Shape;596;p47"/>
          <p:cNvSpPr txBox="1"/>
          <p:nvPr>
            <p:ph idx="2" type="body"/>
          </p:nvPr>
        </p:nvSpPr>
        <p:spPr>
          <a:xfrm>
            <a:off x="5046450" y="1148750"/>
            <a:ext cx="3978900" cy="37683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grpSp>
        <p:nvGrpSpPr>
          <p:cNvPr id="597" name="Google Shape;597;p47"/>
          <p:cNvGrpSpPr/>
          <p:nvPr/>
        </p:nvGrpSpPr>
        <p:grpSpPr>
          <a:xfrm>
            <a:off x="0" y="-1852"/>
            <a:ext cx="262853" cy="5143500"/>
            <a:chOff x="0" y="-1395"/>
            <a:chExt cx="197145" cy="5143500"/>
          </a:xfrm>
        </p:grpSpPr>
        <p:sp>
          <p:nvSpPr>
            <p:cNvPr id="598" name="Google Shape;598;p47"/>
            <p:cNvSpPr/>
            <p:nvPr/>
          </p:nvSpPr>
          <p:spPr>
            <a:xfrm>
              <a:off x="0" y="-1395"/>
              <a:ext cx="100500" cy="5143500"/>
            </a:xfrm>
            <a:prstGeom prst="rect">
              <a:avLst/>
            </a:prstGeom>
            <a:solidFill>
              <a:srgbClr val="77A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599" name="Google Shape;599;p47"/>
            <p:cNvSpPr/>
            <p:nvPr/>
          </p:nvSpPr>
          <p:spPr>
            <a:xfrm>
              <a:off x="96645" y="-1395"/>
              <a:ext cx="100500" cy="5143500"/>
            </a:xfrm>
            <a:prstGeom prst="rect">
              <a:avLst/>
            </a:prstGeom>
            <a:solidFill>
              <a:srgbClr val="5627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
        <p:nvSpPr>
          <p:cNvPr id="600" name="Google Shape;600;p47"/>
          <p:cNvSpPr txBox="1"/>
          <p:nvPr>
            <p:ph idx="3" type="subTitle"/>
          </p:nvPr>
        </p:nvSpPr>
        <p:spPr>
          <a:xfrm>
            <a:off x="800100" y="777300"/>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extLst>
    <p:ext uri="{DCECCB84-F9BA-43D5-87BE-67443E8EF086}">
      <p15:sldGuideLst>
        <p15:guide id="1" pos="504">
          <p15:clr>
            <a:srgbClr val="FA7B17"/>
          </p15:clr>
        </p15:guide>
        <p15:guide id="2" orient="horz" pos="288">
          <p15:clr>
            <a:srgbClr val="FA7B17"/>
          </p15:clr>
        </p15:guide>
        <p15:guide id="3" orient="horz" pos="576">
          <p15:clr>
            <a:srgbClr val="FA7B17"/>
          </p15:clr>
        </p15:guide>
        <p15:guide id="4" orient="horz" pos="720">
          <p15:clr>
            <a:srgbClr val="FA7B17"/>
          </p15:clr>
        </p15:guide>
        <p15:guide id="5" pos="3096">
          <p15:clr>
            <a:srgbClr val="FA7B17"/>
          </p15:clr>
        </p15:guide>
        <p15:guide id="6" pos="3024">
          <p15:clr>
            <a:srgbClr val="FA7B17"/>
          </p15:clr>
        </p15:guide>
        <p15:guide id="7" pos="3168">
          <p15:clr>
            <a:srgbClr val="FA7B17"/>
          </p15:clr>
        </p15:guide>
        <p15:guide id="8" orient="horz" pos="3096">
          <p15:clr>
            <a:srgbClr val="FA7B17"/>
          </p15:clr>
        </p15:guide>
        <p15:guide id="9" orient="horz" pos="288">
          <p15:clr>
            <a:srgbClr val="FA7B17"/>
          </p15:clr>
        </p15:guide>
        <p15:guide id="10" orient="horz" pos="648">
          <p15:clr>
            <a:srgbClr val="FA7B17"/>
          </p15:clr>
        </p15:guide>
        <p15:guide id="11" orient="horz" pos="396">
          <p15:clr>
            <a:srgbClr val="FA7B17"/>
          </p15:clr>
        </p15:guide>
        <p15:guide id="12" orient="horz" pos="3024">
          <p15:clr>
            <a:srgbClr val="FA7B17"/>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Box">
  <p:cSld name="CUSTOM">
    <p:spTree>
      <p:nvGrpSpPr>
        <p:cNvPr id="601" name="Shape 601"/>
        <p:cNvGrpSpPr/>
        <p:nvPr/>
      </p:nvGrpSpPr>
      <p:grpSpPr>
        <a:xfrm>
          <a:off x="0" y="0"/>
          <a:ext cx="0" cy="0"/>
          <a:chOff x="0" y="0"/>
          <a:chExt cx="0" cy="0"/>
        </a:xfrm>
      </p:grpSpPr>
      <p:sp>
        <p:nvSpPr>
          <p:cNvPr id="602" name="Google Shape;602;p48"/>
          <p:cNvSpPr txBox="1"/>
          <p:nvPr>
            <p:ph type="title"/>
          </p:nvPr>
        </p:nvSpPr>
        <p:spPr>
          <a:xfrm>
            <a:off x="1600200" y="533400"/>
            <a:ext cx="6276000" cy="318600"/>
          </a:xfrm>
          <a:prstGeom prst="rect">
            <a:avLst/>
          </a:prstGeom>
        </p:spPr>
        <p:txBody>
          <a:bodyPr anchorCtr="0" anchor="t" bIns="0" lIns="0" spcFirstLastPara="1" rIns="0" wrap="square" tIns="0">
            <a:noAutofit/>
          </a:bodyPr>
          <a:lstStyle>
            <a:lvl1pPr lvl="0" algn="ctr">
              <a:spcBef>
                <a:spcPts val="0"/>
              </a:spcBef>
              <a:spcAft>
                <a:spcPts val="0"/>
              </a:spcAft>
              <a:buSzPts val="2400"/>
              <a:buNone/>
              <a:defRPr sz="24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grpSp>
        <p:nvGrpSpPr>
          <p:cNvPr id="603" name="Google Shape;603;p48"/>
          <p:cNvGrpSpPr/>
          <p:nvPr/>
        </p:nvGrpSpPr>
        <p:grpSpPr>
          <a:xfrm>
            <a:off x="0" y="-1852"/>
            <a:ext cx="262853" cy="5143500"/>
            <a:chOff x="0" y="-1395"/>
            <a:chExt cx="197145" cy="5143500"/>
          </a:xfrm>
        </p:grpSpPr>
        <p:sp>
          <p:nvSpPr>
            <p:cNvPr id="604" name="Google Shape;604;p48"/>
            <p:cNvSpPr/>
            <p:nvPr/>
          </p:nvSpPr>
          <p:spPr>
            <a:xfrm>
              <a:off x="0" y="-1395"/>
              <a:ext cx="100500" cy="5143500"/>
            </a:xfrm>
            <a:prstGeom prst="rect">
              <a:avLst/>
            </a:prstGeom>
            <a:solidFill>
              <a:srgbClr val="77A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05" name="Google Shape;605;p48"/>
            <p:cNvSpPr/>
            <p:nvPr/>
          </p:nvSpPr>
          <p:spPr>
            <a:xfrm>
              <a:off x="96645" y="-1395"/>
              <a:ext cx="100500" cy="5143500"/>
            </a:xfrm>
            <a:prstGeom prst="rect">
              <a:avLst/>
            </a:prstGeom>
            <a:solidFill>
              <a:srgbClr val="5627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
        <p:nvSpPr>
          <p:cNvPr id="606" name="Google Shape;606;p48"/>
          <p:cNvSpPr/>
          <p:nvPr/>
        </p:nvSpPr>
        <p:spPr>
          <a:xfrm flipH="1">
            <a:off x="1600350" y="1097925"/>
            <a:ext cx="6276000" cy="3246000"/>
          </a:xfrm>
          <a:prstGeom prst="round2DiagRect">
            <a:avLst>
              <a:gd fmla="val 16667" name="adj1"/>
              <a:gd fmla="val 0" name="adj2"/>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07" name="Google Shape;607;p48"/>
          <p:cNvSpPr/>
          <p:nvPr/>
        </p:nvSpPr>
        <p:spPr>
          <a:xfrm>
            <a:off x="1151375" y="653400"/>
            <a:ext cx="857400" cy="914400"/>
          </a:xfrm>
          <a:prstGeom prst="ellipse">
            <a:avLst/>
          </a:prstGeom>
          <a:solidFill>
            <a:srgbClr val="FFFFFF"/>
          </a:solidFill>
          <a:ln>
            <a:noFill/>
          </a:ln>
        </p:spPr>
        <p:txBody>
          <a:bodyPr anchorCtr="0" anchor="ctr" bIns="0" lIns="0" spcFirstLastPara="1" rIns="182875" wrap="square" tIns="228600">
            <a:noAutofit/>
          </a:bodyPr>
          <a:lstStyle/>
          <a:p>
            <a:pPr indent="0" lvl="0" marL="0" rtl="0" algn="ctr">
              <a:lnSpc>
                <a:spcPct val="100000"/>
              </a:lnSpc>
              <a:spcBef>
                <a:spcPts val="2400"/>
              </a:spcBef>
              <a:spcAft>
                <a:spcPts val="0"/>
              </a:spcAft>
              <a:buNone/>
            </a:pPr>
            <a:r>
              <a:t/>
            </a:r>
            <a:endParaRPr sz="300">
              <a:solidFill>
                <a:srgbClr val="6A2113"/>
              </a:solidFill>
              <a:latin typeface="Lora"/>
              <a:ea typeface="Lora"/>
              <a:cs typeface="Lora"/>
              <a:sym typeface="Lora"/>
            </a:endParaRPr>
          </a:p>
          <a:p>
            <a:pPr indent="0" lvl="0" marL="0" rtl="0" algn="ctr">
              <a:lnSpc>
                <a:spcPct val="100000"/>
              </a:lnSpc>
              <a:spcBef>
                <a:spcPts val="2400"/>
              </a:spcBef>
              <a:spcAft>
                <a:spcPts val="0"/>
              </a:spcAft>
              <a:buNone/>
            </a:pPr>
            <a:r>
              <a:rPr lang="en-US" sz="13800">
                <a:solidFill>
                  <a:schemeClr val="accent1"/>
                </a:solidFill>
                <a:latin typeface="Lora"/>
                <a:ea typeface="Lora"/>
                <a:cs typeface="Lora"/>
                <a:sym typeface="Lora"/>
              </a:rPr>
              <a:t>“</a:t>
            </a:r>
            <a:endParaRPr sz="13800">
              <a:solidFill>
                <a:schemeClr val="accent1"/>
              </a:solidFill>
              <a:latin typeface="Lora"/>
              <a:ea typeface="Lora"/>
              <a:cs typeface="Lora"/>
              <a:sym typeface="Lora"/>
            </a:endParaRPr>
          </a:p>
        </p:txBody>
      </p:sp>
      <p:sp>
        <p:nvSpPr>
          <p:cNvPr id="608" name="Google Shape;608;p48"/>
          <p:cNvSpPr/>
          <p:nvPr/>
        </p:nvSpPr>
        <p:spPr>
          <a:xfrm rot="10800000">
            <a:off x="7422950" y="3806925"/>
            <a:ext cx="868500" cy="914400"/>
          </a:xfrm>
          <a:prstGeom prst="ellipse">
            <a:avLst/>
          </a:prstGeom>
          <a:solidFill>
            <a:srgbClr val="FFFFFF"/>
          </a:solidFill>
          <a:ln>
            <a:noFill/>
          </a:ln>
        </p:spPr>
        <p:txBody>
          <a:bodyPr anchorCtr="0" anchor="ctr" bIns="0" lIns="0" spcFirstLastPara="1" rIns="182875" wrap="square" tIns="228600">
            <a:noAutofit/>
          </a:bodyPr>
          <a:lstStyle/>
          <a:p>
            <a:pPr indent="0" lvl="0" marL="0" rtl="0" algn="ctr">
              <a:lnSpc>
                <a:spcPct val="100000"/>
              </a:lnSpc>
              <a:spcBef>
                <a:spcPts val="2400"/>
              </a:spcBef>
              <a:spcAft>
                <a:spcPts val="0"/>
              </a:spcAft>
              <a:buNone/>
            </a:pPr>
            <a:r>
              <a:t/>
            </a:r>
            <a:endParaRPr sz="300">
              <a:solidFill>
                <a:srgbClr val="6A2113"/>
              </a:solidFill>
              <a:latin typeface="Lora"/>
              <a:ea typeface="Lora"/>
              <a:cs typeface="Lora"/>
              <a:sym typeface="Lora"/>
            </a:endParaRPr>
          </a:p>
          <a:p>
            <a:pPr indent="0" lvl="0" marL="0" rtl="0" algn="ctr">
              <a:lnSpc>
                <a:spcPct val="100000"/>
              </a:lnSpc>
              <a:spcBef>
                <a:spcPts val="2400"/>
              </a:spcBef>
              <a:spcAft>
                <a:spcPts val="0"/>
              </a:spcAft>
              <a:buNone/>
            </a:pPr>
            <a:r>
              <a:rPr lang="en-US" sz="13800">
                <a:solidFill>
                  <a:schemeClr val="accent1"/>
                </a:solidFill>
                <a:latin typeface="Lora"/>
                <a:ea typeface="Lora"/>
                <a:cs typeface="Lora"/>
                <a:sym typeface="Lora"/>
              </a:rPr>
              <a:t>“</a:t>
            </a:r>
            <a:endParaRPr sz="13800">
              <a:solidFill>
                <a:schemeClr val="accent1"/>
              </a:solidFill>
              <a:latin typeface="Lora"/>
              <a:ea typeface="Lora"/>
              <a:cs typeface="Lora"/>
              <a:sym typeface="Lora"/>
            </a:endParaRPr>
          </a:p>
        </p:txBody>
      </p:sp>
      <p:sp>
        <p:nvSpPr>
          <p:cNvPr id="609" name="Google Shape;609;p48"/>
          <p:cNvSpPr txBox="1"/>
          <p:nvPr>
            <p:ph idx="1" type="body"/>
          </p:nvPr>
        </p:nvSpPr>
        <p:spPr>
          <a:xfrm>
            <a:off x="2008775" y="1360450"/>
            <a:ext cx="5338200" cy="26613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extLst>
    <p:ext uri="{DCECCB84-F9BA-43D5-87BE-67443E8EF086}">
      <p15:sldGuideLst>
        <p15:guide id="1" orient="horz" pos="336">
          <p15:clr>
            <a:srgbClr val="E46962"/>
          </p15:clr>
        </p15:guide>
        <p15:guide id="2" pos="1008">
          <p15:clr>
            <a:srgbClr val="E46962"/>
          </p15:clr>
        </p15:guide>
        <p15:guide id="3" pos="4896">
          <p15:clr>
            <a:srgbClr val="E46962"/>
          </p15:clr>
        </p15:guide>
        <p15:guide id="4" orient="horz" pos="2592">
          <p15:clr>
            <a:srgbClr val="E46962"/>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AND_TWO_COLUMNS_1">
    <p:spTree>
      <p:nvGrpSpPr>
        <p:cNvPr id="610" name="Shape 610"/>
        <p:cNvGrpSpPr/>
        <p:nvPr/>
      </p:nvGrpSpPr>
      <p:grpSpPr>
        <a:xfrm>
          <a:off x="0" y="0"/>
          <a:ext cx="0" cy="0"/>
          <a:chOff x="0" y="0"/>
          <a:chExt cx="0" cy="0"/>
        </a:xfrm>
      </p:grpSpPr>
      <p:sp>
        <p:nvSpPr>
          <p:cNvPr id="611" name="Google Shape;611;p49"/>
          <p:cNvSpPr txBox="1"/>
          <p:nvPr>
            <p:ph type="title"/>
          </p:nvPr>
        </p:nvSpPr>
        <p:spPr>
          <a:xfrm>
            <a:off x="1395300" y="457200"/>
            <a:ext cx="6400800" cy="335700"/>
          </a:xfrm>
          <a:prstGeom prst="rect">
            <a:avLst/>
          </a:prstGeom>
        </p:spPr>
        <p:txBody>
          <a:bodyPr anchorCtr="0" anchor="t" bIns="0" lIns="0" spcFirstLastPara="1" rIns="0" wrap="square" tIns="0">
            <a:noAutofit/>
          </a:bodyPr>
          <a:lstStyle>
            <a:lvl1pPr lvl="0" algn="ctr">
              <a:spcBef>
                <a:spcPts val="0"/>
              </a:spcBef>
              <a:spcAft>
                <a:spcPts val="0"/>
              </a:spcAft>
              <a:buSzPts val="2400"/>
              <a:buNone/>
              <a:defRPr b="1" sz="2400"/>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612" name="Google Shape;612;p49"/>
          <p:cNvSpPr txBox="1"/>
          <p:nvPr>
            <p:ph idx="1" type="body"/>
          </p:nvPr>
        </p:nvSpPr>
        <p:spPr>
          <a:xfrm>
            <a:off x="1383450" y="1028700"/>
            <a:ext cx="6377100" cy="25218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pic>
        <p:nvPicPr>
          <p:cNvPr descr="LeafQuoteOpen.emf" id="613" name="Google Shape;613;p49"/>
          <p:cNvPicPr preferRelativeResize="0"/>
          <p:nvPr/>
        </p:nvPicPr>
        <p:blipFill rotWithShape="1">
          <a:blip r:embed="rId2">
            <a:alphaModFix/>
          </a:blip>
          <a:srcRect b="0" l="0" r="0" t="0"/>
          <a:stretch/>
        </p:blipFill>
        <p:spPr>
          <a:xfrm>
            <a:off x="457200" y="457200"/>
            <a:ext cx="914401" cy="860620"/>
          </a:xfrm>
          <a:prstGeom prst="rect">
            <a:avLst/>
          </a:prstGeom>
          <a:noFill/>
          <a:ln>
            <a:noFill/>
          </a:ln>
        </p:spPr>
      </p:pic>
      <p:pic>
        <p:nvPicPr>
          <p:cNvPr descr="LeafQuoteClose.emf" id="614" name="Google Shape;614;p49"/>
          <p:cNvPicPr preferRelativeResize="0"/>
          <p:nvPr/>
        </p:nvPicPr>
        <p:blipFill rotWithShape="1">
          <a:blip r:embed="rId3">
            <a:alphaModFix/>
          </a:blip>
          <a:srcRect b="0" l="0" r="0" t="0"/>
          <a:stretch/>
        </p:blipFill>
        <p:spPr>
          <a:xfrm>
            <a:off x="7772400" y="2966697"/>
            <a:ext cx="914401" cy="860611"/>
          </a:xfrm>
          <a:prstGeom prst="rect">
            <a:avLst/>
          </a:prstGeom>
          <a:noFill/>
          <a:ln>
            <a:noFill/>
          </a:ln>
        </p:spPr>
      </p:pic>
    </p:spTree>
  </p:cSld>
  <p:clrMapOvr>
    <a:masterClrMapping/>
  </p:clrMapOvr>
  <p:extLst>
    <p:ext uri="{DCECCB84-F9BA-43D5-87BE-67443E8EF086}">
      <p15:sldGuideLst>
        <p15:guide id="1" pos="288">
          <p15:clr>
            <a:srgbClr val="FA7B17"/>
          </p15:clr>
        </p15:guide>
        <p15:guide id="2" orient="horz" pos="288">
          <p15:clr>
            <a:srgbClr val="FA7B17"/>
          </p15:clr>
        </p15:guide>
        <p15:guide id="3" pos="5472">
          <p15:clr>
            <a:srgbClr val="FA7B17"/>
          </p15:clr>
        </p15:guide>
        <p15:guide id="4" orient="horz" pos="2952">
          <p15:clr>
            <a:srgbClr val="FA7B17"/>
          </p15:clr>
        </p15:guide>
        <p15:guide id="5" pos="864">
          <p15:clr>
            <a:srgbClr val="FA7B17"/>
          </p15:clr>
        </p15:guide>
        <p15:guide id="6" pos="4896">
          <p15:clr>
            <a:srgbClr val="FA7B17"/>
          </p15:clr>
        </p15:guide>
        <p15:guide id="7" orient="horz" pos="648">
          <p15:clr>
            <a:srgbClr val="FA7B17"/>
          </p15:clr>
        </p15:guide>
        <p15:guide id="8" orient="horz" pos="2448">
          <p15:clr>
            <a:srgbClr val="E46962"/>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615" name="Shape 615"/>
        <p:cNvGrpSpPr/>
        <p:nvPr/>
      </p:nvGrpSpPr>
      <p:grpSpPr>
        <a:xfrm>
          <a:off x="0" y="0"/>
          <a:ext cx="0" cy="0"/>
          <a:chOff x="0" y="0"/>
          <a:chExt cx="0" cy="0"/>
        </a:xfrm>
      </p:grpSpPr>
      <p:sp>
        <p:nvSpPr>
          <p:cNvPr id="616" name="Google Shape;616;p50"/>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617" name="Shape 617"/>
        <p:cNvGrpSpPr/>
        <p:nvPr/>
      </p:nvGrpSpPr>
      <p:grpSpPr>
        <a:xfrm>
          <a:off x="0" y="0"/>
          <a:ext cx="0" cy="0"/>
          <a:chOff x="0" y="0"/>
          <a:chExt cx="0" cy="0"/>
        </a:xfrm>
      </p:grpSpPr>
      <p:sp>
        <p:nvSpPr>
          <p:cNvPr id="618" name="Google Shape;618;p51"/>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619" name="Google Shape;619;p51"/>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20" name="Google Shape;620;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621" name="Shape 621"/>
        <p:cNvGrpSpPr/>
        <p:nvPr/>
      </p:nvGrpSpPr>
      <p:grpSpPr>
        <a:xfrm>
          <a:off x="0" y="0"/>
          <a:ext cx="0" cy="0"/>
          <a:chOff x="0" y="0"/>
          <a:chExt cx="0" cy="0"/>
        </a:xfrm>
      </p:grpSpPr>
      <p:sp>
        <p:nvSpPr>
          <p:cNvPr id="622" name="Google Shape;622;p52"/>
          <p:cNvSpPr txBox="1"/>
          <p:nvPr>
            <p:ph type="title"/>
          </p:nvPr>
        </p:nvSpPr>
        <p:spPr>
          <a:xfrm>
            <a:off x="311700" y="445025"/>
            <a:ext cx="8520600" cy="572700"/>
          </a:xfrm>
          <a:prstGeom prst="rect">
            <a:avLst/>
          </a:prstGeom>
        </p:spPr>
        <p:txBody>
          <a:bodyPr anchorCtr="0" anchor="b"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23" name="Google Shape;623;p52"/>
          <p:cNvSpPr txBox="1"/>
          <p:nvPr>
            <p:ph idx="1" type="body"/>
          </p:nvPr>
        </p:nvSpPr>
        <p:spPr>
          <a:xfrm>
            <a:off x="311700" y="1152475"/>
            <a:ext cx="8520600" cy="34164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624" name="Google Shape;624;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_2">
  <p:cSld name="TITLE_AND_TWO_COLUMNS_2">
    <p:spTree>
      <p:nvGrpSpPr>
        <p:cNvPr id="625" name="Shape 625"/>
        <p:cNvGrpSpPr/>
        <p:nvPr/>
      </p:nvGrpSpPr>
      <p:grpSpPr>
        <a:xfrm>
          <a:off x="0" y="0"/>
          <a:ext cx="0" cy="0"/>
          <a:chOff x="0" y="0"/>
          <a:chExt cx="0" cy="0"/>
        </a:xfrm>
      </p:grpSpPr>
      <p:sp>
        <p:nvSpPr>
          <p:cNvPr id="626" name="Google Shape;626;p53"/>
          <p:cNvSpPr txBox="1"/>
          <p:nvPr>
            <p:ph type="title"/>
          </p:nvPr>
        </p:nvSpPr>
        <p:spPr>
          <a:xfrm>
            <a:off x="311700" y="445025"/>
            <a:ext cx="8520600" cy="572700"/>
          </a:xfrm>
          <a:prstGeom prst="rect">
            <a:avLst/>
          </a:prstGeom>
        </p:spPr>
        <p:txBody>
          <a:bodyPr anchorCtr="0" anchor="b"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27" name="Google Shape;627;p53"/>
          <p:cNvSpPr txBox="1"/>
          <p:nvPr>
            <p:ph idx="1" type="body"/>
          </p:nvPr>
        </p:nvSpPr>
        <p:spPr>
          <a:xfrm>
            <a:off x="311700" y="1152475"/>
            <a:ext cx="3999900" cy="3416400"/>
          </a:xfrm>
          <a:prstGeom prst="rect">
            <a:avLst/>
          </a:prstGeom>
        </p:spPr>
        <p:txBody>
          <a:bodyPr anchorCtr="0" anchor="t" bIns="0" lIns="0" spcFirstLastPara="1" rIns="0" wrap="square" tIns="0">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28" name="Google Shape;628;p53"/>
          <p:cNvSpPr txBox="1"/>
          <p:nvPr>
            <p:ph idx="2" type="body"/>
          </p:nvPr>
        </p:nvSpPr>
        <p:spPr>
          <a:xfrm>
            <a:off x="4832400" y="1152475"/>
            <a:ext cx="3999900" cy="3416400"/>
          </a:xfrm>
          <a:prstGeom prst="rect">
            <a:avLst/>
          </a:prstGeom>
        </p:spPr>
        <p:txBody>
          <a:bodyPr anchorCtr="0" anchor="t" bIns="0" lIns="0" spcFirstLastPara="1" rIns="0" wrap="square" tIns="0">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29" name="Google Shape;629;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solidFill>
          <a:schemeClr val="accent5"/>
        </a:solidFill>
      </p:bgPr>
    </p:bg>
    <p:spTree>
      <p:nvGrpSpPr>
        <p:cNvPr id="97" name="Shape 97"/>
        <p:cNvGrpSpPr/>
        <p:nvPr/>
      </p:nvGrpSpPr>
      <p:grpSpPr>
        <a:xfrm>
          <a:off x="0" y="0"/>
          <a:ext cx="0" cy="0"/>
          <a:chOff x="0" y="0"/>
          <a:chExt cx="0" cy="0"/>
        </a:xfrm>
      </p:grpSpPr>
      <p:sp>
        <p:nvSpPr>
          <p:cNvPr id="98" name="Google Shape;98;p6"/>
          <p:cNvSpPr/>
          <p:nvPr/>
        </p:nvSpPr>
        <p:spPr>
          <a:xfrm>
            <a:off x="3675550" y="0"/>
            <a:ext cx="54684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
          <p:cNvSpPr txBox="1"/>
          <p:nvPr>
            <p:ph type="title"/>
          </p:nvPr>
        </p:nvSpPr>
        <p:spPr>
          <a:xfrm>
            <a:off x="4131550" y="1908600"/>
            <a:ext cx="4556400" cy="856800"/>
          </a:xfrm>
          <a:prstGeom prst="rect">
            <a:avLst/>
          </a:prstGeom>
        </p:spPr>
        <p:txBody>
          <a:bodyPr anchorCtr="0" anchor="b" bIns="0" lIns="0" spcFirstLastPara="1" rIns="0" wrap="square" tIns="0">
            <a:noAutofit/>
          </a:bodyPr>
          <a:lstStyle>
            <a:lvl1pPr lvl="0">
              <a:spcBef>
                <a:spcPts val="0"/>
              </a:spcBef>
              <a:spcAft>
                <a:spcPts val="0"/>
              </a:spcAft>
              <a:buClr>
                <a:schemeClr val="lt1"/>
              </a:buClr>
              <a:buSzPts val="3200"/>
              <a:buNone/>
              <a:defRPr b="1">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00" name="Google Shape;100;p6"/>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
        <p:nvSpPr>
          <p:cNvPr id="101" name="Google Shape;101;p6"/>
          <p:cNvSpPr/>
          <p:nvPr/>
        </p:nvSpPr>
        <p:spPr>
          <a:xfrm>
            <a:off x="2007373" y="2456300"/>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102" name="Google Shape;102;p6"/>
          <p:cNvSpPr/>
          <p:nvPr/>
        </p:nvSpPr>
        <p:spPr>
          <a:xfrm rot="758744">
            <a:off x="1198314" y="3049648"/>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103" name="Google Shape;103;p6"/>
          <p:cNvSpPr/>
          <p:nvPr/>
        </p:nvSpPr>
        <p:spPr>
          <a:xfrm flipH="1" rot="10800000">
            <a:off x="1435558" y="3750422"/>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FF6600">
              <a:alpha val="4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104" name="Google Shape;104;p6"/>
          <p:cNvSpPr/>
          <p:nvPr/>
        </p:nvSpPr>
        <p:spPr>
          <a:xfrm flipH="1" rot="10800000">
            <a:off x="1480870" y="0"/>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77AB21">
              <a:alpha val="2471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105" name="Google Shape;105;p6"/>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77AB21">
              <a:alpha val="8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id="106" name="Google Shape;106;p6"/>
          <p:cNvPicPr preferRelativeResize="0"/>
          <p:nvPr/>
        </p:nvPicPr>
        <p:blipFill rotWithShape="1">
          <a:blip r:embed="rId2">
            <a:alphaModFix/>
          </a:blip>
          <a:srcRect b="0" l="0" r="0" t="0"/>
          <a:stretch/>
        </p:blipFill>
        <p:spPr>
          <a:xfrm>
            <a:off x="523452" y="432200"/>
            <a:ext cx="1645406" cy="2487172"/>
          </a:xfrm>
          <a:custGeom>
            <a:rect b="b" l="l" r="r" t="t"/>
            <a:pathLst>
              <a:path extrusionOk="0" h="21367" w="17426">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107" name="Google Shape;107;p6"/>
          <p:cNvSpPr txBox="1"/>
          <p:nvPr>
            <p:ph idx="1" type="subTitle"/>
          </p:nvPr>
        </p:nvSpPr>
        <p:spPr>
          <a:xfrm>
            <a:off x="4142100" y="2851775"/>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08" name="Google Shape;108;p6"/>
          <p:cNvSpPr txBox="1"/>
          <p:nvPr>
            <p:ph idx="2" type="subTitle"/>
          </p:nvPr>
        </p:nvSpPr>
        <p:spPr>
          <a:xfrm>
            <a:off x="4130725" y="3257975"/>
            <a:ext cx="4556400" cy="1180500"/>
          </a:xfrm>
          <a:prstGeom prst="rect">
            <a:avLst/>
          </a:prstGeom>
          <a:noFill/>
        </p:spPr>
        <p:txBody>
          <a:bodyPr anchorCtr="0" anchor="t" bIns="0" lIns="0" spcFirstLastPara="1" rIns="0" wrap="square" tIns="0">
            <a:noAutofit/>
          </a:bodyPr>
          <a:lstStyle>
            <a:lvl1pPr lvl="0">
              <a:spcBef>
                <a:spcPts val="0"/>
              </a:spcBef>
              <a:spcAft>
                <a:spcPts val="0"/>
              </a:spcAft>
              <a:buClr>
                <a:schemeClr val="lt1"/>
              </a:buClr>
              <a:buSzPts val="1800"/>
              <a:buNone/>
              <a:defRPr b="1">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extLst>
    <p:ext uri="{DCECCB84-F9BA-43D5-87BE-67443E8EF086}">
      <p15:sldGuideLst>
        <p15:guide id="1" pos="2304">
          <p15:clr>
            <a:srgbClr val="FA7B17"/>
          </p15:clr>
        </p15:guide>
        <p15:guide id="2" orient="horz" pos="1888">
          <p15:clr>
            <a:srgbClr val="FA7B17"/>
          </p15:clr>
        </p15:guide>
        <p15:guide id="3" pos="2592">
          <p15:clr>
            <a:srgbClr val="FA7B17"/>
          </p15:clr>
        </p15:guide>
        <p15:guide id="4" orient="horz" pos="1728">
          <p15:clr>
            <a:srgbClr val="FA7B17"/>
          </p15:clr>
        </p15:guide>
        <p15:guide id="5" orient="horz" pos="2088">
          <p15:clr>
            <a:srgbClr val="FA7B17"/>
          </p15:clr>
        </p15:guide>
        <p15:guide id="6" orient="horz" pos="1296">
          <p15:clr>
            <a:srgbClr val="FA7B17"/>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0" name="Shape 630"/>
        <p:cNvGrpSpPr/>
        <p:nvPr/>
      </p:nvGrpSpPr>
      <p:grpSpPr>
        <a:xfrm>
          <a:off x="0" y="0"/>
          <a:ext cx="0" cy="0"/>
          <a:chOff x="0" y="0"/>
          <a:chExt cx="0" cy="0"/>
        </a:xfrm>
      </p:grpSpPr>
      <p:sp>
        <p:nvSpPr>
          <p:cNvPr id="631" name="Google Shape;631;p54"/>
          <p:cNvSpPr txBox="1"/>
          <p:nvPr>
            <p:ph type="title"/>
          </p:nvPr>
        </p:nvSpPr>
        <p:spPr>
          <a:xfrm>
            <a:off x="311700" y="2150850"/>
            <a:ext cx="8520600" cy="841800"/>
          </a:xfrm>
          <a:prstGeom prst="rect">
            <a:avLst/>
          </a:prstGeom>
        </p:spPr>
        <p:txBody>
          <a:bodyPr anchorCtr="0" anchor="ctr" bIns="0" lIns="0" spcFirstLastPara="1" rIns="0" wrap="square" tIns="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32" name="Google Shape;632;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3" name="Shape 633"/>
        <p:cNvGrpSpPr/>
        <p:nvPr/>
      </p:nvGrpSpPr>
      <p:grpSpPr>
        <a:xfrm>
          <a:off x="0" y="0"/>
          <a:ext cx="0" cy="0"/>
          <a:chOff x="0" y="0"/>
          <a:chExt cx="0" cy="0"/>
        </a:xfrm>
      </p:grpSpPr>
      <p:sp>
        <p:nvSpPr>
          <p:cNvPr id="634" name="Google Shape;634;p55"/>
          <p:cNvSpPr txBox="1"/>
          <p:nvPr>
            <p:ph type="title"/>
          </p:nvPr>
        </p:nvSpPr>
        <p:spPr>
          <a:xfrm>
            <a:off x="311700" y="445025"/>
            <a:ext cx="8520600" cy="572700"/>
          </a:xfrm>
          <a:prstGeom prst="rect">
            <a:avLst/>
          </a:prstGeom>
        </p:spPr>
        <p:txBody>
          <a:bodyPr anchorCtr="0" anchor="b"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35" name="Google Shape;635;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Blurb 2">
  <p:cSld name="TITLE_1_3">
    <p:bg>
      <p:bgPr>
        <a:solidFill>
          <a:schemeClr val="accent5"/>
        </a:solidFill>
      </p:bgPr>
    </p:bg>
    <p:spTree>
      <p:nvGrpSpPr>
        <p:cNvPr id="636" name="Shape 636"/>
        <p:cNvGrpSpPr/>
        <p:nvPr/>
      </p:nvGrpSpPr>
      <p:grpSpPr>
        <a:xfrm>
          <a:off x="0" y="0"/>
          <a:ext cx="0" cy="0"/>
          <a:chOff x="0" y="0"/>
          <a:chExt cx="0" cy="0"/>
        </a:xfrm>
      </p:grpSpPr>
      <p:sp>
        <p:nvSpPr>
          <p:cNvPr id="637" name="Google Shape;637;p56"/>
          <p:cNvSpPr txBox="1"/>
          <p:nvPr>
            <p:ph type="ctrTitle"/>
          </p:nvPr>
        </p:nvSpPr>
        <p:spPr>
          <a:xfrm>
            <a:off x="500075" y="-544760"/>
            <a:ext cx="6108300" cy="30552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accent4"/>
              </a:buClr>
              <a:buSzPts val="7800"/>
              <a:buNone/>
              <a:defRPr b="0" sz="7800">
                <a:solidFill>
                  <a:schemeClr val="accent4"/>
                </a:solidFill>
              </a:defRPr>
            </a:lvl1pPr>
            <a:lvl2pPr lvl="1">
              <a:spcBef>
                <a:spcPts val="0"/>
              </a:spcBef>
              <a:spcAft>
                <a:spcPts val="0"/>
              </a:spcAft>
              <a:buClr>
                <a:schemeClr val="lt1"/>
              </a:buClr>
              <a:buSzPts val="4000"/>
              <a:buNone/>
              <a:defRPr sz="4000">
                <a:solidFill>
                  <a:schemeClr val="lt1"/>
                </a:solidFill>
              </a:defRPr>
            </a:lvl2pPr>
            <a:lvl3pPr lvl="2">
              <a:spcBef>
                <a:spcPts val="0"/>
              </a:spcBef>
              <a:spcAft>
                <a:spcPts val="0"/>
              </a:spcAft>
              <a:buClr>
                <a:schemeClr val="lt1"/>
              </a:buClr>
              <a:buSzPts val="4000"/>
              <a:buNone/>
              <a:defRPr sz="4000">
                <a:solidFill>
                  <a:schemeClr val="lt1"/>
                </a:solidFill>
              </a:defRPr>
            </a:lvl3pPr>
            <a:lvl4pPr lvl="3">
              <a:spcBef>
                <a:spcPts val="0"/>
              </a:spcBef>
              <a:spcAft>
                <a:spcPts val="0"/>
              </a:spcAft>
              <a:buClr>
                <a:schemeClr val="lt1"/>
              </a:buClr>
              <a:buSzPts val="4000"/>
              <a:buNone/>
              <a:defRPr sz="4000">
                <a:solidFill>
                  <a:schemeClr val="lt1"/>
                </a:solidFill>
              </a:defRPr>
            </a:lvl4pPr>
            <a:lvl5pPr lvl="4">
              <a:spcBef>
                <a:spcPts val="0"/>
              </a:spcBef>
              <a:spcAft>
                <a:spcPts val="0"/>
              </a:spcAft>
              <a:buClr>
                <a:schemeClr val="lt1"/>
              </a:buClr>
              <a:buSzPts val="4000"/>
              <a:buNone/>
              <a:defRPr sz="4000">
                <a:solidFill>
                  <a:schemeClr val="lt1"/>
                </a:solidFill>
              </a:defRPr>
            </a:lvl5pPr>
            <a:lvl6pPr lvl="5">
              <a:spcBef>
                <a:spcPts val="0"/>
              </a:spcBef>
              <a:spcAft>
                <a:spcPts val="0"/>
              </a:spcAft>
              <a:buClr>
                <a:schemeClr val="lt1"/>
              </a:buClr>
              <a:buSzPts val="4000"/>
              <a:buNone/>
              <a:defRPr sz="4000">
                <a:solidFill>
                  <a:schemeClr val="lt1"/>
                </a:solidFill>
              </a:defRPr>
            </a:lvl6pPr>
            <a:lvl7pPr lvl="6">
              <a:spcBef>
                <a:spcPts val="0"/>
              </a:spcBef>
              <a:spcAft>
                <a:spcPts val="0"/>
              </a:spcAft>
              <a:buClr>
                <a:schemeClr val="lt1"/>
              </a:buClr>
              <a:buSzPts val="4000"/>
              <a:buNone/>
              <a:defRPr sz="4000">
                <a:solidFill>
                  <a:schemeClr val="lt1"/>
                </a:solidFill>
              </a:defRPr>
            </a:lvl7pPr>
            <a:lvl8pPr lvl="7">
              <a:spcBef>
                <a:spcPts val="0"/>
              </a:spcBef>
              <a:spcAft>
                <a:spcPts val="0"/>
              </a:spcAft>
              <a:buClr>
                <a:schemeClr val="lt1"/>
              </a:buClr>
              <a:buSzPts val="4000"/>
              <a:buNone/>
              <a:defRPr sz="4000">
                <a:solidFill>
                  <a:schemeClr val="lt1"/>
                </a:solidFill>
              </a:defRPr>
            </a:lvl8pPr>
            <a:lvl9pPr lvl="8">
              <a:spcBef>
                <a:spcPts val="0"/>
              </a:spcBef>
              <a:spcAft>
                <a:spcPts val="0"/>
              </a:spcAft>
              <a:buClr>
                <a:schemeClr val="lt1"/>
              </a:buClr>
              <a:buSzPts val="4000"/>
              <a:buNone/>
              <a:defRPr sz="4000">
                <a:solidFill>
                  <a:schemeClr val="lt1"/>
                </a:solidFill>
              </a:defRPr>
            </a:lvl9pPr>
          </a:lstStyle>
          <a:p/>
        </p:txBody>
      </p:sp>
      <p:sp>
        <p:nvSpPr>
          <p:cNvPr id="638" name="Google Shape;638;p56"/>
          <p:cNvSpPr txBox="1"/>
          <p:nvPr>
            <p:ph idx="1" type="subTitle"/>
          </p:nvPr>
        </p:nvSpPr>
        <p:spPr>
          <a:xfrm>
            <a:off x="457200" y="2498075"/>
            <a:ext cx="6151200" cy="7848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2800">
                <a:solidFill>
                  <a:schemeClr val="accent1"/>
                </a:solidFill>
              </a:defRPr>
            </a:lvl1pPr>
            <a:lvl2pPr lvl="1">
              <a:lnSpc>
                <a:spcPct val="90000"/>
              </a:lnSpc>
              <a:spcBef>
                <a:spcPts val="0"/>
              </a:spcBef>
              <a:spcAft>
                <a:spcPts val="0"/>
              </a:spcAft>
              <a:buClr>
                <a:schemeClr val="lt1"/>
              </a:buClr>
              <a:buSzPts val="1800"/>
              <a:buNone/>
              <a:defRPr sz="1800">
                <a:solidFill>
                  <a:schemeClr val="lt1"/>
                </a:solidFill>
              </a:defRPr>
            </a:lvl2pPr>
            <a:lvl3pPr lvl="2">
              <a:lnSpc>
                <a:spcPct val="90000"/>
              </a:lnSpc>
              <a:spcBef>
                <a:spcPts val="0"/>
              </a:spcBef>
              <a:spcAft>
                <a:spcPts val="0"/>
              </a:spcAft>
              <a:buClr>
                <a:schemeClr val="lt1"/>
              </a:buClr>
              <a:buSzPts val="1800"/>
              <a:buNone/>
              <a:defRPr sz="1800">
                <a:solidFill>
                  <a:schemeClr val="lt1"/>
                </a:solidFill>
              </a:defRPr>
            </a:lvl3pPr>
            <a:lvl4pPr lvl="3">
              <a:lnSpc>
                <a:spcPct val="90000"/>
              </a:lnSpc>
              <a:spcBef>
                <a:spcPts val="0"/>
              </a:spcBef>
              <a:spcAft>
                <a:spcPts val="0"/>
              </a:spcAft>
              <a:buClr>
                <a:schemeClr val="lt1"/>
              </a:buClr>
              <a:buSzPts val="1800"/>
              <a:buNone/>
              <a:defRPr sz="1800">
                <a:solidFill>
                  <a:schemeClr val="lt1"/>
                </a:solidFill>
              </a:defRPr>
            </a:lvl4pPr>
            <a:lvl5pPr lvl="4">
              <a:lnSpc>
                <a:spcPct val="90000"/>
              </a:lnSpc>
              <a:spcBef>
                <a:spcPts val="0"/>
              </a:spcBef>
              <a:spcAft>
                <a:spcPts val="0"/>
              </a:spcAft>
              <a:buClr>
                <a:schemeClr val="lt1"/>
              </a:buClr>
              <a:buSzPts val="1800"/>
              <a:buNone/>
              <a:defRPr sz="1800">
                <a:solidFill>
                  <a:schemeClr val="lt1"/>
                </a:solidFill>
              </a:defRPr>
            </a:lvl5pPr>
            <a:lvl6pPr lvl="5">
              <a:lnSpc>
                <a:spcPct val="90000"/>
              </a:lnSpc>
              <a:spcBef>
                <a:spcPts val="0"/>
              </a:spcBef>
              <a:spcAft>
                <a:spcPts val="0"/>
              </a:spcAft>
              <a:buClr>
                <a:schemeClr val="lt1"/>
              </a:buClr>
              <a:buSzPts val="1800"/>
              <a:buNone/>
              <a:defRPr sz="1800">
                <a:solidFill>
                  <a:schemeClr val="lt1"/>
                </a:solidFill>
              </a:defRPr>
            </a:lvl6pPr>
            <a:lvl7pPr lvl="6">
              <a:lnSpc>
                <a:spcPct val="90000"/>
              </a:lnSpc>
              <a:spcBef>
                <a:spcPts val="0"/>
              </a:spcBef>
              <a:spcAft>
                <a:spcPts val="0"/>
              </a:spcAft>
              <a:buClr>
                <a:schemeClr val="lt1"/>
              </a:buClr>
              <a:buSzPts val="1800"/>
              <a:buNone/>
              <a:defRPr sz="1800">
                <a:solidFill>
                  <a:schemeClr val="lt1"/>
                </a:solidFill>
              </a:defRPr>
            </a:lvl7pPr>
            <a:lvl8pPr lvl="7">
              <a:lnSpc>
                <a:spcPct val="90000"/>
              </a:lnSpc>
              <a:spcBef>
                <a:spcPts val="0"/>
              </a:spcBef>
              <a:spcAft>
                <a:spcPts val="0"/>
              </a:spcAft>
              <a:buClr>
                <a:schemeClr val="lt1"/>
              </a:buClr>
              <a:buSzPts val="1800"/>
              <a:buNone/>
              <a:defRPr sz="1800">
                <a:solidFill>
                  <a:schemeClr val="lt1"/>
                </a:solidFill>
              </a:defRPr>
            </a:lvl8pPr>
            <a:lvl9pPr lvl="8">
              <a:lnSpc>
                <a:spcPct val="90000"/>
              </a:lnSpc>
              <a:spcBef>
                <a:spcPts val="0"/>
              </a:spcBef>
              <a:spcAft>
                <a:spcPts val="0"/>
              </a:spcAft>
              <a:buClr>
                <a:schemeClr val="lt1"/>
              </a:buClr>
              <a:buSzPts val="1800"/>
              <a:buNone/>
              <a:defRPr sz="1800">
                <a:solidFill>
                  <a:schemeClr val="lt1"/>
                </a:solidFill>
              </a:defRPr>
            </a:lvl9pPr>
          </a:lstStyle>
          <a:p/>
        </p:txBody>
      </p:sp>
      <p:grpSp>
        <p:nvGrpSpPr>
          <p:cNvPr id="639" name="Google Shape;639;p56"/>
          <p:cNvGrpSpPr/>
          <p:nvPr/>
        </p:nvGrpSpPr>
        <p:grpSpPr>
          <a:xfrm>
            <a:off x="4953000" y="-95260"/>
            <a:ext cx="4059889" cy="4485415"/>
            <a:chOff x="4953000" y="-95260"/>
            <a:chExt cx="4059889" cy="4485415"/>
          </a:xfrm>
        </p:grpSpPr>
        <p:sp>
          <p:nvSpPr>
            <p:cNvPr id="640" name="Google Shape;640;p56"/>
            <p:cNvSpPr/>
            <p:nvPr/>
          </p:nvSpPr>
          <p:spPr>
            <a:xfrm rot="4001293">
              <a:off x="6921829" y="2932075"/>
              <a:ext cx="1651768" cy="1002507"/>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641" name="Google Shape;641;p56"/>
            <p:cNvSpPr/>
            <p:nvPr/>
          </p:nvSpPr>
          <p:spPr>
            <a:xfrm rot="4137692">
              <a:off x="6204058" y="2165398"/>
              <a:ext cx="640966" cy="99833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642" name="Google Shape;642;p56"/>
            <p:cNvSpPr/>
            <p:nvPr/>
          </p:nvSpPr>
          <p:spPr>
            <a:xfrm rot="-10068975">
              <a:off x="7057738" y="56030"/>
              <a:ext cx="1705562" cy="254726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descr="GabbyLinkedIn.jpg" id="643" name="Google Shape;643;p56"/>
            <p:cNvPicPr preferRelativeResize="0"/>
            <p:nvPr/>
          </p:nvPicPr>
          <p:blipFill rotWithShape="1">
            <a:blip r:embed="rId2">
              <a:alphaModFix/>
            </a:blip>
            <a:srcRect b="0" l="0" r="0" t="0"/>
            <a:stretch/>
          </p:blipFill>
          <p:spPr>
            <a:xfrm>
              <a:off x="4953000" y="427734"/>
              <a:ext cx="1905000" cy="1905000"/>
            </a:xfrm>
            <a:prstGeom prst="ellipse">
              <a:avLst/>
            </a:prstGeom>
            <a:noFill/>
            <a:ln>
              <a:noFill/>
            </a:ln>
          </p:spPr>
        </p:pic>
      </p:grpSp>
      <p:sp>
        <p:nvSpPr>
          <p:cNvPr id="644" name="Google Shape;644;p56"/>
          <p:cNvSpPr/>
          <p:nvPr/>
        </p:nvSpPr>
        <p:spPr>
          <a:xfrm>
            <a:off x="0" y="5005800"/>
            <a:ext cx="9144000" cy="137700"/>
          </a:xfrm>
          <a:prstGeom prst="rect">
            <a:avLst/>
          </a:prstGeom>
          <a:solidFill>
            <a:srgbClr val="56271C"/>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1474">
          <p15:clr>
            <a:srgbClr val="FA7B17"/>
          </p15:clr>
        </p15:guide>
        <p15:guide id="2" orient="horz" pos="1656">
          <p15:clr>
            <a:srgbClr val="FA7B17"/>
          </p15:clr>
        </p15:guide>
        <p15:guide id="3" pos="288">
          <p15:clr>
            <a:srgbClr val="FA7B17"/>
          </p15:clr>
        </p15:guide>
        <p15:guide id="4" orient="horz" pos="1766">
          <p15:clr>
            <a:srgbClr val="FA7B17"/>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649" name="Shape 649"/>
        <p:cNvGrpSpPr/>
        <p:nvPr/>
      </p:nvGrpSpPr>
      <p:grpSpPr>
        <a:xfrm>
          <a:off x="0" y="0"/>
          <a:ext cx="0" cy="0"/>
          <a:chOff x="0" y="0"/>
          <a:chExt cx="0" cy="0"/>
        </a:xfrm>
      </p:grpSpPr>
      <p:sp>
        <p:nvSpPr>
          <p:cNvPr id="650" name="Google Shape;650;p58"/>
          <p:cNvSpPr txBox="1"/>
          <p:nvPr>
            <p:ph type="ctrTitle"/>
          </p:nvPr>
        </p:nvSpPr>
        <p:spPr>
          <a:xfrm>
            <a:off x="3063240" y="2075688"/>
            <a:ext cx="5449800" cy="896100"/>
          </a:xfrm>
          <a:prstGeom prst="rect">
            <a:avLst/>
          </a:prstGeom>
        </p:spPr>
        <p:txBody>
          <a:bodyPr anchorCtr="0" anchor="b" bIns="0" lIns="0" spcFirstLastPara="1" rIns="0" wrap="square" tIns="0">
            <a:noAutofit/>
          </a:bodyPr>
          <a:lstStyle>
            <a:lvl1pPr lvl="0">
              <a:lnSpc>
                <a:spcPct val="90000"/>
              </a:lnSpc>
              <a:spcBef>
                <a:spcPts val="0"/>
              </a:spcBef>
              <a:spcAft>
                <a:spcPts val="0"/>
              </a:spcAft>
              <a:buSzPts val="3200"/>
              <a:buNone/>
              <a:defRPr b="1" sz="3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pic>
        <p:nvPicPr>
          <p:cNvPr id="651" name="Google Shape;651;p58"/>
          <p:cNvPicPr preferRelativeResize="0"/>
          <p:nvPr/>
        </p:nvPicPr>
        <p:blipFill rotWithShape="1">
          <a:blip r:embed="rId2">
            <a:alphaModFix/>
          </a:blip>
          <a:srcRect b="0" l="0" r="0" t="0"/>
          <a:stretch/>
        </p:blipFill>
        <p:spPr>
          <a:xfrm>
            <a:off x="990600" y="590550"/>
            <a:ext cx="1642139" cy="2489149"/>
          </a:xfrm>
          <a:custGeom>
            <a:rect b="b" l="l" r="r" t="t"/>
            <a:pathLst>
              <a:path extrusionOk="0" h="21367" w="17426">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652" name="Google Shape;652;p58"/>
          <p:cNvSpPr/>
          <p:nvPr/>
        </p:nvSpPr>
        <p:spPr>
          <a:xfrm>
            <a:off x="1650244" y="3237827"/>
            <a:ext cx="930521" cy="1355672"/>
          </a:xfrm>
          <a:custGeom>
            <a:rect b="b" l="l" r="r" t="t"/>
            <a:pathLst>
              <a:path extrusionOk="0" h="13976" w="9593">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653" name="Google Shape;653;p58"/>
          <p:cNvSpPr/>
          <p:nvPr/>
        </p:nvSpPr>
        <p:spPr>
          <a:xfrm>
            <a:off x="0" y="2514602"/>
            <a:ext cx="1378855" cy="1907408"/>
          </a:xfrm>
          <a:custGeom>
            <a:rect b="b" l="l" r="r" t="t"/>
            <a:pathLst>
              <a:path extrusionOk="0" h="19664" w="14215">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77AB21">
              <a:alpha val="4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654" name="Google Shape;654;p58"/>
          <p:cNvSpPr/>
          <p:nvPr/>
        </p:nvSpPr>
        <p:spPr>
          <a:xfrm>
            <a:off x="2114578" y="0"/>
            <a:ext cx="1107352" cy="964471"/>
          </a:xfrm>
          <a:custGeom>
            <a:rect b="b" l="l" r="r" t="t"/>
            <a:pathLst>
              <a:path extrusionOk="0" h="9943" w="11416">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FFE88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grpSp>
        <p:nvGrpSpPr>
          <p:cNvPr id="655" name="Google Shape;655;p58"/>
          <p:cNvGrpSpPr/>
          <p:nvPr/>
        </p:nvGrpSpPr>
        <p:grpSpPr>
          <a:xfrm flipH="1">
            <a:off x="7086600" y="133350"/>
            <a:ext cx="1889651" cy="1375262"/>
            <a:chOff x="5485197" y="133350"/>
            <a:chExt cx="1889651" cy="1375262"/>
          </a:xfrm>
        </p:grpSpPr>
        <p:sp>
          <p:nvSpPr>
            <p:cNvPr id="656" name="Google Shape;656;p58"/>
            <p:cNvSpPr/>
            <p:nvPr/>
          </p:nvSpPr>
          <p:spPr>
            <a:xfrm>
              <a:off x="6096000" y="133350"/>
              <a:ext cx="1278848" cy="1021604"/>
            </a:xfrm>
            <a:custGeom>
              <a:rect b="b" l="l" r="r" t="t"/>
              <a:pathLst>
                <a:path extrusionOk="0" h="10532" w="13184">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657" name="Google Shape;657;p58"/>
            <p:cNvSpPr/>
            <p:nvPr/>
          </p:nvSpPr>
          <p:spPr>
            <a:xfrm>
              <a:off x="5485197" y="581583"/>
              <a:ext cx="566286" cy="927029"/>
            </a:xfrm>
            <a:custGeom>
              <a:rect b="b" l="l" r="r" t="t"/>
              <a:pathLst>
                <a:path extrusionOk="0" h="9557" w="5838">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grpSp>
      <p:sp>
        <p:nvSpPr>
          <p:cNvPr id="658" name="Google Shape;658;p58"/>
          <p:cNvSpPr/>
          <p:nvPr/>
        </p:nvSpPr>
        <p:spPr>
          <a:xfrm>
            <a:off x="7543800" y="1691187"/>
            <a:ext cx="1600186" cy="2785538"/>
          </a:xfrm>
          <a:custGeom>
            <a:rect b="b" l="l" r="r" t="t"/>
            <a:pathLst>
              <a:path extrusionOk="0" h="27692" w="15908">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rgbClr val="A0C269">
              <a:alpha val="2471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659" name="Google Shape;659;p58"/>
          <p:cNvSpPr txBox="1"/>
          <p:nvPr>
            <p:ph idx="1" type="subTitle"/>
          </p:nvPr>
        </p:nvSpPr>
        <p:spPr>
          <a:xfrm>
            <a:off x="3063240" y="3352800"/>
            <a:ext cx="5449800" cy="5670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1800"/>
              <a:buNone/>
              <a:defRPr b="1">
                <a:solidFill>
                  <a:schemeClr val="accen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660" name="Google Shape;660;p58"/>
          <p:cNvSpPr txBox="1"/>
          <p:nvPr>
            <p:ph idx="2" type="subTitle"/>
          </p:nvPr>
        </p:nvSpPr>
        <p:spPr>
          <a:xfrm>
            <a:off x="3063240" y="3093720"/>
            <a:ext cx="30906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661" name="Google Shape;661;p58"/>
          <p:cNvGrpSpPr/>
          <p:nvPr/>
        </p:nvGrpSpPr>
        <p:grpSpPr>
          <a:xfrm>
            <a:off x="576077" y="4593520"/>
            <a:ext cx="802820" cy="343226"/>
            <a:chOff x="344050" y="1374250"/>
            <a:chExt cx="6820900" cy="2921075"/>
          </a:xfrm>
        </p:grpSpPr>
        <p:sp>
          <p:nvSpPr>
            <p:cNvPr id="662" name="Google Shape;662;p58"/>
            <p:cNvSpPr/>
            <p:nvPr/>
          </p:nvSpPr>
          <p:spPr>
            <a:xfrm>
              <a:off x="2563875" y="1757675"/>
              <a:ext cx="2381275" cy="2537650"/>
            </a:xfrm>
            <a:custGeom>
              <a:rect b="b" l="l" r="r" t="t"/>
              <a:pathLst>
                <a:path extrusionOk="0" h="101506" w="95251">
                  <a:moveTo>
                    <a:pt x="47625" y="1"/>
                  </a:moveTo>
                  <a:cubicBezTo>
                    <a:pt x="32894" y="1"/>
                    <a:pt x="18768" y="6458"/>
                    <a:pt x="9283" y="17759"/>
                  </a:cubicBezTo>
                  <a:lnTo>
                    <a:pt x="9081" y="17961"/>
                  </a:lnTo>
                  <a:cubicBezTo>
                    <a:pt x="11301" y="23611"/>
                    <a:pt x="12310" y="29463"/>
                    <a:pt x="12310" y="35517"/>
                  </a:cubicBezTo>
                  <a:cubicBezTo>
                    <a:pt x="12310" y="47424"/>
                    <a:pt x="7870" y="59128"/>
                    <a:pt x="202" y="68209"/>
                  </a:cubicBezTo>
                  <a:lnTo>
                    <a:pt x="0" y="68411"/>
                  </a:lnTo>
                  <a:cubicBezTo>
                    <a:pt x="7467" y="88187"/>
                    <a:pt x="26638" y="101506"/>
                    <a:pt x="47625" y="101506"/>
                  </a:cubicBezTo>
                  <a:cubicBezTo>
                    <a:pt x="68814" y="101506"/>
                    <a:pt x="87985" y="88187"/>
                    <a:pt x="95250" y="68411"/>
                  </a:cubicBezTo>
                  <a:lnTo>
                    <a:pt x="95250" y="68209"/>
                  </a:lnTo>
                  <a:cubicBezTo>
                    <a:pt x="87380" y="59128"/>
                    <a:pt x="83142" y="47424"/>
                    <a:pt x="83142" y="35517"/>
                  </a:cubicBezTo>
                  <a:cubicBezTo>
                    <a:pt x="83142" y="29463"/>
                    <a:pt x="84151" y="23611"/>
                    <a:pt x="86169" y="17961"/>
                  </a:cubicBezTo>
                  <a:lnTo>
                    <a:pt x="86169" y="17759"/>
                  </a:lnTo>
                  <a:cubicBezTo>
                    <a:pt x="76483" y="6458"/>
                    <a:pt x="62558" y="1"/>
                    <a:pt x="47625"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58"/>
            <p:cNvSpPr/>
            <p:nvPr/>
          </p:nvSpPr>
          <p:spPr>
            <a:xfrm>
              <a:off x="344050" y="1374250"/>
              <a:ext cx="2462000" cy="2537675"/>
            </a:xfrm>
            <a:custGeom>
              <a:rect b="b" l="l" r="r" t="t"/>
              <a:pathLst>
                <a:path extrusionOk="0" h="101507" w="98480">
                  <a:moveTo>
                    <a:pt x="50855" y="1"/>
                  </a:moveTo>
                  <a:cubicBezTo>
                    <a:pt x="22804" y="1"/>
                    <a:pt x="1" y="22804"/>
                    <a:pt x="1" y="50854"/>
                  </a:cubicBezTo>
                  <a:cubicBezTo>
                    <a:pt x="1" y="78703"/>
                    <a:pt x="22804" y="101506"/>
                    <a:pt x="50855" y="101506"/>
                  </a:cubicBezTo>
                  <a:cubicBezTo>
                    <a:pt x="65586" y="101506"/>
                    <a:pt x="79510" y="95049"/>
                    <a:pt x="89197" y="83748"/>
                  </a:cubicBezTo>
                  <a:lnTo>
                    <a:pt x="89399" y="83748"/>
                  </a:lnTo>
                  <a:lnTo>
                    <a:pt x="89197" y="83546"/>
                  </a:lnTo>
                  <a:cubicBezTo>
                    <a:pt x="87179" y="78097"/>
                    <a:pt x="86170" y="72245"/>
                    <a:pt x="86170" y="66191"/>
                  </a:cubicBezTo>
                  <a:cubicBezTo>
                    <a:pt x="86170" y="54083"/>
                    <a:pt x="90408" y="42581"/>
                    <a:pt x="98278" y="33298"/>
                  </a:cubicBezTo>
                  <a:lnTo>
                    <a:pt x="98480" y="33298"/>
                  </a:lnTo>
                  <a:lnTo>
                    <a:pt x="98278" y="33096"/>
                  </a:lnTo>
                  <a:cubicBezTo>
                    <a:pt x="91013" y="13320"/>
                    <a:pt x="71842" y="1"/>
                    <a:pt x="50855" y="1"/>
                  </a:cubicBezTo>
                  <a:close/>
                </a:path>
              </a:pathLst>
            </a:custGeom>
            <a:solidFill>
              <a:srgbClr val="43AE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8"/>
            <p:cNvSpPr/>
            <p:nvPr/>
          </p:nvSpPr>
          <p:spPr>
            <a:xfrm>
              <a:off x="4708000" y="1374250"/>
              <a:ext cx="2456950" cy="2537675"/>
            </a:xfrm>
            <a:custGeom>
              <a:rect b="b" l="l" r="r" t="t"/>
              <a:pathLst>
                <a:path extrusionOk="0" h="101507" w="98278">
                  <a:moveTo>
                    <a:pt x="47626" y="1"/>
                  </a:moveTo>
                  <a:cubicBezTo>
                    <a:pt x="26436" y="1"/>
                    <a:pt x="7467" y="13320"/>
                    <a:pt x="1" y="33096"/>
                  </a:cubicBezTo>
                  <a:lnTo>
                    <a:pt x="1" y="33298"/>
                  </a:lnTo>
                  <a:cubicBezTo>
                    <a:pt x="7871" y="42581"/>
                    <a:pt x="12310" y="54083"/>
                    <a:pt x="12310" y="66191"/>
                  </a:cubicBezTo>
                  <a:cubicBezTo>
                    <a:pt x="12310" y="72245"/>
                    <a:pt x="11100" y="78097"/>
                    <a:pt x="9082" y="83546"/>
                  </a:cubicBezTo>
                  <a:lnTo>
                    <a:pt x="9082" y="83748"/>
                  </a:lnTo>
                  <a:cubicBezTo>
                    <a:pt x="18768" y="95049"/>
                    <a:pt x="32894" y="101506"/>
                    <a:pt x="47626" y="101506"/>
                  </a:cubicBezTo>
                  <a:cubicBezTo>
                    <a:pt x="75676" y="101506"/>
                    <a:pt x="98278" y="78703"/>
                    <a:pt x="98278" y="50854"/>
                  </a:cubicBezTo>
                  <a:cubicBezTo>
                    <a:pt x="98278" y="22804"/>
                    <a:pt x="75676" y="1"/>
                    <a:pt x="47626" y="1"/>
                  </a:cubicBezTo>
                  <a:close/>
                </a:path>
              </a:pathLst>
            </a:custGeom>
            <a:solidFill>
              <a:srgbClr val="2CA0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8"/>
            <p:cNvSpPr/>
            <p:nvPr/>
          </p:nvSpPr>
          <p:spPr>
            <a:xfrm>
              <a:off x="5030875" y="1767775"/>
              <a:ext cx="1735525" cy="1750625"/>
            </a:xfrm>
            <a:custGeom>
              <a:rect b="b" l="l" r="r" t="t"/>
              <a:pathLst>
                <a:path extrusionOk="0" h="70025" w="69421">
                  <a:moveTo>
                    <a:pt x="35114" y="13319"/>
                  </a:moveTo>
                  <a:cubicBezTo>
                    <a:pt x="23006" y="13319"/>
                    <a:pt x="13925" y="22602"/>
                    <a:pt x="13925" y="35113"/>
                  </a:cubicBezTo>
                  <a:cubicBezTo>
                    <a:pt x="13925" y="47423"/>
                    <a:pt x="23006" y="56706"/>
                    <a:pt x="35114" y="56706"/>
                  </a:cubicBezTo>
                  <a:cubicBezTo>
                    <a:pt x="43792" y="56706"/>
                    <a:pt x="51056" y="51863"/>
                    <a:pt x="54487" y="43993"/>
                  </a:cubicBezTo>
                  <a:lnTo>
                    <a:pt x="54689" y="43387"/>
                  </a:lnTo>
                  <a:lnTo>
                    <a:pt x="52267" y="43387"/>
                  </a:lnTo>
                  <a:lnTo>
                    <a:pt x="52267" y="43791"/>
                  </a:lnTo>
                  <a:cubicBezTo>
                    <a:pt x="49038" y="50450"/>
                    <a:pt x="42581" y="54486"/>
                    <a:pt x="35114" y="54486"/>
                  </a:cubicBezTo>
                  <a:cubicBezTo>
                    <a:pt x="24419" y="54486"/>
                    <a:pt x="16145" y="46212"/>
                    <a:pt x="16145" y="35113"/>
                  </a:cubicBezTo>
                  <a:cubicBezTo>
                    <a:pt x="16145" y="23813"/>
                    <a:pt x="24419" y="15539"/>
                    <a:pt x="35114" y="15539"/>
                  </a:cubicBezTo>
                  <a:cubicBezTo>
                    <a:pt x="42783" y="15539"/>
                    <a:pt x="49442" y="19777"/>
                    <a:pt x="52469" y="26638"/>
                  </a:cubicBezTo>
                  <a:lnTo>
                    <a:pt x="52469" y="26840"/>
                  </a:lnTo>
                  <a:lnTo>
                    <a:pt x="54891" y="26840"/>
                  </a:lnTo>
                  <a:lnTo>
                    <a:pt x="54689" y="26234"/>
                  </a:lnTo>
                  <a:cubicBezTo>
                    <a:pt x="51258" y="18364"/>
                    <a:pt x="43792" y="13319"/>
                    <a:pt x="35114" y="13319"/>
                  </a:cubicBezTo>
                  <a:close/>
                  <a:moveTo>
                    <a:pt x="35114" y="8879"/>
                  </a:moveTo>
                  <a:cubicBezTo>
                    <a:pt x="20383" y="8879"/>
                    <a:pt x="9284" y="20180"/>
                    <a:pt x="9284" y="35113"/>
                  </a:cubicBezTo>
                  <a:cubicBezTo>
                    <a:pt x="9284" y="49845"/>
                    <a:pt x="20383" y="61146"/>
                    <a:pt x="35114" y="61146"/>
                  </a:cubicBezTo>
                  <a:cubicBezTo>
                    <a:pt x="46213" y="61146"/>
                    <a:pt x="55900" y="54486"/>
                    <a:pt x="59330" y="43993"/>
                  </a:cubicBezTo>
                  <a:lnTo>
                    <a:pt x="59532" y="43387"/>
                  </a:lnTo>
                  <a:lnTo>
                    <a:pt x="57312" y="43387"/>
                  </a:lnTo>
                  <a:lnTo>
                    <a:pt x="57110" y="43791"/>
                  </a:lnTo>
                  <a:cubicBezTo>
                    <a:pt x="53882" y="53074"/>
                    <a:pt x="45204" y="58926"/>
                    <a:pt x="35114" y="58926"/>
                  </a:cubicBezTo>
                  <a:cubicBezTo>
                    <a:pt x="21594" y="58926"/>
                    <a:pt x="11503" y="48634"/>
                    <a:pt x="11503" y="35113"/>
                  </a:cubicBezTo>
                  <a:cubicBezTo>
                    <a:pt x="11503" y="21391"/>
                    <a:pt x="21594" y="11099"/>
                    <a:pt x="35114" y="11099"/>
                  </a:cubicBezTo>
                  <a:cubicBezTo>
                    <a:pt x="45406" y="11099"/>
                    <a:pt x="54083" y="17153"/>
                    <a:pt x="57312" y="26638"/>
                  </a:cubicBezTo>
                  <a:lnTo>
                    <a:pt x="57312" y="26840"/>
                  </a:lnTo>
                  <a:lnTo>
                    <a:pt x="59734" y="26840"/>
                  </a:lnTo>
                  <a:lnTo>
                    <a:pt x="59532" y="26234"/>
                  </a:lnTo>
                  <a:cubicBezTo>
                    <a:pt x="55900" y="15741"/>
                    <a:pt x="46415" y="8879"/>
                    <a:pt x="35114" y="8879"/>
                  </a:cubicBezTo>
                  <a:close/>
                  <a:moveTo>
                    <a:pt x="35114" y="4440"/>
                  </a:moveTo>
                  <a:cubicBezTo>
                    <a:pt x="17759" y="4440"/>
                    <a:pt x="4642" y="17557"/>
                    <a:pt x="4642" y="35113"/>
                  </a:cubicBezTo>
                  <a:cubicBezTo>
                    <a:pt x="4642" y="52468"/>
                    <a:pt x="17759" y="65585"/>
                    <a:pt x="35114" y="65585"/>
                  </a:cubicBezTo>
                  <a:cubicBezTo>
                    <a:pt x="49038" y="65585"/>
                    <a:pt x="60541" y="57110"/>
                    <a:pt x="64375" y="43993"/>
                  </a:cubicBezTo>
                  <a:lnTo>
                    <a:pt x="64577" y="43387"/>
                  </a:lnTo>
                  <a:lnTo>
                    <a:pt x="62155" y="43387"/>
                  </a:lnTo>
                  <a:lnTo>
                    <a:pt x="62155" y="43791"/>
                  </a:lnTo>
                  <a:cubicBezTo>
                    <a:pt x="58523" y="55697"/>
                    <a:pt x="47828" y="63365"/>
                    <a:pt x="35114" y="63365"/>
                  </a:cubicBezTo>
                  <a:cubicBezTo>
                    <a:pt x="18970" y="63365"/>
                    <a:pt x="6862" y="51257"/>
                    <a:pt x="6862" y="35113"/>
                  </a:cubicBezTo>
                  <a:cubicBezTo>
                    <a:pt x="6862" y="18768"/>
                    <a:pt x="18970" y="6660"/>
                    <a:pt x="35114" y="6660"/>
                  </a:cubicBezTo>
                  <a:cubicBezTo>
                    <a:pt x="48029" y="6660"/>
                    <a:pt x="58725" y="14530"/>
                    <a:pt x="62155" y="26638"/>
                  </a:cubicBezTo>
                  <a:lnTo>
                    <a:pt x="62357" y="26840"/>
                  </a:lnTo>
                  <a:lnTo>
                    <a:pt x="64577" y="26840"/>
                  </a:lnTo>
                  <a:lnTo>
                    <a:pt x="64375" y="26436"/>
                  </a:lnTo>
                  <a:cubicBezTo>
                    <a:pt x="60743" y="13117"/>
                    <a:pt x="49240" y="4440"/>
                    <a:pt x="35114" y="4440"/>
                  </a:cubicBezTo>
                  <a:close/>
                  <a:moveTo>
                    <a:pt x="35114" y="0"/>
                  </a:moveTo>
                  <a:cubicBezTo>
                    <a:pt x="15136" y="0"/>
                    <a:pt x="1" y="15135"/>
                    <a:pt x="1" y="35113"/>
                  </a:cubicBezTo>
                  <a:cubicBezTo>
                    <a:pt x="1" y="54890"/>
                    <a:pt x="15136" y="70025"/>
                    <a:pt x="35114" y="70025"/>
                  </a:cubicBezTo>
                  <a:cubicBezTo>
                    <a:pt x="51662" y="70025"/>
                    <a:pt x="65384" y="59531"/>
                    <a:pt x="69219" y="43993"/>
                  </a:cubicBezTo>
                  <a:lnTo>
                    <a:pt x="69219" y="43387"/>
                  </a:lnTo>
                  <a:lnTo>
                    <a:pt x="66999" y="43387"/>
                  </a:lnTo>
                  <a:lnTo>
                    <a:pt x="66999" y="43791"/>
                  </a:lnTo>
                  <a:cubicBezTo>
                    <a:pt x="63164" y="58320"/>
                    <a:pt x="50653" y="67805"/>
                    <a:pt x="35114" y="67805"/>
                  </a:cubicBezTo>
                  <a:cubicBezTo>
                    <a:pt x="16347" y="67805"/>
                    <a:pt x="2221" y="53679"/>
                    <a:pt x="2221" y="35113"/>
                  </a:cubicBezTo>
                  <a:cubicBezTo>
                    <a:pt x="2221" y="16346"/>
                    <a:pt x="16347" y="2220"/>
                    <a:pt x="35114" y="2220"/>
                  </a:cubicBezTo>
                  <a:cubicBezTo>
                    <a:pt x="50653" y="2220"/>
                    <a:pt x="63366" y="12108"/>
                    <a:pt x="66999" y="26638"/>
                  </a:cubicBezTo>
                  <a:lnTo>
                    <a:pt x="66999" y="26840"/>
                  </a:lnTo>
                  <a:lnTo>
                    <a:pt x="69420" y="26840"/>
                  </a:lnTo>
                  <a:lnTo>
                    <a:pt x="69219" y="26436"/>
                  </a:lnTo>
                  <a:cubicBezTo>
                    <a:pt x="65586" y="10696"/>
                    <a:pt x="51864" y="0"/>
                    <a:pt x="351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8"/>
            <p:cNvSpPr/>
            <p:nvPr/>
          </p:nvSpPr>
          <p:spPr>
            <a:xfrm>
              <a:off x="742625" y="1767775"/>
              <a:ext cx="1740550" cy="1750625"/>
            </a:xfrm>
            <a:custGeom>
              <a:rect b="b" l="l" r="r" t="t"/>
              <a:pathLst>
                <a:path extrusionOk="0" h="70025" w="69622">
                  <a:moveTo>
                    <a:pt x="35315" y="13319"/>
                  </a:moveTo>
                  <a:cubicBezTo>
                    <a:pt x="23005" y="13319"/>
                    <a:pt x="13924" y="22602"/>
                    <a:pt x="13924" y="35113"/>
                  </a:cubicBezTo>
                  <a:cubicBezTo>
                    <a:pt x="13924" y="47423"/>
                    <a:pt x="23005" y="56706"/>
                    <a:pt x="34912" y="56706"/>
                  </a:cubicBezTo>
                  <a:cubicBezTo>
                    <a:pt x="47020" y="56706"/>
                    <a:pt x="56101" y="47423"/>
                    <a:pt x="56101" y="35113"/>
                  </a:cubicBezTo>
                  <a:cubicBezTo>
                    <a:pt x="56101" y="32894"/>
                    <a:pt x="55899" y="31077"/>
                    <a:pt x="55495" y="29463"/>
                  </a:cubicBezTo>
                  <a:lnTo>
                    <a:pt x="55495" y="29059"/>
                  </a:lnTo>
                  <a:lnTo>
                    <a:pt x="31279" y="29059"/>
                  </a:lnTo>
                  <a:lnTo>
                    <a:pt x="31279" y="31279"/>
                  </a:lnTo>
                  <a:lnTo>
                    <a:pt x="53679" y="31279"/>
                  </a:lnTo>
                  <a:cubicBezTo>
                    <a:pt x="53679" y="32086"/>
                    <a:pt x="53881" y="32692"/>
                    <a:pt x="53881" y="33499"/>
                  </a:cubicBezTo>
                  <a:lnTo>
                    <a:pt x="31279" y="33499"/>
                  </a:lnTo>
                  <a:lnTo>
                    <a:pt x="31279" y="35719"/>
                  </a:lnTo>
                  <a:lnTo>
                    <a:pt x="53881" y="35719"/>
                  </a:lnTo>
                  <a:cubicBezTo>
                    <a:pt x="53881" y="36526"/>
                    <a:pt x="53881" y="37131"/>
                    <a:pt x="53679" y="37939"/>
                  </a:cubicBezTo>
                  <a:lnTo>
                    <a:pt x="31279" y="37939"/>
                  </a:lnTo>
                  <a:lnTo>
                    <a:pt x="31279" y="40158"/>
                  </a:lnTo>
                  <a:lnTo>
                    <a:pt x="53276" y="40158"/>
                  </a:lnTo>
                  <a:cubicBezTo>
                    <a:pt x="53074" y="40966"/>
                    <a:pt x="52872" y="41571"/>
                    <a:pt x="52670" y="42378"/>
                  </a:cubicBezTo>
                  <a:lnTo>
                    <a:pt x="31279" y="42378"/>
                  </a:lnTo>
                  <a:lnTo>
                    <a:pt x="31279" y="44598"/>
                  </a:lnTo>
                  <a:lnTo>
                    <a:pt x="51661" y="44598"/>
                  </a:lnTo>
                  <a:cubicBezTo>
                    <a:pt x="48432" y="50652"/>
                    <a:pt x="42176" y="54486"/>
                    <a:pt x="34912" y="54486"/>
                  </a:cubicBezTo>
                  <a:cubicBezTo>
                    <a:pt x="24216" y="54486"/>
                    <a:pt x="16144" y="46212"/>
                    <a:pt x="16144" y="35113"/>
                  </a:cubicBezTo>
                  <a:cubicBezTo>
                    <a:pt x="16144" y="24014"/>
                    <a:pt x="24418" y="15539"/>
                    <a:pt x="35315" y="15539"/>
                  </a:cubicBezTo>
                  <a:cubicBezTo>
                    <a:pt x="40360" y="15539"/>
                    <a:pt x="45405" y="17557"/>
                    <a:pt x="48836" y="20987"/>
                  </a:cubicBezTo>
                  <a:lnTo>
                    <a:pt x="49038" y="21189"/>
                  </a:lnTo>
                  <a:lnTo>
                    <a:pt x="51863" y="21189"/>
                  </a:lnTo>
                  <a:lnTo>
                    <a:pt x="51258" y="20382"/>
                  </a:lnTo>
                  <a:cubicBezTo>
                    <a:pt x="47423" y="15942"/>
                    <a:pt x="41369" y="13319"/>
                    <a:pt x="35315" y="13319"/>
                  </a:cubicBezTo>
                  <a:close/>
                  <a:moveTo>
                    <a:pt x="35315" y="8879"/>
                  </a:moveTo>
                  <a:cubicBezTo>
                    <a:pt x="20382" y="8879"/>
                    <a:pt x="9283" y="20180"/>
                    <a:pt x="9283" y="34912"/>
                  </a:cubicBezTo>
                  <a:cubicBezTo>
                    <a:pt x="9283" y="49845"/>
                    <a:pt x="20382" y="61146"/>
                    <a:pt x="34912" y="61146"/>
                  </a:cubicBezTo>
                  <a:cubicBezTo>
                    <a:pt x="49643" y="61146"/>
                    <a:pt x="60742" y="49845"/>
                    <a:pt x="60742" y="34912"/>
                  </a:cubicBezTo>
                  <a:cubicBezTo>
                    <a:pt x="60742" y="33095"/>
                    <a:pt x="60540" y="31279"/>
                    <a:pt x="60137" y="29463"/>
                  </a:cubicBezTo>
                  <a:lnTo>
                    <a:pt x="60137" y="29059"/>
                  </a:lnTo>
                  <a:lnTo>
                    <a:pt x="57715" y="29059"/>
                  </a:lnTo>
                  <a:lnTo>
                    <a:pt x="57917" y="29665"/>
                  </a:lnTo>
                  <a:cubicBezTo>
                    <a:pt x="58321" y="31279"/>
                    <a:pt x="58522" y="33095"/>
                    <a:pt x="58522" y="34912"/>
                  </a:cubicBezTo>
                  <a:cubicBezTo>
                    <a:pt x="58522" y="48634"/>
                    <a:pt x="48432" y="58926"/>
                    <a:pt x="34912" y="58926"/>
                  </a:cubicBezTo>
                  <a:cubicBezTo>
                    <a:pt x="21593" y="58926"/>
                    <a:pt x="11503" y="48634"/>
                    <a:pt x="11503" y="34912"/>
                  </a:cubicBezTo>
                  <a:cubicBezTo>
                    <a:pt x="11503" y="21391"/>
                    <a:pt x="21795" y="11099"/>
                    <a:pt x="35315" y="11099"/>
                  </a:cubicBezTo>
                  <a:cubicBezTo>
                    <a:pt x="43185" y="11099"/>
                    <a:pt x="50450" y="14732"/>
                    <a:pt x="54688" y="20987"/>
                  </a:cubicBezTo>
                  <a:lnTo>
                    <a:pt x="54688" y="21189"/>
                  </a:lnTo>
                  <a:lnTo>
                    <a:pt x="57312" y="21189"/>
                  </a:lnTo>
                  <a:lnTo>
                    <a:pt x="56908" y="20382"/>
                  </a:lnTo>
                  <a:cubicBezTo>
                    <a:pt x="52267" y="13117"/>
                    <a:pt x="44194" y="8879"/>
                    <a:pt x="35315" y="8879"/>
                  </a:cubicBezTo>
                  <a:close/>
                  <a:moveTo>
                    <a:pt x="35315" y="4440"/>
                  </a:moveTo>
                  <a:cubicBezTo>
                    <a:pt x="17759" y="4440"/>
                    <a:pt x="4642" y="17557"/>
                    <a:pt x="4642" y="34912"/>
                  </a:cubicBezTo>
                  <a:cubicBezTo>
                    <a:pt x="4642" y="52468"/>
                    <a:pt x="17759" y="65585"/>
                    <a:pt x="34912" y="65585"/>
                  </a:cubicBezTo>
                  <a:cubicBezTo>
                    <a:pt x="52267" y="65585"/>
                    <a:pt x="65182" y="52468"/>
                    <a:pt x="65182" y="34912"/>
                  </a:cubicBezTo>
                  <a:cubicBezTo>
                    <a:pt x="65182" y="33297"/>
                    <a:pt x="64980" y="31481"/>
                    <a:pt x="64778" y="29463"/>
                  </a:cubicBezTo>
                  <a:lnTo>
                    <a:pt x="64576" y="29059"/>
                  </a:lnTo>
                  <a:lnTo>
                    <a:pt x="62357" y="29059"/>
                  </a:lnTo>
                  <a:lnTo>
                    <a:pt x="62558" y="29665"/>
                  </a:lnTo>
                  <a:cubicBezTo>
                    <a:pt x="62760" y="31683"/>
                    <a:pt x="62962" y="33297"/>
                    <a:pt x="62962" y="34912"/>
                  </a:cubicBezTo>
                  <a:cubicBezTo>
                    <a:pt x="62962" y="51056"/>
                    <a:pt x="51056" y="63365"/>
                    <a:pt x="34912" y="63365"/>
                  </a:cubicBezTo>
                  <a:cubicBezTo>
                    <a:pt x="18969" y="63365"/>
                    <a:pt x="6861" y="51056"/>
                    <a:pt x="6861" y="34912"/>
                  </a:cubicBezTo>
                  <a:cubicBezTo>
                    <a:pt x="6861" y="18768"/>
                    <a:pt x="18969" y="6660"/>
                    <a:pt x="35315" y="6660"/>
                  </a:cubicBezTo>
                  <a:cubicBezTo>
                    <a:pt x="46011" y="6660"/>
                    <a:pt x="55092" y="11906"/>
                    <a:pt x="59935" y="20786"/>
                  </a:cubicBezTo>
                  <a:lnTo>
                    <a:pt x="59935" y="21189"/>
                  </a:lnTo>
                  <a:lnTo>
                    <a:pt x="62357" y="21189"/>
                  </a:lnTo>
                  <a:lnTo>
                    <a:pt x="62155" y="20382"/>
                  </a:lnTo>
                  <a:cubicBezTo>
                    <a:pt x="57110" y="10494"/>
                    <a:pt x="47020" y="4440"/>
                    <a:pt x="35315" y="4440"/>
                  </a:cubicBezTo>
                  <a:close/>
                  <a:moveTo>
                    <a:pt x="35315" y="0"/>
                  </a:moveTo>
                  <a:cubicBezTo>
                    <a:pt x="15135" y="0"/>
                    <a:pt x="0" y="15135"/>
                    <a:pt x="0" y="35113"/>
                  </a:cubicBezTo>
                  <a:cubicBezTo>
                    <a:pt x="0" y="54890"/>
                    <a:pt x="14933" y="70025"/>
                    <a:pt x="34912" y="70025"/>
                  </a:cubicBezTo>
                  <a:cubicBezTo>
                    <a:pt x="54890" y="70025"/>
                    <a:pt x="69621" y="54890"/>
                    <a:pt x="69621" y="35113"/>
                  </a:cubicBezTo>
                  <a:cubicBezTo>
                    <a:pt x="69621" y="32894"/>
                    <a:pt x="69621" y="31077"/>
                    <a:pt x="69218" y="29463"/>
                  </a:cubicBezTo>
                  <a:lnTo>
                    <a:pt x="69218" y="29059"/>
                  </a:lnTo>
                  <a:lnTo>
                    <a:pt x="66998" y="29059"/>
                  </a:lnTo>
                  <a:lnTo>
                    <a:pt x="66998" y="29665"/>
                  </a:lnTo>
                  <a:cubicBezTo>
                    <a:pt x="67402" y="31279"/>
                    <a:pt x="67402" y="33095"/>
                    <a:pt x="67402" y="35113"/>
                  </a:cubicBezTo>
                  <a:cubicBezTo>
                    <a:pt x="67402" y="53679"/>
                    <a:pt x="53477" y="67805"/>
                    <a:pt x="34912" y="67805"/>
                  </a:cubicBezTo>
                  <a:cubicBezTo>
                    <a:pt x="16346" y="67805"/>
                    <a:pt x="2220" y="53679"/>
                    <a:pt x="2220" y="35113"/>
                  </a:cubicBezTo>
                  <a:cubicBezTo>
                    <a:pt x="2220" y="16346"/>
                    <a:pt x="16346" y="2220"/>
                    <a:pt x="35315" y="2220"/>
                  </a:cubicBezTo>
                  <a:cubicBezTo>
                    <a:pt x="48432" y="2220"/>
                    <a:pt x="59733" y="9485"/>
                    <a:pt x="64980" y="20786"/>
                  </a:cubicBezTo>
                  <a:lnTo>
                    <a:pt x="64980" y="21189"/>
                  </a:lnTo>
                  <a:lnTo>
                    <a:pt x="67402" y="21189"/>
                  </a:lnTo>
                  <a:lnTo>
                    <a:pt x="67200" y="20584"/>
                  </a:lnTo>
                  <a:cubicBezTo>
                    <a:pt x="61751" y="7870"/>
                    <a:pt x="49643" y="0"/>
                    <a:pt x="353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8"/>
            <p:cNvSpPr/>
            <p:nvPr/>
          </p:nvSpPr>
          <p:spPr>
            <a:xfrm>
              <a:off x="2881700" y="2156225"/>
              <a:ext cx="1745600" cy="1745600"/>
            </a:xfrm>
            <a:custGeom>
              <a:rect b="b" l="l" r="r" t="t"/>
              <a:pathLst>
                <a:path extrusionOk="0" h="69824" w="69824">
                  <a:moveTo>
                    <a:pt x="35518" y="13118"/>
                  </a:moveTo>
                  <a:cubicBezTo>
                    <a:pt x="23208" y="13118"/>
                    <a:pt x="13925" y="22401"/>
                    <a:pt x="13925" y="34912"/>
                  </a:cubicBezTo>
                  <a:cubicBezTo>
                    <a:pt x="13925" y="47222"/>
                    <a:pt x="23006" y="56505"/>
                    <a:pt x="35114" y="56505"/>
                  </a:cubicBezTo>
                  <a:cubicBezTo>
                    <a:pt x="47222" y="56505"/>
                    <a:pt x="56303" y="47222"/>
                    <a:pt x="56303" y="34912"/>
                  </a:cubicBezTo>
                  <a:cubicBezTo>
                    <a:pt x="56303" y="32692"/>
                    <a:pt x="56101" y="30876"/>
                    <a:pt x="55698" y="29262"/>
                  </a:cubicBezTo>
                  <a:lnTo>
                    <a:pt x="55496" y="28858"/>
                  </a:lnTo>
                  <a:lnTo>
                    <a:pt x="31482" y="28858"/>
                  </a:lnTo>
                  <a:lnTo>
                    <a:pt x="31482" y="31078"/>
                  </a:lnTo>
                  <a:lnTo>
                    <a:pt x="53680" y="31078"/>
                  </a:lnTo>
                  <a:cubicBezTo>
                    <a:pt x="53881" y="31885"/>
                    <a:pt x="54083" y="32491"/>
                    <a:pt x="54083" y="33298"/>
                  </a:cubicBezTo>
                  <a:lnTo>
                    <a:pt x="31482" y="33298"/>
                  </a:lnTo>
                  <a:lnTo>
                    <a:pt x="31482" y="35518"/>
                  </a:lnTo>
                  <a:lnTo>
                    <a:pt x="54083" y="35518"/>
                  </a:lnTo>
                  <a:cubicBezTo>
                    <a:pt x="54083" y="36325"/>
                    <a:pt x="54083" y="37132"/>
                    <a:pt x="53881" y="37737"/>
                  </a:cubicBezTo>
                  <a:lnTo>
                    <a:pt x="31482" y="37737"/>
                  </a:lnTo>
                  <a:lnTo>
                    <a:pt x="31482" y="39957"/>
                  </a:lnTo>
                  <a:lnTo>
                    <a:pt x="53478" y="39957"/>
                  </a:lnTo>
                  <a:cubicBezTo>
                    <a:pt x="53276" y="40764"/>
                    <a:pt x="53074" y="41572"/>
                    <a:pt x="52872" y="42177"/>
                  </a:cubicBezTo>
                  <a:lnTo>
                    <a:pt x="31482" y="42177"/>
                  </a:lnTo>
                  <a:lnTo>
                    <a:pt x="31482" y="44397"/>
                  </a:lnTo>
                  <a:lnTo>
                    <a:pt x="51863" y="44397"/>
                  </a:lnTo>
                  <a:cubicBezTo>
                    <a:pt x="48635" y="50653"/>
                    <a:pt x="42379" y="54285"/>
                    <a:pt x="35114" y="54285"/>
                  </a:cubicBezTo>
                  <a:cubicBezTo>
                    <a:pt x="24419" y="54285"/>
                    <a:pt x="16145" y="46011"/>
                    <a:pt x="16145" y="34912"/>
                  </a:cubicBezTo>
                  <a:cubicBezTo>
                    <a:pt x="16145" y="23813"/>
                    <a:pt x="24419" y="15338"/>
                    <a:pt x="35518" y="15338"/>
                  </a:cubicBezTo>
                  <a:cubicBezTo>
                    <a:pt x="40563" y="15338"/>
                    <a:pt x="45608" y="17356"/>
                    <a:pt x="49038" y="20988"/>
                  </a:cubicBezTo>
                  <a:lnTo>
                    <a:pt x="51863" y="20988"/>
                  </a:lnTo>
                  <a:lnTo>
                    <a:pt x="51258" y="20181"/>
                  </a:lnTo>
                  <a:cubicBezTo>
                    <a:pt x="47424" y="15741"/>
                    <a:pt x="41572" y="13118"/>
                    <a:pt x="35518" y="13118"/>
                  </a:cubicBezTo>
                  <a:close/>
                  <a:moveTo>
                    <a:pt x="35518" y="8678"/>
                  </a:moveTo>
                  <a:cubicBezTo>
                    <a:pt x="20584" y="8678"/>
                    <a:pt x="9283" y="19979"/>
                    <a:pt x="9283" y="34912"/>
                  </a:cubicBezTo>
                  <a:cubicBezTo>
                    <a:pt x="9283" y="49644"/>
                    <a:pt x="20383" y="60944"/>
                    <a:pt x="35114" y="60944"/>
                  </a:cubicBezTo>
                  <a:cubicBezTo>
                    <a:pt x="49845" y="60944"/>
                    <a:pt x="60743" y="49644"/>
                    <a:pt x="60743" y="34710"/>
                  </a:cubicBezTo>
                  <a:cubicBezTo>
                    <a:pt x="60743" y="32894"/>
                    <a:pt x="60541" y="31078"/>
                    <a:pt x="60339" y="29262"/>
                  </a:cubicBezTo>
                  <a:lnTo>
                    <a:pt x="60137" y="28858"/>
                  </a:lnTo>
                  <a:lnTo>
                    <a:pt x="57917" y="28858"/>
                  </a:lnTo>
                  <a:lnTo>
                    <a:pt x="58119" y="29464"/>
                  </a:lnTo>
                  <a:cubicBezTo>
                    <a:pt x="58523" y="31078"/>
                    <a:pt x="58523" y="32894"/>
                    <a:pt x="58523" y="34912"/>
                  </a:cubicBezTo>
                  <a:cubicBezTo>
                    <a:pt x="58523" y="48433"/>
                    <a:pt x="48433" y="58725"/>
                    <a:pt x="35114" y="58725"/>
                  </a:cubicBezTo>
                  <a:cubicBezTo>
                    <a:pt x="21795" y="58725"/>
                    <a:pt x="11503" y="48433"/>
                    <a:pt x="11503" y="34912"/>
                  </a:cubicBezTo>
                  <a:cubicBezTo>
                    <a:pt x="11503" y="21190"/>
                    <a:pt x="21795" y="10898"/>
                    <a:pt x="35518" y="10898"/>
                  </a:cubicBezTo>
                  <a:cubicBezTo>
                    <a:pt x="43388" y="10898"/>
                    <a:pt x="50451" y="14530"/>
                    <a:pt x="54689" y="20786"/>
                  </a:cubicBezTo>
                  <a:lnTo>
                    <a:pt x="54890" y="20988"/>
                  </a:lnTo>
                  <a:lnTo>
                    <a:pt x="57514" y="20988"/>
                  </a:lnTo>
                  <a:lnTo>
                    <a:pt x="57110" y="20181"/>
                  </a:lnTo>
                  <a:cubicBezTo>
                    <a:pt x="52469" y="13118"/>
                    <a:pt x="44397" y="8678"/>
                    <a:pt x="35518" y="8678"/>
                  </a:cubicBezTo>
                  <a:close/>
                  <a:moveTo>
                    <a:pt x="35518" y="4239"/>
                  </a:moveTo>
                  <a:cubicBezTo>
                    <a:pt x="17961" y="4239"/>
                    <a:pt x="4642" y="17356"/>
                    <a:pt x="4642" y="34912"/>
                  </a:cubicBezTo>
                  <a:cubicBezTo>
                    <a:pt x="4642" y="52267"/>
                    <a:pt x="17759" y="65384"/>
                    <a:pt x="35114" y="65384"/>
                  </a:cubicBezTo>
                  <a:cubicBezTo>
                    <a:pt x="52267" y="65384"/>
                    <a:pt x="65384" y="52267"/>
                    <a:pt x="65384" y="34710"/>
                  </a:cubicBezTo>
                  <a:cubicBezTo>
                    <a:pt x="65384" y="33096"/>
                    <a:pt x="65182" y="31280"/>
                    <a:pt x="64779" y="29262"/>
                  </a:cubicBezTo>
                  <a:lnTo>
                    <a:pt x="64779" y="28858"/>
                  </a:lnTo>
                  <a:lnTo>
                    <a:pt x="62559" y="28858"/>
                  </a:lnTo>
                  <a:lnTo>
                    <a:pt x="62559" y="29464"/>
                  </a:lnTo>
                  <a:cubicBezTo>
                    <a:pt x="62963" y="31482"/>
                    <a:pt x="63164" y="33298"/>
                    <a:pt x="63164" y="34912"/>
                  </a:cubicBezTo>
                  <a:cubicBezTo>
                    <a:pt x="63164" y="51056"/>
                    <a:pt x="51056" y="63164"/>
                    <a:pt x="35114" y="63164"/>
                  </a:cubicBezTo>
                  <a:cubicBezTo>
                    <a:pt x="18970" y="63164"/>
                    <a:pt x="6862" y="51056"/>
                    <a:pt x="6862" y="34912"/>
                  </a:cubicBezTo>
                  <a:cubicBezTo>
                    <a:pt x="6862" y="18566"/>
                    <a:pt x="19172" y="6458"/>
                    <a:pt x="35518" y="6458"/>
                  </a:cubicBezTo>
                  <a:cubicBezTo>
                    <a:pt x="46011" y="6458"/>
                    <a:pt x="55294" y="11705"/>
                    <a:pt x="59936" y="20786"/>
                  </a:cubicBezTo>
                  <a:lnTo>
                    <a:pt x="60137" y="20988"/>
                  </a:lnTo>
                  <a:lnTo>
                    <a:pt x="62559" y="20988"/>
                  </a:lnTo>
                  <a:lnTo>
                    <a:pt x="62357" y="20383"/>
                  </a:lnTo>
                  <a:cubicBezTo>
                    <a:pt x="57312" y="10293"/>
                    <a:pt x="47222" y="4239"/>
                    <a:pt x="35518" y="4239"/>
                  </a:cubicBezTo>
                  <a:close/>
                  <a:moveTo>
                    <a:pt x="35518" y="1"/>
                  </a:moveTo>
                  <a:cubicBezTo>
                    <a:pt x="15338" y="1"/>
                    <a:pt x="1" y="14934"/>
                    <a:pt x="1" y="34912"/>
                  </a:cubicBezTo>
                  <a:cubicBezTo>
                    <a:pt x="1" y="54890"/>
                    <a:pt x="15136" y="69824"/>
                    <a:pt x="35114" y="69824"/>
                  </a:cubicBezTo>
                  <a:cubicBezTo>
                    <a:pt x="54890" y="69824"/>
                    <a:pt x="69824" y="54890"/>
                    <a:pt x="69824" y="34912"/>
                  </a:cubicBezTo>
                  <a:cubicBezTo>
                    <a:pt x="69824" y="32692"/>
                    <a:pt x="69622" y="30876"/>
                    <a:pt x="69420" y="29262"/>
                  </a:cubicBezTo>
                  <a:lnTo>
                    <a:pt x="69420" y="28858"/>
                  </a:lnTo>
                  <a:lnTo>
                    <a:pt x="67200" y="29060"/>
                  </a:lnTo>
                  <a:lnTo>
                    <a:pt x="67200" y="29464"/>
                  </a:lnTo>
                  <a:cubicBezTo>
                    <a:pt x="67402" y="31280"/>
                    <a:pt x="67604" y="33096"/>
                    <a:pt x="67604" y="34912"/>
                  </a:cubicBezTo>
                  <a:cubicBezTo>
                    <a:pt x="67604" y="53478"/>
                    <a:pt x="53680" y="67604"/>
                    <a:pt x="35114" y="67604"/>
                  </a:cubicBezTo>
                  <a:cubicBezTo>
                    <a:pt x="16347" y="67604"/>
                    <a:pt x="2220" y="53478"/>
                    <a:pt x="2220" y="34912"/>
                  </a:cubicBezTo>
                  <a:cubicBezTo>
                    <a:pt x="2220" y="16145"/>
                    <a:pt x="16548" y="2019"/>
                    <a:pt x="35518" y="2019"/>
                  </a:cubicBezTo>
                  <a:cubicBezTo>
                    <a:pt x="48635" y="2019"/>
                    <a:pt x="59936" y="9284"/>
                    <a:pt x="64981" y="20786"/>
                  </a:cubicBezTo>
                  <a:lnTo>
                    <a:pt x="65182" y="20988"/>
                  </a:lnTo>
                  <a:lnTo>
                    <a:pt x="67604" y="20988"/>
                  </a:lnTo>
                  <a:lnTo>
                    <a:pt x="67402" y="20383"/>
                  </a:lnTo>
                  <a:cubicBezTo>
                    <a:pt x="61954" y="7669"/>
                    <a:pt x="49845" y="1"/>
                    <a:pt x="355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58"/>
            <p:cNvSpPr/>
            <p:nvPr/>
          </p:nvSpPr>
          <p:spPr>
            <a:xfrm>
              <a:off x="2488200" y="2196600"/>
              <a:ext cx="393525" cy="1281450"/>
            </a:xfrm>
            <a:custGeom>
              <a:rect b="b" l="l" r="r" t="t"/>
              <a:pathLst>
                <a:path extrusionOk="0" h="51258" w="15741">
                  <a:moveTo>
                    <a:pt x="12512" y="0"/>
                  </a:moveTo>
                  <a:lnTo>
                    <a:pt x="12310" y="202"/>
                  </a:lnTo>
                  <a:cubicBezTo>
                    <a:pt x="4238" y="9485"/>
                    <a:pt x="0" y="21189"/>
                    <a:pt x="0" y="33297"/>
                  </a:cubicBezTo>
                  <a:cubicBezTo>
                    <a:pt x="0" y="39351"/>
                    <a:pt x="1009" y="45203"/>
                    <a:pt x="3027" y="50854"/>
                  </a:cubicBezTo>
                  <a:lnTo>
                    <a:pt x="3229" y="51257"/>
                  </a:lnTo>
                  <a:lnTo>
                    <a:pt x="3431" y="50854"/>
                  </a:lnTo>
                  <a:cubicBezTo>
                    <a:pt x="11301" y="41773"/>
                    <a:pt x="15741" y="30068"/>
                    <a:pt x="15741" y="17960"/>
                  </a:cubicBezTo>
                  <a:cubicBezTo>
                    <a:pt x="15741" y="11906"/>
                    <a:pt x="14732" y="5852"/>
                    <a:pt x="12512" y="202"/>
                  </a:cubicBezTo>
                  <a:lnTo>
                    <a:pt x="12512" y="0"/>
                  </a:lnTo>
                  <a:close/>
                </a:path>
              </a:pathLst>
            </a:custGeom>
            <a:solidFill>
              <a:srgbClr val="307A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58"/>
            <p:cNvSpPr/>
            <p:nvPr/>
          </p:nvSpPr>
          <p:spPr>
            <a:xfrm>
              <a:off x="4627275" y="2196600"/>
              <a:ext cx="398575" cy="1281450"/>
            </a:xfrm>
            <a:custGeom>
              <a:rect b="b" l="l" r="r" t="t"/>
              <a:pathLst>
                <a:path extrusionOk="0" h="51258" w="15943">
                  <a:moveTo>
                    <a:pt x="3431" y="0"/>
                  </a:moveTo>
                  <a:lnTo>
                    <a:pt x="3230" y="202"/>
                  </a:lnTo>
                  <a:cubicBezTo>
                    <a:pt x="1212" y="5852"/>
                    <a:pt x="1" y="11906"/>
                    <a:pt x="1" y="17960"/>
                  </a:cubicBezTo>
                  <a:cubicBezTo>
                    <a:pt x="1" y="30068"/>
                    <a:pt x="4440" y="41773"/>
                    <a:pt x="12311" y="50854"/>
                  </a:cubicBezTo>
                  <a:lnTo>
                    <a:pt x="12512" y="51257"/>
                  </a:lnTo>
                  <a:lnTo>
                    <a:pt x="12714" y="50854"/>
                  </a:lnTo>
                  <a:cubicBezTo>
                    <a:pt x="14732" y="45203"/>
                    <a:pt x="15943" y="39351"/>
                    <a:pt x="15943" y="33297"/>
                  </a:cubicBezTo>
                  <a:cubicBezTo>
                    <a:pt x="15943" y="21189"/>
                    <a:pt x="11503" y="9485"/>
                    <a:pt x="3633" y="202"/>
                  </a:cubicBezTo>
                  <a:lnTo>
                    <a:pt x="3431" y="0"/>
                  </a:lnTo>
                  <a:close/>
                </a:path>
              </a:pathLst>
            </a:custGeom>
            <a:solidFill>
              <a:srgbClr val="228C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0" name="Google Shape;670;p58"/>
          <p:cNvGrpSpPr/>
          <p:nvPr/>
        </p:nvGrpSpPr>
        <p:grpSpPr>
          <a:xfrm>
            <a:off x="3063250" y="4545674"/>
            <a:ext cx="2586114" cy="438918"/>
            <a:chOff x="276875" y="2265675"/>
            <a:chExt cx="7062025" cy="1198575"/>
          </a:xfrm>
        </p:grpSpPr>
        <p:sp>
          <p:nvSpPr>
            <p:cNvPr id="671" name="Google Shape;671;p58"/>
            <p:cNvSpPr/>
            <p:nvPr/>
          </p:nvSpPr>
          <p:spPr>
            <a:xfrm>
              <a:off x="1673075" y="2646775"/>
              <a:ext cx="229150" cy="417575"/>
            </a:xfrm>
            <a:custGeom>
              <a:rect b="b" l="l" r="r" t="t"/>
              <a:pathLst>
                <a:path extrusionOk="0" h="16703" w="9166">
                  <a:moveTo>
                    <a:pt x="1" y="1"/>
                  </a:moveTo>
                  <a:lnTo>
                    <a:pt x="1" y="2349"/>
                  </a:lnTo>
                  <a:lnTo>
                    <a:pt x="3578" y="2349"/>
                  </a:lnTo>
                  <a:lnTo>
                    <a:pt x="3578" y="16703"/>
                  </a:lnTo>
                  <a:lnTo>
                    <a:pt x="5573" y="16703"/>
                  </a:lnTo>
                  <a:lnTo>
                    <a:pt x="5573" y="2349"/>
                  </a:lnTo>
                  <a:lnTo>
                    <a:pt x="9165" y="2349"/>
                  </a:lnTo>
                  <a:lnTo>
                    <a:pt x="9165" y="1"/>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58"/>
            <p:cNvSpPr/>
            <p:nvPr/>
          </p:nvSpPr>
          <p:spPr>
            <a:xfrm>
              <a:off x="1942100" y="2742725"/>
              <a:ext cx="141650" cy="321625"/>
            </a:xfrm>
            <a:custGeom>
              <a:rect b="b" l="l" r="r" t="t"/>
              <a:pathLst>
                <a:path extrusionOk="0" h="12865" w="5666">
                  <a:moveTo>
                    <a:pt x="4683" y="1"/>
                  </a:moveTo>
                  <a:cubicBezTo>
                    <a:pt x="4115" y="1"/>
                    <a:pt x="3593" y="231"/>
                    <a:pt x="3102" y="661"/>
                  </a:cubicBezTo>
                  <a:cubicBezTo>
                    <a:pt x="2611" y="1106"/>
                    <a:pt x="2212" y="1704"/>
                    <a:pt x="1905" y="2457"/>
                  </a:cubicBezTo>
                  <a:lnTo>
                    <a:pt x="1797" y="2457"/>
                  </a:lnTo>
                  <a:lnTo>
                    <a:pt x="1536" y="231"/>
                  </a:lnTo>
                  <a:lnTo>
                    <a:pt x="1" y="231"/>
                  </a:lnTo>
                  <a:lnTo>
                    <a:pt x="1" y="12865"/>
                  </a:lnTo>
                  <a:lnTo>
                    <a:pt x="1966" y="12865"/>
                  </a:lnTo>
                  <a:lnTo>
                    <a:pt x="1966" y="6264"/>
                  </a:lnTo>
                  <a:cubicBezTo>
                    <a:pt x="1966" y="5143"/>
                    <a:pt x="2212" y="4237"/>
                    <a:pt x="2703" y="3531"/>
                  </a:cubicBezTo>
                  <a:cubicBezTo>
                    <a:pt x="3179" y="2840"/>
                    <a:pt x="3823" y="2487"/>
                    <a:pt x="4606" y="2487"/>
                  </a:cubicBezTo>
                  <a:cubicBezTo>
                    <a:pt x="4898" y="2487"/>
                    <a:pt x="5190" y="2533"/>
                    <a:pt x="5466" y="2626"/>
                  </a:cubicBezTo>
                  <a:lnTo>
                    <a:pt x="5666" y="123"/>
                  </a:lnTo>
                  <a:cubicBezTo>
                    <a:pt x="5405" y="47"/>
                    <a:pt x="5082" y="1"/>
                    <a:pt x="4683"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58"/>
            <p:cNvSpPr/>
            <p:nvPr/>
          </p:nvSpPr>
          <p:spPr>
            <a:xfrm>
              <a:off x="2108675" y="2742725"/>
              <a:ext cx="195750" cy="327400"/>
            </a:xfrm>
            <a:custGeom>
              <a:rect b="b" l="l" r="r" t="t"/>
              <a:pathLst>
                <a:path extrusionOk="0" h="13096" w="7830">
                  <a:moveTo>
                    <a:pt x="5865" y="6832"/>
                  </a:moveTo>
                  <a:lnTo>
                    <a:pt x="5865" y="7937"/>
                  </a:lnTo>
                  <a:cubicBezTo>
                    <a:pt x="5865" y="8920"/>
                    <a:pt x="5650" y="9672"/>
                    <a:pt x="5220" y="10224"/>
                  </a:cubicBezTo>
                  <a:cubicBezTo>
                    <a:pt x="4790" y="10762"/>
                    <a:pt x="4222" y="11038"/>
                    <a:pt x="3501" y="11038"/>
                  </a:cubicBezTo>
                  <a:cubicBezTo>
                    <a:pt x="3025" y="11038"/>
                    <a:pt x="2656" y="10884"/>
                    <a:pt x="2411" y="10577"/>
                  </a:cubicBezTo>
                  <a:cubicBezTo>
                    <a:pt x="2165" y="10270"/>
                    <a:pt x="2042" y="9825"/>
                    <a:pt x="2042" y="9273"/>
                  </a:cubicBezTo>
                  <a:cubicBezTo>
                    <a:pt x="2042" y="8490"/>
                    <a:pt x="2257" y="7906"/>
                    <a:pt x="2672" y="7538"/>
                  </a:cubicBezTo>
                  <a:cubicBezTo>
                    <a:pt x="3086" y="7154"/>
                    <a:pt x="3762" y="6955"/>
                    <a:pt x="4683" y="6909"/>
                  </a:cubicBezTo>
                  <a:lnTo>
                    <a:pt x="5865" y="6832"/>
                  </a:lnTo>
                  <a:close/>
                  <a:moveTo>
                    <a:pt x="4268" y="1"/>
                  </a:moveTo>
                  <a:cubicBezTo>
                    <a:pt x="3746" y="1"/>
                    <a:pt x="3178" y="93"/>
                    <a:pt x="2595" y="277"/>
                  </a:cubicBezTo>
                  <a:cubicBezTo>
                    <a:pt x="1996" y="476"/>
                    <a:pt x="1444" y="737"/>
                    <a:pt x="952" y="1106"/>
                  </a:cubicBezTo>
                  <a:lnTo>
                    <a:pt x="1582" y="3025"/>
                  </a:lnTo>
                  <a:cubicBezTo>
                    <a:pt x="1981" y="2764"/>
                    <a:pt x="2395" y="2533"/>
                    <a:pt x="2825" y="2349"/>
                  </a:cubicBezTo>
                  <a:cubicBezTo>
                    <a:pt x="3270" y="2150"/>
                    <a:pt x="3716" y="2058"/>
                    <a:pt x="4191" y="2058"/>
                  </a:cubicBezTo>
                  <a:cubicBezTo>
                    <a:pt x="4775" y="2058"/>
                    <a:pt x="5189" y="2257"/>
                    <a:pt x="5466" y="2656"/>
                  </a:cubicBezTo>
                  <a:cubicBezTo>
                    <a:pt x="5742" y="3055"/>
                    <a:pt x="5880" y="3669"/>
                    <a:pt x="5880" y="4468"/>
                  </a:cubicBezTo>
                  <a:lnTo>
                    <a:pt x="5880" y="5143"/>
                  </a:lnTo>
                  <a:lnTo>
                    <a:pt x="4299" y="5220"/>
                  </a:lnTo>
                  <a:cubicBezTo>
                    <a:pt x="2840" y="5281"/>
                    <a:pt x="1766" y="5634"/>
                    <a:pt x="1060" y="6294"/>
                  </a:cubicBezTo>
                  <a:cubicBezTo>
                    <a:pt x="354" y="6955"/>
                    <a:pt x="0" y="7937"/>
                    <a:pt x="0" y="9242"/>
                  </a:cubicBezTo>
                  <a:cubicBezTo>
                    <a:pt x="0" y="10470"/>
                    <a:pt x="261" y="11422"/>
                    <a:pt x="768" y="12082"/>
                  </a:cubicBezTo>
                  <a:cubicBezTo>
                    <a:pt x="1275" y="12757"/>
                    <a:pt x="1981" y="13095"/>
                    <a:pt x="2887" y="13095"/>
                  </a:cubicBezTo>
                  <a:cubicBezTo>
                    <a:pt x="3593" y="13095"/>
                    <a:pt x="4176" y="12957"/>
                    <a:pt x="4621" y="12681"/>
                  </a:cubicBezTo>
                  <a:cubicBezTo>
                    <a:pt x="5082" y="12404"/>
                    <a:pt x="5527" y="11882"/>
                    <a:pt x="5972" y="11099"/>
                  </a:cubicBezTo>
                  <a:lnTo>
                    <a:pt x="6034" y="11099"/>
                  </a:lnTo>
                  <a:lnTo>
                    <a:pt x="6433" y="12865"/>
                  </a:lnTo>
                  <a:lnTo>
                    <a:pt x="7830" y="12865"/>
                  </a:lnTo>
                  <a:lnTo>
                    <a:pt x="7830" y="4360"/>
                  </a:lnTo>
                  <a:cubicBezTo>
                    <a:pt x="7830" y="2856"/>
                    <a:pt x="7523" y="1751"/>
                    <a:pt x="6924" y="1060"/>
                  </a:cubicBezTo>
                  <a:cubicBezTo>
                    <a:pt x="6341" y="354"/>
                    <a:pt x="5450" y="1"/>
                    <a:pt x="4268"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58"/>
            <p:cNvSpPr/>
            <p:nvPr/>
          </p:nvSpPr>
          <p:spPr>
            <a:xfrm>
              <a:off x="2369275" y="2748475"/>
              <a:ext cx="203425" cy="321650"/>
            </a:xfrm>
            <a:custGeom>
              <a:rect b="b" l="l" r="r" t="t"/>
              <a:pathLst>
                <a:path extrusionOk="0" h="12866" w="8137">
                  <a:moveTo>
                    <a:pt x="0" y="1"/>
                  </a:moveTo>
                  <a:lnTo>
                    <a:pt x="0" y="8260"/>
                  </a:lnTo>
                  <a:cubicBezTo>
                    <a:pt x="0" y="9810"/>
                    <a:pt x="276" y="10962"/>
                    <a:pt x="829" y="11729"/>
                  </a:cubicBezTo>
                  <a:cubicBezTo>
                    <a:pt x="1382" y="12481"/>
                    <a:pt x="2211" y="12865"/>
                    <a:pt x="3331" y="12865"/>
                  </a:cubicBezTo>
                  <a:cubicBezTo>
                    <a:pt x="3976" y="12865"/>
                    <a:pt x="4544" y="12696"/>
                    <a:pt x="5051" y="12358"/>
                  </a:cubicBezTo>
                  <a:cubicBezTo>
                    <a:pt x="5557" y="12021"/>
                    <a:pt x="5941" y="11560"/>
                    <a:pt x="6217" y="10977"/>
                  </a:cubicBezTo>
                  <a:lnTo>
                    <a:pt x="6309" y="10977"/>
                  </a:lnTo>
                  <a:lnTo>
                    <a:pt x="6586" y="12635"/>
                  </a:lnTo>
                  <a:lnTo>
                    <a:pt x="8136" y="12635"/>
                  </a:lnTo>
                  <a:lnTo>
                    <a:pt x="8136" y="1"/>
                  </a:lnTo>
                  <a:lnTo>
                    <a:pt x="6171" y="1"/>
                  </a:lnTo>
                  <a:lnTo>
                    <a:pt x="6171" y="6295"/>
                  </a:lnTo>
                  <a:cubicBezTo>
                    <a:pt x="6171" y="7876"/>
                    <a:pt x="5972" y="9012"/>
                    <a:pt x="5588" y="9687"/>
                  </a:cubicBezTo>
                  <a:cubicBezTo>
                    <a:pt x="5204" y="10363"/>
                    <a:pt x="4590" y="10701"/>
                    <a:pt x="3776" y="10701"/>
                  </a:cubicBezTo>
                  <a:cubicBezTo>
                    <a:pt x="3162" y="10701"/>
                    <a:pt x="2702" y="10455"/>
                    <a:pt x="2410" y="9964"/>
                  </a:cubicBezTo>
                  <a:cubicBezTo>
                    <a:pt x="2119" y="9488"/>
                    <a:pt x="1980" y="8766"/>
                    <a:pt x="1980" y="7799"/>
                  </a:cubicBezTo>
                  <a:lnTo>
                    <a:pt x="1980" y="1"/>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58"/>
            <p:cNvSpPr/>
            <p:nvPr/>
          </p:nvSpPr>
          <p:spPr>
            <a:xfrm>
              <a:off x="2641375" y="2742725"/>
              <a:ext cx="339675" cy="321625"/>
            </a:xfrm>
            <a:custGeom>
              <a:rect b="b" l="l" r="r" t="t"/>
              <a:pathLst>
                <a:path extrusionOk="0" h="12865" w="13587">
                  <a:moveTo>
                    <a:pt x="4621" y="1"/>
                  </a:moveTo>
                  <a:cubicBezTo>
                    <a:pt x="4038" y="1"/>
                    <a:pt x="3500" y="169"/>
                    <a:pt x="3009" y="492"/>
                  </a:cubicBezTo>
                  <a:cubicBezTo>
                    <a:pt x="2533" y="829"/>
                    <a:pt x="2165" y="1290"/>
                    <a:pt x="1904" y="1889"/>
                  </a:cubicBezTo>
                  <a:lnTo>
                    <a:pt x="1796" y="1889"/>
                  </a:lnTo>
                  <a:lnTo>
                    <a:pt x="1520" y="231"/>
                  </a:lnTo>
                  <a:lnTo>
                    <a:pt x="0" y="231"/>
                  </a:lnTo>
                  <a:lnTo>
                    <a:pt x="0" y="12865"/>
                  </a:lnTo>
                  <a:lnTo>
                    <a:pt x="1950" y="12865"/>
                  </a:lnTo>
                  <a:lnTo>
                    <a:pt x="1950" y="6571"/>
                  </a:lnTo>
                  <a:cubicBezTo>
                    <a:pt x="1950" y="5005"/>
                    <a:pt x="2134" y="3884"/>
                    <a:pt x="2487" y="3209"/>
                  </a:cubicBezTo>
                  <a:cubicBezTo>
                    <a:pt x="2840" y="2533"/>
                    <a:pt x="3393" y="2196"/>
                    <a:pt x="4145" y="2196"/>
                  </a:cubicBezTo>
                  <a:cubicBezTo>
                    <a:pt x="4713" y="2196"/>
                    <a:pt x="5127" y="2441"/>
                    <a:pt x="5404" y="2917"/>
                  </a:cubicBezTo>
                  <a:cubicBezTo>
                    <a:pt x="5665" y="3393"/>
                    <a:pt x="5803" y="4115"/>
                    <a:pt x="5803" y="5082"/>
                  </a:cubicBezTo>
                  <a:lnTo>
                    <a:pt x="5803" y="12865"/>
                  </a:lnTo>
                  <a:lnTo>
                    <a:pt x="7768" y="12865"/>
                  </a:lnTo>
                  <a:lnTo>
                    <a:pt x="7768" y="6172"/>
                  </a:lnTo>
                  <a:cubicBezTo>
                    <a:pt x="7768" y="4821"/>
                    <a:pt x="7937" y="3823"/>
                    <a:pt x="8290" y="3178"/>
                  </a:cubicBezTo>
                  <a:cubicBezTo>
                    <a:pt x="8643" y="2518"/>
                    <a:pt x="9211" y="2196"/>
                    <a:pt x="9963" y="2196"/>
                  </a:cubicBezTo>
                  <a:cubicBezTo>
                    <a:pt x="10531" y="2196"/>
                    <a:pt x="10946" y="2441"/>
                    <a:pt x="11222" y="2917"/>
                  </a:cubicBezTo>
                  <a:cubicBezTo>
                    <a:pt x="11498" y="3393"/>
                    <a:pt x="11621" y="4115"/>
                    <a:pt x="11621" y="5082"/>
                  </a:cubicBezTo>
                  <a:lnTo>
                    <a:pt x="11621" y="12865"/>
                  </a:lnTo>
                  <a:lnTo>
                    <a:pt x="13586" y="12865"/>
                  </a:lnTo>
                  <a:lnTo>
                    <a:pt x="13586" y="4637"/>
                  </a:lnTo>
                  <a:cubicBezTo>
                    <a:pt x="13586" y="3071"/>
                    <a:pt x="13340" y="1904"/>
                    <a:pt x="12834" y="1152"/>
                  </a:cubicBezTo>
                  <a:cubicBezTo>
                    <a:pt x="12327" y="384"/>
                    <a:pt x="11529" y="1"/>
                    <a:pt x="10424" y="1"/>
                  </a:cubicBezTo>
                  <a:cubicBezTo>
                    <a:pt x="9779" y="1"/>
                    <a:pt x="9211" y="185"/>
                    <a:pt x="8720" y="522"/>
                  </a:cubicBezTo>
                  <a:cubicBezTo>
                    <a:pt x="8228" y="876"/>
                    <a:pt x="7845" y="1367"/>
                    <a:pt x="7568" y="1996"/>
                  </a:cubicBezTo>
                  <a:lnTo>
                    <a:pt x="7446" y="1996"/>
                  </a:lnTo>
                  <a:cubicBezTo>
                    <a:pt x="6985" y="661"/>
                    <a:pt x="6033" y="1"/>
                    <a:pt x="4621"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58"/>
            <p:cNvSpPr/>
            <p:nvPr/>
          </p:nvSpPr>
          <p:spPr>
            <a:xfrm>
              <a:off x="3031675" y="2742725"/>
              <a:ext cx="195750" cy="327400"/>
            </a:xfrm>
            <a:custGeom>
              <a:rect b="b" l="l" r="r" t="t"/>
              <a:pathLst>
                <a:path extrusionOk="0" h="13096" w="7830">
                  <a:moveTo>
                    <a:pt x="5865" y="6832"/>
                  </a:moveTo>
                  <a:lnTo>
                    <a:pt x="5865" y="7937"/>
                  </a:lnTo>
                  <a:cubicBezTo>
                    <a:pt x="5865" y="8920"/>
                    <a:pt x="5650" y="9672"/>
                    <a:pt x="5220" y="10224"/>
                  </a:cubicBezTo>
                  <a:cubicBezTo>
                    <a:pt x="4790" y="10762"/>
                    <a:pt x="4222" y="11038"/>
                    <a:pt x="3516" y="11038"/>
                  </a:cubicBezTo>
                  <a:cubicBezTo>
                    <a:pt x="3025" y="11038"/>
                    <a:pt x="2656" y="10884"/>
                    <a:pt x="2411" y="10577"/>
                  </a:cubicBezTo>
                  <a:cubicBezTo>
                    <a:pt x="2165" y="10270"/>
                    <a:pt x="2042" y="9825"/>
                    <a:pt x="2042" y="9273"/>
                  </a:cubicBezTo>
                  <a:cubicBezTo>
                    <a:pt x="2042" y="8490"/>
                    <a:pt x="2257" y="7906"/>
                    <a:pt x="2672" y="7538"/>
                  </a:cubicBezTo>
                  <a:cubicBezTo>
                    <a:pt x="3086" y="7154"/>
                    <a:pt x="3762" y="6955"/>
                    <a:pt x="4683" y="6909"/>
                  </a:cubicBezTo>
                  <a:lnTo>
                    <a:pt x="5865" y="6832"/>
                  </a:lnTo>
                  <a:close/>
                  <a:moveTo>
                    <a:pt x="4283" y="1"/>
                  </a:moveTo>
                  <a:cubicBezTo>
                    <a:pt x="3746" y="1"/>
                    <a:pt x="3194" y="93"/>
                    <a:pt x="2595" y="277"/>
                  </a:cubicBezTo>
                  <a:cubicBezTo>
                    <a:pt x="1996" y="476"/>
                    <a:pt x="1443" y="737"/>
                    <a:pt x="952" y="1106"/>
                  </a:cubicBezTo>
                  <a:lnTo>
                    <a:pt x="1582" y="3025"/>
                  </a:lnTo>
                  <a:cubicBezTo>
                    <a:pt x="1981" y="2764"/>
                    <a:pt x="2395" y="2533"/>
                    <a:pt x="2840" y="2349"/>
                  </a:cubicBezTo>
                  <a:cubicBezTo>
                    <a:pt x="3270" y="2150"/>
                    <a:pt x="3715" y="2058"/>
                    <a:pt x="4191" y="2058"/>
                  </a:cubicBezTo>
                  <a:cubicBezTo>
                    <a:pt x="4775" y="2058"/>
                    <a:pt x="5205" y="2257"/>
                    <a:pt x="5481" y="2656"/>
                  </a:cubicBezTo>
                  <a:cubicBezTo>
                    <a:pt x="5742" y="3055"/>
                    <a:pt x="5880" y="3669"/>
                    <a:pt x="5880" y="4468"/>
                  </a:cubicBezTo>
                  <a:lnTo>
                    <a:pt x="5880" y="5143"/>
                  </a:lnTo>
                  <a:lnTo>
                    <a:pt x="4299" y="5220"/>
                  </a:lnTo>
                  <a:cubicBezTo>
                    <a:pt x="2840" y="5281"/>
                    <a:pt x="1766" y="5634"/>
                    <a:pt x="1060" y="6294"/>
                  </a:cubicBezTo>
                  <a:cubicBezTo>
                    <a:pt x="354" y="6955"/>
                    <a:pt x="0" y="7937"/>
                    <a:pt x="0" y="9242"/>
                  </a:cubicBezTo>
                  <a:cubicBezTo>
                    <a:pt x="0" y="10470"/>
                    <a:pt x="261" y="11422"/>
                    <a:pt x="768" y="12082"/>
                  </a:cubicBezTo>
                  <a:cubicBezTo>
                    <a:pt x="1275" y="12757"/>
                    <a:pt x="1981" y="13095"/>
                    <a:pt x="2887" y="13095"/>
                  </a:cubicBezTo>
                  <a:cubicBezTo>
                    <a:pt x="3593" y="13095"/>
                    <a:pt x="4176" y="12957"/>
                    <a:pt x="4621" y="12681"/>
                  </a:cubicBezTo>
                  <a:cubicBezTo>
                    <a:pt x="5082" y="12404"/>
                    <a:pt x="5527" y="11882"/>
                    <a:pt x="5972" y="11099"/>
                  </a:cubicBezTo>
                  <a:lnTo>
                    <a:pt x="6034" y="11099"/>
                  </a:lnTo>
                  <a:lnTo>
                    <a:pt x="6433" y="12865"/>
                  </a:lnTo>
                  <a:lnTo>
                    <a:pt x="7830" y="12865"/>
                  </a:lnTo>
                  <a:lnTo>
                    <a:pt x="7830" y="4360"/>
                  </a:lnTo>
                  <a:cubicBezTo>
                    <a:pt x="7830" y="2856"/>
                    <a:pt x="7523" y="1751"/>
                    <a:pt x="6939" y="1060"/>
                  </a:cubicBezTo>
                  <a:cubicBezTo>
                    <a:pt x="6341" y="354"/>
                    <a:pt x="5450" y="1"/>
                    <a:pt x="4283"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58"/>
            <p:cNvSpPr/>
            <p:nvPr/>
          </p:nvSpPr>
          <p:spPr>
            <a:xfrm>
              <a:off x="3409325" y="2646775"/>
              <a:ext cx="49900" cy="417575"/>
            </a:xfrm>
            <a:custGeom>
              <a:rect b="b" l="l" r="r" t="t"/>
              <a:pathLst>
                <a:path extrusionOk="0" h="16703" w="1996">
                  <a:moveTo>
                    <a:pt x="0" y="1"/>
                  </a:moveTo>
                  <a:lnTo>
                    <a:pt x="0" y="16703"/>
                  </a:lnTo>
                  <a:lnTo>
                    <a:pt x="1996" y="16703"/>
                  </a:lnTo>
                  <a:lnTo>
                    <a:pt x="1996" y="1"/>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8"/>
            <p:cNvSpPr/>
            <p:nvPr/>
          </p:nvSpPr>
          <p:spPr>
            <a:xfrm>
              <a:off x="3533275" y="2742725"/>
              <a:ext cx="202675" cy="321625"/>
            </a:xfrm>
            <a:custGeom>
              <a:rect b="b" l="l" r="r" t="t"/>
              <a:pathLst>
                <a:path extrusionOk="0" h="12865" w="8107">
                  <a:moveTo>
                    <a:pt x="4790" y="1"/>
                  </a:moveTo>
                  <a:cubicBezTo>
                    <a:pt x="4161" y="1"/>
                    <a:pt x="3593" y="169"/>
                    <a:pt x="3086" y="492"/>
                  </a:cubicBezTo>
                  <a:cubicBezTo>
                    <a:pt x="2580" y="829"/>
                    <a:pt x="2181" y="1290"/>
                    <a:pt x="1904" y="1889"/>
                  </a:cubicBezTo>
                  <a:lnTo>
                    <a:pt x="1812" y="1889"/>
                  </a:lnTo>
                  <a:lnTo>
                    <a:pt x="1536" y="231"/>
                  </a:lnTo>
                  <a:lnTo>
                    <a:pt x="1" y="231"/>
                  </a:lnTo>
                  <a:lnTo>
                    <a:pt x="1" y="12865"/>
                  </a:lnTo>
                  <a:lnTo>
                    <a:pt x="1950" y="12865"/>
                  </a:lnTo>
                  <a:lnTo>
                    <a:pt x="1950" y="6571"/>
                  </a:lnTo>
                  <a:cubicBezTo>
                    <a:pt x="1950" y="4990"/>
                    <a:pt x="2150" y="3869"/>
                    <a:pt x="2534" y="3209"/>
                  </a:cubicBezTo>
                  <a:cubicBezTo>
                    <a:pt x="2917" y="2533"/>
                    <a:pt x="3516" y="2196"/>
                    <a:pt x="4345" y="2196"/>
                  </a:cubicBezTo>
                  <a:cubicBezTo>
                    <a:pt x="4975" y="2196"/>
                    <a:pt x="5420" y="2441"/>
                    <a:pt x="5711" y="2917"/>
                  </a:cubicBezTo>
                  <a:cubicBezTo>
                    <a:pt x="6003" y="3393"/>
                    <a:pt x="6141" y="4130"/>
                    <a:pt x="6141" y="5097"/>
                  </a:cubicBezTo>
                  <a:lnTo>
                    <a:pt x="6141" y="12865"/>
                  </a:lnTo>
                  <a:lnTo>
                    <a:pt x="8106" y="12865"/>
                  </a:lnTo>
                  <a:lnTo>
                    <a:pt x="8106" y="4637"/>
                  </a:lnTo>
                  <a:cubicBezTo>
                    <a:pt x="8106" y="1551"/>
                    <a:pt x="7001" y="1"/>
                    <a:pt x="4790"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8"/>
            <p:cNvSpPr/>
            <p:nvPr/>
          </p:nvSpPr>
          <p:spPr>
            <a:xfrm>
              <a:off x="3775075" y="2616850"/>
              <a:ext cx="166575" cy="447500"/>
            </a:xfrm>
            <a:custGeom>
              <a:rect b="b" l="l" r="r" t="t"/>
              <a:pathLst>
                <a:path extrusionOk="0" h="17900" w="6663">
                  <a:moveTo>
                    <a:pt x="4636" y="0"/>
                  </a:moveTo>
                  <a:cubicBezTo>
                    <a:pt x="3577" y="0"/>
                    <a:pt x="2794" y="353"/>
                    <a:pt x="2287" y="1075"/>
                  </a:cubicBezTo>
                  <a:cubicBezTo>
                    <a:pt x="1781" y="1796"/>
                    <a:pt x="1520" y="2902"/>
                    <a:pt x="1520" y="4406"/>
                  </a:cubicBezTo>
                  <a:lnTo>
                    <a:pt x="1520" y="5220"/>
                  </a:lnTo>
                  <a:lnTo>
                    <a:pt x="0" y="6049"/>
                  </a:lnTo>
                  <a:lnTo>
                    <a:pt x="0" y="7307"/>
                  </a:lnTo>
                  <a:lnTo>
                    <a:pt x="1520" y="7307"/>
                  </a:lnTo>
                  <a:lnTo>
                    <a:pt x="1520" y="17900"/>
                  </a:lnTo>
                  <a:lnTo>
                    <a:pt x="3485" y="17900"/>
                  </a:lnTo>
                  <a:lnTo>
                    <a:pt x="3485" y="7307"/>
                  </a:lnTo>
                  <a:lnTo>
                    <a:pt x="5741" y="7307"/>
                  </a:lnTo>
                  <a:lnTo>
                    <a:pt x="5741" y="5266"/>
                  </a:lnTo>
                  <a:lnTo>
                    <a:pt x="3485" y="5266"/>
                  </a:lnTo>
                  <a:lnTo>
                    <a:pt x="3485" y="4437"/>
                  </a:lnTo>
                  <a:cubicBezTo>
                    <a:pt x="3485" y="3685"/>
                    <a:pt x="3592" y="3132"/>
                    <a:pt x="3792" y="2748"/>
                  </a:cubicBezTo>
                  <a:cubicBezTo>
                    <a:pt x="3991" y="2364"/>
                    <a:pt x="4314" y="2180"/>
                    <a:pt x="4759" y="2180"/>
                  </a:cubicBezTo>
                  <a:cubicBezTo>
                    <a:pt x="5204" y="2180"/>
                    <a:pt x="5665" y="2288"/>
                    <a:pt x="6156" y="2503"/>
                  </a:cubicBezTo>
                  <a:lnTo>
                    <a:pt x="6663" y="476"/>
                  </a:lnTo>
                  <a:cubicBezTo>
                    <a:pt x="6002" y="154"/>
                    <a:pt x="5327" y="0"/>
                    <a:pt x="4636" y="0"/>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8"/>
            <p:cNvSpPr/>
            <p:nvPr/>
          </p:nvSpPr>
          <p:spPr>
            <a:xfrm>
              <a:off x="3942775" y="2742725"/>
              <a:ext cx="218400" cy="327400"/>
            </a:xfrm>
            <a:custGeom>
              <a:rect b="b" l="l" r="r" t="t"/>
              <a:pathLst>
                <a:path extrusionOk="0" h="13096" w="8736">
                  <a:moveTo>
                    <a:pt x="4360" y="2196"/>
                  </a:moveTo>
                  <a:cubicBezTo>
                    <a:pt x="5926" y="2196"/>
                    <a:pt x="6709" y="3639"/>
                    <a:pt x="6709" y="6525"/>
                  </a:cubicBezTo>
                  <a:cubicBezTo>
                    <a:pt x="6709" y="9441"/>
                    <a:pt x="5926" y="10900"/>
                    <a:pt x="4376" y="10900"/>
                  </a:cubicBezTo>
                  <a:cubicBezTo>
                    <a:pt x="2810" y="10900"/>
                    <a:pt x="2012" y="9441"/>
                    <a:pt x="2012" y="6525"/>
                  </a:cubicBezTo>
                  <a:cubicBezTo>
                    <a:pt x="2012" y="5128"/>
                    <a:pt x="2196" y="4069"/>
                    <a:pt x="2564" y="3316"/>
                  </a:cubicBezTo>
                  <a:cubicBezTo>
                    <a:pt x="2948" y="2564"/>
                    <a:pt x="3531" y="2196"/>
                    <a:pt x="4360" y="2196"/>
                  </a:cubicBezTo>
                  <a:close/>
                  <a:moveTo>
                    <a:pt x="4391" y="1"/>
                  </a:moveTo>
                  <a:cubicBezTo>
                    <a:pt x="2994" y="1"/>
                    <a:pt x="1919" y="584"/>
                    <a:pt x="1152" y="1735"/>
                  </a:cubicBezTo>
                  <a:cubicBezTo>
                    <a:pt x="384" y="2871"/>
                    <a:pt x="1" y="4483"/>
                    <a:pt x="1" y="6525"/>
                  </a:cubicBezTo>
                  <a:cubicBezTo>
                    <a:pt x="1" y="7845"/>
                    <a:pt x="169" y="8996"/>
                    <a:pt x="538" y="9994"/>
                  </a:cubicBezTo>
                  <a:cubicBezTo>
                    <a:pt x="891" y="10992"/>
                    <a:pt x="1398" y="11760"/>
                    <a:pt x="2058" y="12297"/>
                  </a:cubicBezTo>
                  <a:cubicBezTo>
                    <a:pt x="2718" y="12834"/>
                    <a:pt x="3485" y="13095"/>
                    <a:pt x="4345" y="13095"/>
                  </a:cubicBezTo>
                  <a:cubicBezTo>
                    <a:pt x="5727" y="13095"/>
                    <a:pt x="6801" y="12512"/>
                    <a:pt x="7569" y="11360"/>
                  </a:cubicBezTo>
                  <a:cubicBezTo>
                    <a:pt x="8336" y="10194"/>
                    <a:pt x="8735" y="8582"/>
                    <a:pt x="8735" y="6525"/>
                  </a:cubicBezTo>
                  <a:cubicBezTo>
                    <a:pt x="8735" y="4529"/>
                    <a:pt x="8336" y="2948"/>
                    <a:pt x="7569" y="1766"/>
                  </a:cubicBezTo>
                  <a:cubicBezTo>
                    <a:pt x="6786" y="599"/>
                    <a:pt x="5727" y="1"/>
                    <a:pt x="4391"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8"/>
            <p:cNvSpPr/>
            <p:nvPr/>
          </p:nvSpPr>
          <p:spPr>
            <a:xfrm>
              <a:off x="4216025" y="2742725"/>
              <a:ext cx="141275" cy="321625"/>
            </a:xfrm>
            <a:custGeom>
              <a:rect b="b" l="l" r="r" t="t"/>
              <a:pathLst>
                <a:path extrusionOk="0" h="12865" w="5651">
                  <a:moveTo>
                    <a:pt x="4683" y="1"/>
                  </a:moveTo>
                  <a:cubicBezTo>
                    <a:pt x="4115" y="1"/>
                    <a:pt x="3578" y="231"/>
                    <a:pt x="3086" y="661"/>
                  </a:cubicBezTo>
                  <a:cubicBezTo>
                    <a:pt x="2595" y="1106"/>
                    <a:pt x="2196" y="1704"/>
                    <a:pt x="1889" y="2457"/>
                  </a:cubicBezTo>
                  <a:lnTo>
                    <a:pt x="1797" y="2457"/>
                  </a:lnTo>
                  <a:lnTo>
                    <a:pt x="1536" y="231"/>
                  </a:lnTo>
                  <a:lnTo>
                    <a:pt x="1" y="231"/>
                  </a:lnTo>
                  <a:lnTo>
                    <a:pt x="1" y="12865"/>
                  </a:lnTo>
                  <a:lnTo>
                    <a:pt x="1966" y="12865"/>
                  </a:lnTo>
                  <a:lnTo>
                    <a:pt x="1966" y="6264"/>
                  </a:lnTo>
                  <a:cubicBezTo>
                    <a:pt x="1966" y="5143"/>
                    <a:pt x="2196" y="4237"/>
                    <a:pt x="2687" y="3531"/>
                  </a:cubicBezTo>
                  <a:cubicBezTo>
                    <a:pt x="3178" y="2840"/>
                    <a:pt x="3808" y="2487"/>
                    <a:pt x="4591" y="2487"/>
                  </a:cubicBezTo>
                  <a:cubicBezTo>
                    <a:pt x="4898" y="2487"/>
                    <a:pt x="5189" y="2533"/>
                    <a:pt x="5466" y="2626"/>
                  </a:cubicBezTo>
                  <a:lnTo>
                    <a:pt x="5650" y="123"/>
                  </a:lnTo>
                  <a:cubicBezTo>
                    <a:pt x="5404" y="47"/>
                    <a:pt x="5067" y="1"/>
                    <a:pt x="4683"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8"/>
            <p:cNvSpPr/>
            <p:nvPr/>
          </p:nvSpPr>
          <p:spPr>
            <a:xfrm>
              <a:off x="4398700" y="2742725"/>
              <a:ext cx="340075" cy="321625"/>
            </a:xfrm>
            <a:custGeom>
              <a:rect b="b" l="l" r="r" t="t"/>
              <a:pathLst>
                <a:path extrusionOk="0" h="12865" w="13603">
                  <a:moveTo>
                    <a:pt x="4637" y="1"/>
                  </a:moveTo>
                  <a:cubicBezTo>
                    <a:pt x="4054" y="1"/>
                    <a:pt x="3516" y="169"/>
                    <a:pt x="3025" y="492"/>
                  </a:cubicBezTo>
                  <a:cubicBezTo>
                    <a:pt x="2549" y="829"/>
                    <a:pt x="2166" y="1290"/>
                    <a:pt x="1920" y="1889"/>
                  </a:cubicBezTo>
                  <a:lnTo>
                    <a:pt x="1812" y="1889"/>
                  </a:lnTo>
                  <a:lnTo>
                    <a:pt x="1536" y="231"/>
                  </a:lnTo>
                  <a:lnTo>
                    <a:pt x="1" y="231"/>
                  </a:lnTo>
                  <a:lnTo>
                    <a:pt x="1" y="12865"/>
                  </a:lnTo>
                  <a:lnTo>
                    <a:pt x="1966" y="12865"/>
                  </a:lnTo>
                  <a:lnTo>
                    <a:pt x="1966" y="6571"/>
                  </a:lnTo>
                  <a:cubicBezTo>
                    <a:pt x="1966" y="5005"/>
                    <a:pt x="2135" y="3884"/>
                    <a:pt x="2488" y="3209"/>
                  </a:cubicBezTo>
                  <a:cubicBezTo>
                    <a:pt x="2841" y="2533"/>
                    <a:pt x="3409" y="2196"/>
                    <a:pt x="4161" y="2196"/>
                  </a:cubicBezTo>
                  <a:cubicBezTo>
                    <a:pt x="4729" y="2196"/>
                    <a:pt x="5144" y="2441"/>
                    <a:pt x="5405" y="2917"/>
                  </a:cubicBezTo>
                  <a:cubicBezTo>
                    <a:pt x="5681" y="3393"/>
                    <a:pt x="5804" y="4115"/>
                    <a:pt x="5804" y="5082"/>
                  </a:cubicBezTo>
                  <a:lnTo>
                    <a:pt x="5804" y="12865"/>
                  </a:lnTo>
                  <a:lnTo>
                    <a:pt x="7784" y="12865"/>
                  </a:lnTo>
                  <a:lnTo>
                    <a:pt x="7784" y="6172"/>
                  </a:lnTo>
                  <a:cubicBezTo>
                    <a:pt x="7784" y="4821"/>
                    <a:pt x="7953" y="3823"/>
                    <a:pt x="8306" y="3178"/>
                  </a:cubicBezTo>
                  <a:cubicBezTo>
                    <a:pt x="8659" y="2518"/>
                    <a:pt x="9212" y="2196"/>
                    <a:pt x="9979" y="2196"/>
                  </a:cubicBezTo>
                  <a:cubicBezTo>
                    <a:pt x="10547" y="2196"/>
                    <a:pt x="10962" y="2441"/>
                    <a:pt x="11238" y="2917"/>
                  </a:cubicBezTo>
                  <a:cubicBezTo>
                    <a:pt x="11499" y="3393"/>
                    <a:pt x="11637" y="4115"/>
                    <a:pt x="11637" y="5082"/>
                  </a:cubicBezTo>
                  <a:lnTo>
                    <a:pt x="11637" y="12865"/>
                  </a:lnTo>
                  <a:lnTo>
                    <a:pt x="13602" y="12865"/>
                  </a:lnTo>
                  <a:lnTo>
                    <a:pt x="13602" y="4637"/>
                  </a:lnTo>
                  <a:cubicBezTo>
                    <a:pt x="13602" y="3071"/>
                    <a:pt x="13341" y="1904"/>
                    <a:pt x="12850" y="1152"/>
                  </a:cubicBezTo>
                  <a:cubicBezTo>
                    <a:pt x="12343" y="384"/>
                    <a:pt x="11545" y="1"/>
                    <a:pt x="10440" y="1"/>
                  </a:cubicBezTo>
                  <a:cubicBezTo>
                    <a:pt x="9795" y="1"/>
                    <a:pt x="9227" y="185"/>
                    <a:pt x="8736" y="522"/>
                  </a:cubicBezTo>
                  <a:cubicBezTo>
                    <a:pt x="8245" y="876"/>
                    <a:pt x="7861" y="1367"/>
                    <a:pt x="7585" y="1996"/>
                  </a:cubicBezTo>
                  <a:lnTo>
                    <a:pt x="7446" y="1996"/>
                  </a:lnTo>
                  <a:cubicBezTo>
                    <a:pt x="6986" y="661"/>
                    <a:pt x="6049" y="1"/>
                    <a:pt x="4637"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8"/>
            <p:cNvSpPr/>
            <p:nvPr/>
          </p:nvSpPr>
          <p:spPr>
            <a:xfrm>
              <a:off x="4792100" y="2742725"/>
              <a:ext cx="204200" cy="327400"/>
            </a:xfrm>
            <a:custGeom>
              <a:rect b="b" l="l" r="r" t="t"/>
              <a:pathLst>
                <a:path extrusionOk="0" h="13096" w="8168">
                  <a:moveTo>
                    <a:pt x="4222" y="2042"/>
                  </a:moveTo>
                  <a:cubicBezTo>
                    <a:pt x="4836" y="2042"/>
                    <a:pt x="5327" y="2303"/>
                    <a:pt x="5680" y="2840"/>
                  </a:cubicBezTo>
                  <a:cubicBezTo>
                    <a:pt x="6033" y="3378"/>
                    <a:pt x="6217" y="4176"/>
                    <a:pt x="6233" y="5205"/>
                  </a:cubicBezTo>
                  <a:lnTo>
                    <a:pt x="2042" y="5205"/>
                  </a:lnTo>
                  <a:cubicBezTo>
                    <a:pt x="2119" y="4176"/>
                    <a:pt x="2349" y="3393"/>
                    <a:pt x="2717" y="2840"/>
                  </a:cubicBezTo>
                  <a:cubicBezTo>
                    <a:pt x="3101" y="2303"/>
                    <a:pt x="3592" y="2042"/>
                    <a:pt x="4222" y="2042"/>
                  </a:cubicBezTo>
                  <a:close/>
                  <a:moveTo>
                    <a:pt x="4222" y="1"/>
                  </a:moveTo>
                  <a:cubicBezTo>
                    <a:pt x="2902" y="1"/>
                    <a:pt x="1873" y="599"/>
                    <a:pt x="1121" y="1781"/>
                  </a:cubicBezTo>
                  <a:cubicBezTo>
                    <a:pt x="369" y="2948"/>
                    <a:pt x="0" y="4575"/>
                    <a:pt x="0" y="6632"/>
                  </a:cubicBezTo>
                  <a:cubicBezTo>
                    <a:pt x="0" y="8643"/>
                    <a:pt x="399" y="10224"/>
                    <a:pt x="1213" y="11376"/>
                  </a:cubicBezTo>
                  <a:cubicBezTo>
                    <a:pt x="2011" y="12527"/>
                    <a:pt x="3147" y="13095"/>
                    <a:pt x="4575" y="13095"/>
                  </a:cubicBezTo>
                  <a:cubicBezTo>
                    <a:pt x="5204" y="13095"/>
                    <a:pt x="5757" y="13034"/>
                    <a:pt x="6248" y="12895"/>
                  </a:cubicBezTo>
                  <a:cubicBezTo>
                    <a:pt x="6739" y="12773"/>
                    <a:pt x="7231" y="12542"/>
                    <a:pt x="7706" y="12235"/>
                  </a:cubicBezTo>
                  <a:lnTo>
                    <a:pt x="7706" y="10056"/>
                  </a:lnTo>
                  <a:cubicBezTo>
                    <a:pt x="7169" y="10378"/>
                    <a:pt x="6663" y="10624"/>
                    <a:pt x="6187" y="10762"/>
                  </a:cubicBezTo>
                  <a:cubicBezTo>
                    <a:pt x="5711" y="10900"/>
                    <a:pt x="5204" y="10961"/>
                    <a:pt x="4667" y="10961"/>
                  </a:cubicBezTo>
                  <a:cubicBezTo>
                    <a:pt x="3838" y="10961"/>
                    <a:pt x="3193" y="10639"/>
                    <a:pt x="2733" y="9979"/>
                  </a:cubicBezTo>
                  <a:cubicBezTo>
                    <a:pt x="2287" y="9319"/>
                    <a:pt x="2042" y="8382"/>
                    <a:pt x="2011" y="7154"/>
                  </a:cubicBezTo>
                  <a:lnTo>
                    <a:pt x="8167" y="7154"/>
                  </a:lnTo>
                  <a:lnTo>
                    <a:pt x="8167" y="5696"/>
                  </a:lnTo>
                  <a:cubicBezTo>
                    <a:pt x="8167" y="3930"/>
                    <a:pt x="7814" y="2533"/>
                    <a:pt x="7108" y="1520"/>
                  </a:cubicBezTo>
                  <a:cubicBezTo>
                    <a:pt x="6402" y="507"/>
                    <a:pt x="5434" y="1"/>
                    <a:pt x="4222"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58"/>
            <p:cNvSpPr/>
            <p:nvPr/>
          </p:nvSpPr>
          <p:spPr>
            <a:xfrm>
              <a:off x="5036550" y="2619925"/>
              <a:ext cx="209975" cy="450200"/>
            </a:xfrm>
            <a:custGeom>
              <a:rect b="b" l="l" r="r" t="t"/>
              <a:pathLst>
                <a:path extrusionOk="0" h="18008" w="8399">
                  <a:moveTo>
                    <a:pt x="4176" y="7108"/>
                  </a:moveTo>
                  <a:cubicBezTo>
                    <a:pt x="4975" y="7108"/>
                    <a:pt x="5573" y="7445"/>
                    <a:pt x="5957" y="8121"/>
                  </a:cubicBezTo>
                  <a:cubicBezTo>
                    <a:pt x="6326" y="8781"/>
                    <a:pt x="6525" y="9917"/>
                    <a:pt x="6525" y="11514"/>
                  </a:cubicBezTo>
                  <a:lnTo>
                    <a:pt x="6525" y="11882"/>
                  </a:lnTo>
                  <a:cubicBezTo>
                    <a:pt x="6510" y="13279"/>
                    <a:pt x="6326" y="14277"/>
                    <a:pt x="5957" y="14906"/>
                  </a:cubicBezTo>
                  <a:cubicBezTo>
                    <a:pt x="5589" y="15520"/>
                    <a:pt x="5005" y="15843"/>
                    <a:pt x="4192" y="15843"/>
                  </a:cubicBezTo>
                  <a:cubicBezTo>
                    <a:pt x="3470" y="15843"/>
                    <a:pt x="2933" y="15474"/>
                    <a:pt x="2565" y="14737"/>
                  </a:cubicBezTo>
                  <a:cubicBezTo>
                    <a:pt x="2212" y="14000"/>
                    <a:pt x="2027" y="12926"/>
                    <a:pt x="2027" y="11529"/>
                  </a:cubicBezTo>
                  <a:cubicBezTo>
                    <a:pt x="2027" y="10117"/>
                    <a:pt x="2212" y="9027"/>
                    <a:pt x="2580" y="8259"/>
                  </a:cubicBezTo>
                  <a:cubicBezTo>
                    <a:pt x="2948" y="7491"/>
                    <a:pt x="3486" y="7108"/>
                    <a:pt x="4176" y="7108"/>
                  </a:cubicBezTo>
                  <a:close/>
                  <a:moveTo>
                    <a:pt x="6433" y="0"/>
                  </a:moveTo>
                  <a:lnTo>
                    <a:pt x="6433" y="4605"/>
                  </a:lnTo>
                  <a:cubicBezTo>
                    <a:pt x="6433" y="5127"/>
                    <a:pt x="6479" y="5849"/>
                    <a:pt x="6571" y="6755"/>
                  </a:cubicBezTo>
                  <a:lnTo>
                    <a:pt x="6464" y="6755"/>
                  </a:lnTo>
                  <a:cubicBezTo>
                    <a:pt x="5834" y="5527"/>
                    <a:pt x="4913" y="4913"/>
                    <a:pt x="3701" y="4913"/>
                  </a:cubicBezTo>
                  <a:cubicBezTo>
                    <a:pt x="2549" y="4913"/>
                    <a:pt x="1644" y="5496"/>
                    <a:pt x="983" y="6647"/>
                  </a:cubicBezTo>
                  <a:cubicBezTo>
                    <a:pt x="339" y="7799"/>
                    <a:pt x="1" y="9410"/>
                    <a:pt x="1" y="11483"/>
                  </a:cubicBezTo>
                  <a:cubicBezTo>
                    <a:pt x="1" y="13540"/>
                    <a:pt x="323" y="15152"/>
                    <a:pt x="968" y="16288"/>
                  </a:cubicBezTo>
                  <a:cubicBezTo>
                    <a:pt x="1613" y="17439"/>
                    <a:pt x="2519" y="18007"/>
                    <a:pt x="3670" y="18007"/>
                  </a:cubicBezTo>
                  <a:cubicBezTo>
                    <a:pt x="4883" y="18007"/>
                    <a:pt x="5804" y="17378"/>
                    <a:pt x="6433" y="16119"/>
                  </a:cubicBezTo>
                  <a:lnTo>
                    <a:pt x="6525" y="16119"/>
                  </a:lnTo>
                  <a:lnTo>
                    <a:pt x="6863" y="17777"/>
                  </a:lnTo>
                  <a:lnTo>
                    <a:pt x="8398" y="17777"/>
                  </a:lnTo>
                  <a:lnTo>
                    <a:pt x="8398" y="0"/>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8"/>
            <p:cNvSpPr/>
            <p:nvPr/>
          </p:nvSpPr>
          <p:spPr>
            <a:xfrm>
              <a:off x="5414975" y="2641025"/>
              <a:ext cx="231450" cy="429100"/>
            </a:xfrm>
            <a:custGeom>
              <a:rect b="b" l="l" r="r" t="t"/>
              <a:pathLst>
                <a:path extrusionOk="0" h="17164" w="9258">
                  <a:moveTo>
                    <a:pt x="5803" y="0"/>
                  </a:moveTo>
                  <a:cubicBezTo>
                    <a:pt x="4621" y="0"/>
                    <a:pt x="3593" y="338"/>
                    <a:pt x="2718" y="1029"/>
                  </a:cubicBezTo>
                  <a:cubicBezTo>
                    <a:pt x="1827" y="1720"/>
                    <a:pt x="1167" y="2718"/>
                    <a:pt x="691" y="4022"/>
                  </a:cubicBezTo>
                  <a:cubicBezTo>
                    <a:pt x="231" y="5327"/>
                    <a:pt x="0" y="6847"/>
                    <a:pt x="0" y="8582"/>
                  </a:cubicBezTo>
                  <a:cubicBezTo>
                    <a:pt x="0" y="11345"/>
                    <a:pt x="476" y="13463"/>
                    <a:pt x="1443" y="14937"/>
                  </a:cubicBezTo>
                  <a:cubicBezTo>
                    <a:pt x="2395" y="16426"/>
                    <a:pt x="3761" y="17163"/>
                    <a:pt x="5542" y="17163"/>
                  </a:cubicBezTo>
                  <a:cubicBezTo>
                    <a:pt x="6755" y="17163"/>
                    <a:pt x="7845" y="16917"/>
                    <a:pt x="8797" y="16411"/>
                  </a:cubicBezTo>
                  <a:lnTo>
                    <a:pt x="8797" y="14077"/>
                  </a:lnTo>
                  <a:cubicBezTo>
                    <a:pt x="8275" y="14292"/>
                    <a:pt x="7768" y="14477"/>
                    <a:pt x="7292" y="14615"/>
                  </a:cubicBezTo>
                  <a:cubicBezTo>
                    <a:pt x="6801" y="14768"/>
                    <a:pt x="6310" y="14830"/>
                    <a:pt x="5788" y="14830"/>
                  </a:cubicBezTo>
                  <a:cubicBezTo>
                    <a:pt x="4590" y="14830"/>
                    <a:pt x="3685" y="14308"/>
                    <a:pt x="3055" y="13249"/>
                  </a:cubicBezTo>
                  <a:cubicBezTo>
                    <a:pt x="2426" y="12205"/>
                    <a:pt x="2103" y="10654"/>
                    <a:pt x="2103" y="8612"/>
                  </a:cubicBezTo>
                  <a:cubicBezTo>
                    <a:pt x="2103" y="6647"/>
                    <a:pt x="2426" y="5112"/>
                    <a:pt x="3086" y="4007"/>
                  </a:cubicBezTo>
                  <a:cubicBezTo>
                    <a:pt x="3746" y="2886"/>
                    <a:pt x="4652" y="2334"/>
                    <a:pt x="5788" y="2334"/>
                  </a:cubicBezTo>
                  <a:cubicBezTo>
                    <a:pt x="6294" y="2334"/>
                    <a:pt x="6786" y="2441"/>
                    <a:pt x="7231" y="2641"/>
                  </a:cubicBezTo>
                  <a:cubicBezTo>
                    <a:pt x="7691" y="2840"/>
                    <a:pt x="8137" y="3071"/>
                    <a:pt x="8536" y="3347"/>
                  </a:cubicBezTo>
                  <a:lnTo>
                    <a:pt x="9257" y="1075"/>
                  </a:lnTo>
                  <a:cubicBezTo>
                    <a:pt x="8198" y="354"/>
                    <a:pt x="7047" y="0"/>
                    <a:pt x="5803" y="0"/>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8"/>
            <p:cNvSpPr/>
            <p:nvPr/>
          </p:nvSpPr>
          <p:spPr>
            <a:xfrm>
              <a:off x="5677875" y="2742725"/>
              <a:ext cx="195750" cy="327400"/>
            </a:xfrm>
            <a:custGeom>
              <a:rect b="b" l="l" r="r" t="t"/>
              <a:pathLst>
                <a:path extrusionOk="0" h="13096" w="7830">
                  <a:moveTo>
                    <a:pt x="5864" y="6832"/>
                  </a:moveTo>
                  <a:lnTo>
                    <a:pt x="5864" y="7937"/>
                  </a:lnTo>
                  <a:cubicBezTo>
                    <a:pt x="5864" y="8920"/>
                    <a:pt x="5649" y="9672"/>
                    <a:pt x="5219" y="10224"/>
                  </a:cubicBezTo>
                  <a:cubicBezTo>
                    <a:pt x="4790" y="10762"/>
                    <a:pt x="4222" y="11038"/>
                    <a:pt x="3500" y="11038"/>
                  </a:cubicBezTo>
                  <a:cubicBezTo>
                    <a:pt x="3009" y="11038"/>
                    <a:pt x="2640" y="10884"/>
                    <a:pt x="2410" y="10577"/>
                  </a:cubicBezTo>
                  <a:cubicBezTo>
                    <a:pt x="2165" y="10270"/>
                    <a:pt x="2042" y="9825"/>
                    <a:pt x="2042" y="9273"/>
                  </a:cubicBezTo>
                  <a:cubicBezTo>
                    <a:pt x="2042" y="8490"/>
                    <a:pt x="2241" y="7906"/>
                    <a:pt x="2671" y="7538"/>
                  </a:cubicBezTo>
                  <a:cubicBezTo>
                    <a:pt x="3086" y="7154"/>
                    <a:pt x="3761" y="6955"/>
                    <a:pt x="4682" y="6909"/>
                  </a:cubicBezTo>
                  <a:lnTo>
                    <a:pt x="5864" y="6832"/>
                  </a:lnTo>
                  <a:close/>
                  <a:moveTo>
                    <a:pt x="4268" y="1"/>
                  </a:moveTo>
                  <a:cubicBezTo>
                    <a:pt x="3746" y="1"/>
                    <a:pt x="3178" y="93"/>
                    <a:pt x="2579" y="277"/>
                  </a:cubicBezTo>
                  <a:cubicBezTo>
                    <a:pt x="1996" y="476"/>
                    <a:pt x="1443" y="737"/>
                    <a:pt x="936" y="1106"/>
                  </a:cubicBezTo>
                  <a:lnTo>
                    <a:pt x="1581" y="3025"/>
                  </a:lnTo>
                  <a:cubicBezTo>
                    <a:pt x="1980" y="2764"/>
                    <a:pt x="2395" y="2533"/>
                    <a:pt x="2825" y="2349"/>
                  </a:cubicBezTo>
                  <a:cubicBezTo>
                    <a:pt x="3255" y="2150"/>
                    <a:pt x="3715" y="2058"/>
                    <a:pt x="4191" y="2058"/>
                  </a:cubicBezTo>
                  <a:cubicBezTo>
                    <a:pt x="4759" y="2058"/>
                    <a:pt x="5189" y="2257"/>
                    <a:pt x="5465" y="2656"/>
                  </a:cubicBezTo>
                  <a:cubicBezTo>
                    <a:pt x="5741" y="3055"/>
                    <a:pt x="5880" y="3669"/>
                    <a:pt x="5880" y="4468"/>
                  </a:cubicBezTo>
                  <a:lnTo>
                    <a:pt x="5880" y="5143"/>
                  </a:lnTo>
                  <a:lnTo>
                    <a:pt x="4283" y="5220"/>
                  </a:lnTo>
                  <a:cubicBezTo>
                    <a:pt x="2840" y="5281"/>
                    <a:pt x="1765" y="5634"/>
                    <a:pt x="1059" y="6294"/>
                  </a:cubicBezTo>
                  <a:cubicBezTo>
                    <a:pt x="353" y="6955"/>
                    <a:pt x="0" y="7937"/>
                    <a:pt x="0" y="9242"/>
                  </a:cubicBezTo>
                  <a:cubicBezTo>
                    <a:pt x="0" y="10470"/>
                    <a:pt x="261" y="11422"/>
                    <a:pt x="768" y="12082"/>
                  </a:cubicBezTo>
                  <a:cubicBezTo>
                    <a:pt x="1274" y="12757"/>
                    <a:pt x="1980" y="13095"/>
                    <a:pt x="2886" y="13095"/>
                  </a:cubicBezTo>
                  <a:cubicBezTo>
                    <a:pt x="3592" y="13095"/>
                    <a:pt x="4176" y="12957"/>
                    <a:pt x="4621" y="12681"/>
                  </a:cubicBezTo>
                  <a:cubicBezTo>
                    <a:pt x="5066" y="12404"/>
                    <a:pt x="5527" y="11882"/>
                    <a:pt x="5956" y="11099"/>
                  </a:cubicBezTo>
                  <a:lnTo>
                    <a:pt x="6033" y="11099"/>
                  </a:lnTo>
                  <a:lnTo>
                    <a:pt x="6417" y="12865"/>
                  </a:lnTo>
                  <a:lnTo>
                    <a:pt x="7829" y="12865"/>
                  </a:lnTo>
                  <a:lnTo>
                    <a:pt x="7829" y="4360"/>
                  </a:lnTo>
                  <a:cubicBezTo>
                    <a:pt x="7829" y="2856"/>
                    <a:pt x="7522" y="1751"/>
                    <a:pt x="6923" y="1060"/>
                  </a:cubicBezTo>
                  <a:cubicBezTo>
                    <a:pt x="6325" y="354"/>
                    <a:pt x="5450" y="1"/>
                    <a:pt x="4268"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8"/>
            <p:cNvSpPr/>
            <p:nvPr/>
          </p:nvSpPr>
          <p:spPr>
            <a:xfrm>
              <a:off x="5940375" y="2619925"/>
              <a:ext cx="49150" cy="444425"/>
            </a:xfrm>
            <a:custGeom>
              <a:rect b="b" l="l" r="r" t="t"/>
              <a:pathLst>
                <a:path extrusionOk="0" h="17777" w="1966">
                  <a:moveTo>
                    <a:pt x="0" y="0"/>
                  </a:moveTo>
                  <a:lnTo>
                    <a:pt x="0" y="17777"/>
                  </a:lnTo>
                  <a:lnTo>
                    <a:pt x="1965" y="17777"/>
                  </a:lnTo>
                  <a:lnTo>
                    <a:pt x="1965" y="0"/>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8"/>
            <p:cNvSpPr/>
            <p:nvPr/>
          </p:nvSpPr>
          <p:spPr>
            <a:xfrm>
              <a:off x="6055500" y="2627600"/>
              <a:ext cx="54900" cy="436750"/>
            </a:xfrm>
            <a:custGeom>
              <a:rect b="b" l="l" r="r" t="t"/>
              <a:pathLst>
                <a:path extrusionOk="0" h="17470" w="2196">
                  <a:moveTo>
                    <a:pt x="1106" y="0"/>
                  </a:moveTo>
                  <a:cubicBezTo>
                    <a:pt x="753" y="0"/>
                    <a:pt x="477" y="123"/>
                    <a:pt x="277" y="384"/>
                  </a:cubicBezTo>
                  <a:cubicBezTo>
                    <a:pt x="93" y="645"/>
                    <a:pt x="1" y="1013"/>
                    <a:pt x="1" y="1489"/>
                  </a:cubicBezTo>
                  <a:cubicBezTo>
                    <a:pt x="1" y="1950"/>
                    <a:pt x="93" y="2303"/>
                    <a:pt x="277" y="2564"/>
                  </a:cubicBezTo>
                  <a:cubicBezTo>
                    <a:pt x="477" y="2825"/>
                    <a:pt x="753" y="2963"/>
                    <a:pt x="1106" y="2963"/>
                  </a:cubicBezTo>
                  <a:cubicBezTo>
                    <a:pt x="1444" y="2963"/>
                    <a:pt x="1720" y="2825"/>
                    <a:pt x="1904" y="2564"/>
                  </a:cubicBezTo>
                  <a:cubicBezTo>
                    <a:pt x="2104" y="2303"/>
                    <a:pt x="2196" y="1950"/>
                    <a:pt x="2196" y="1489"/>
                  </a:cubicBezTo>
                  <a:cubicBezTo>
                    <a:pt x="2196" y="1013"/>
                    <a:pt x="2104" y="645"/>
                    <a:pt x="1904" y="384"/>
                  </a:cubicBezTo>
                  <a:cubicBezTo>
                    <a:pt x="1720" y="123"/>
                    <a:pt x="1444" y="0"/>
                    <a:pt x="1106" y="0"/>
                  </a:cubicBezTo>
                  <a:close/>
                  <a:moveTo>
                    <a:pt x="108" y="4836"/>
                  </a:moveTo>
                  <a:lnTo>
                    <a:pt x="108" y="17470"/>
                  </a:lnTo>
                  <a:lnTo>
                    <a:pt x="2073" y="17470"/>
                  </a:lnTo>
                  <a:lnTo>
                    <a:pt x="2073" y="4836"/>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8"/>
            <p:cNvSpPr/>
            <p:nvPr/>
          </p:nvSpPr>
          <p:spPr>
            <a:xfrm>
              <a:off x="6148375" y="2616850"/>
              <a:ext cx="166600" cy="447500"/>
            </a:xfrm>
            <a:custGeom>
              <a:rect b="b" l="l" r="r" t="t"/>
              <a:pathLst>
                <a:path extrusionOk="0" h="17900" w="6664">
                  <a:moveTo>
                    <a:pt x="4622" y="0"/>
                  </a:moveTo>
                  <a:cubicBezTo>
                    <a:pt x="3578" y="0"/>
                    <a:pt x="2795" y="353"/>
                    <a:pt x="2288" y="1075"/>
                  </a:cubicBezTo>
                  <a:cubicBezTo>
                    <a:pt x="1766" y="1796"/>
                    <a:pt x="1521" y="2902"/>
                    <a:pt x="1521" y="4406"/>
                  </a:cubicBezTo>
                  <a:lnTo>
                    <a:pt x="1521" y="5220"/>
                  </a:lnTo>
                  <a:lnTo>
                    <a:pt x="1" y="6049"/>
                  </a:lnTo>
                  <a:lnTo>
                    <a:pt x="1" y="7307"/>
                  </a:lnTo>
                  <a:lnTo>
                    <a:pt x="1521" y="7307"/>
                  </a:lnTo>
                  <a:lnTo>
                    <a:pt x="1521" y="17900"/>
                  </a:lnTo>
                  <a:lnTo>
                    <a:pt x="3486" y="17900"/>
                  </a:lnTo>
                  <a:lnTo>
                    <a:pt x="3486" y="7307"/>
                  </a:lnTo>
                  <a:lnTo>
                    <a:pt x="5742" y="7307"/>
                  </a:lnTo>
                  <a:lnTo>
                    <a:pt x="5742" y="5266"/>
                  </a:lnTo>
                  <a:lnTo>
                    <a:pt x="3486" y="5266"/>
                  </a:lnTo>
                  <a:lnTo>
                    <a:pt x="3486" y="4437"/>
                  </a:lnTo>
                  <a:cubicBezTo>
                    <a:pt x="3486" y="3685"/>
                    <a:pt x="3593" y="3132"/>
                    <a:pt x="3793" y="2748"/>
                  </a:cubicBezTo>
                  <a:cubicBezTo>
                    <a:pt x="3992" y="2364"/>
                    <a:pt x="4315" y="2180"/>
                    <a:pt x="4760" y="2180"/>
                  </a:cubicBezTo>
                  <a:cubicBezTo>
                    <a:pt x="5205" y="2180"/>
                    <a:pt x="5665" y="2288"/>
                    <a:pt x="6141" y="2503"/>
                  </a:cubicBezTo>
                  <a:lnTo>
                    <a:pt x="6663" y="476"/>
                  </a:lnTo>
                  <a:cubicBezTo>
                    <a:pt x="5988" y="154"/>
                    <a:pt x="5312" y="0"/>
                    <a:pt x="4622" y="0"/>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8"/>
            <p:cNvSpPr/>
            <p:nvPr/>
          </p:nvSpPr>
          <p:spPr>
            <a:xfrm>
              <a:off x="6316100" y="2742725"/>
              <a:ext cx="218000" cy="327400"/>
            </a:xfrm>
            <a:custGeom>
              <a:rect b="b" l="l" r="r" t="t"/>
              <a:pathLst>
                <a:path extrusionOk="0" h="13096" w="8720">
                  <a:moveTo>
                    <a:pt x="4360" y="2196"/>
                  </a:moveTo>
                  <a:cubicBezTo>
                    <a:pt x="5926" y="2196"/>
                    <a:pt x="6709" y="3639"/>
                    <a:pt x="6709" y="6525"/>
                  </a:cubicBezTo>
                  <a:cubicBezTo>
                    <a:pt x="6709" y="9441"/>
                    <a:pt x="5926" y="10900"/>
                    <a:pt x="4375" y="10900"/>
                  </a:cubicBezTo>
                  <a:cubicBezTo>
                    <a:pt x="2794" y="10900"/>
                    <a:pt x="2011" y="9441"/>
                    <a:pt x="2011" y="6525"/>
                  </a:cubicBezTo>
                  <a:cubicBezTo>
                    <a:pt x="2011" y="5128"/>
                    <a:pt x="2196" y="4069"/>
                    <a:pt x="2564" y="3316"/>
                  </a:cubicBezTo>
                  <a:cubicBezTo>
                    <a:pt x="2932" y="2564"/>
                    <a:pt x="3531" y="2196"/>
                    <a:pt x="4360" y="2196"/>
                  </a:cubicBezTo>
                  <a:close/>
                  <a:moveTo>
                    <a:pt x="4391" y="1"/>
                  </a:moveTo>
                  <a:cubicBezTo>
                    <a:pt x="2994" y="1"/>
                    <a:pt x="1904" y="584"/>
                    <a:pt x="1152" y="1735"/>
                  </a:cubicBezTo>
                  <a:cubicBezTo>
                    <a:pt x="384" y="2871"/>
                    <a:pt x="0" y="4483"/>
                    <a:pt x="0" y="6525"/>
                  </a:cubicBezTo>
                  <a:cubicBezTo>
                    <a:pt x="0" y="7845"/>
                    <a:pt x="169" y="8996"/>
                    <a:pt x="522" y="9994"/>
                  </a:cubicBezTo>
                  <a:cubicBezTo>
                    <a:pt x="875" y="10992"/>
                    <a:pt x="1397" y="11760"/>
                    <a:pt x="2057" y="12297"/>
                  </a:cubicBezTo>
                  <a:cubicBezTo>
                    <a:pt x="2718" y="12834"/>
                    <a:pt x="3470" y="13095"/>
                    <a:pt x="4345" y="13095"/>
                  </a:cubicBezTo>
                  <a:cubicBezTo>
                    <a:pt x="5711" y="13095"/>
                    <a:pt x="6786" y="12512"/>
                    <a:pt x="7569" y="11360"/>
                  </a:cubicBezTo>
                  <a:cubicBezTo>
                    <a:pt x="8336" y="10194"/>
                    <a:pt x="8720" y="8582"/>
                    <a:pt x="8720" y="6525"/>
                  </a:cubicBezTo>
                  <a:cubicBezTo>
                    <a:pt x="8720" y="4529"/>
                    <a:pt x="8336" y="2948"/>
                    <a:pt x="7553" y="1766"/>
                  </a:cubicBezTo>
                  <a:cubicBezTo>
                    <a:pt x="6786" y="599"/>
                    <a:pt x="5726" y="1"/>
                    <a:pt x="4391"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8"/>
            <p:cNvSpPr/>
            <p:nvPr/>
          </p:nvSpPr>
          <p:spPr>
            <a:xfrm>
              <a:off x="6589350" y="2742725"/>
              <a:ext cx="141250" cy="321625"/>
            </a:xfrm>
            <a:custGeom>
              <a:rect b="b" l="l" r="r" t="t"/>
              <a:pathLst>
                <a:path extrusionOk="0" h="12865" w="5650">
                  <a:moveTo>
                    <a:pt x="4667" y="1"/>
                  </a:moveTo>
                  <a:cubicBezTo>
                    <a:pt x="4099" y="1"/>
                    <a:pt x="3577" y="231"/>
                    <a:pt x="3086" y="661"/>
                  </a:cubicBezTo>
                  <a:cubicBezTo>
                    <a:pt x="2595" y="1106"/>
                    <a:pt x="2196" y="1704"/>
                    <a:pt x="1889" y="2457"/>
                  </a:cubicBezTo>
                  <a:lnTo>
                    <a:pt x="1781" y="2457"/>
                  </a:lnTo>
                  <a:lnTo>
                    <a:pt x="1536" y="231"/>
                  </a:lnTo>
                  <a:lnTo>
                    <a:pt x="0" y="231"/>
                  </a:lnTo>
                  <a:lnTo>
                    <a:pt x="0" y="12865"/>
                  </a:lnTo>
                  <a:lnTo>
                    <a:pt x="1950" y="12865"/>
                  </a:lnTo>
                  <a:lnTo>
                    <a:pt x="1950" y="6264"/>
                  </a:lnTo>
                  <a:cubicBezTo>
                    <a:pt x="1950" y="5143"/>
                    <a:pt x="2196" y="4237"/>
                    <a:pt x="2687" y="3531"/>
                  </a:cubicBezTo>
                  <a:cubicBezTo>
                    <a:pt x="3163" y="2840"/>
                    <a:pt x="3808" y="2487"/>
                    <a:pt x="4591" y="2487"/>
                  </a:cubicBezTo>
                  <a:cubicBezTo>
                    <a:pt x="4882" y="2487"/>
                    <a:pt x="5174" y="2533"/>
                    <a:pt x="5450" y="2626"/>
                  </a:cubicBezTo>
                  <a:lnTo>
                    <a:pt x="5650" y="123"/>
                  </a:lnTo>
                  <a:cubicBezTo>
                    <a:pt x="5389" y="47"/>
                    <a:pt x="5066" y="1"/>
                    <a:pt x="4667"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8"/>
            <p:cNvSpPr/>
            <p:nvPr/>
          </p:nvSpPr>
          <p:spPr>
            <a:xfrm>
              <a:off x="6772025" y="2742725"/>
              <a:ext cx="202675" cy="321625"/>
            </a:xfrm>
            <a:custGeom>
              <a:rect b="b" l="l" r="r" t="t"/>
              <a:pathLst>
                <a:path extrusionOk="0" h="12865" w="8107">
                  <a:moveTo>
                    <a:pt x="4790" y="1"/>
                  </a:moveTo>
                  <a:cubicBezTo>
                    <a:pt x="4176" y="1"/>
                    <a:pt x="3608" y="169"/>
                    <a:pt x="3086" y="492"/>
                  </a:cubicBezTo>
                  <a:cubicBezTo>
                    <a:pt x="2580" y="829"/>
                    <a:pt x="2181" y="1290"/>
                    <a:pt x="1904" y="1889"/>
                  </a:cubicBezTo>
                  <a:lnTo>
                    <a:pt x="1812" y="1889"/>
                  </a:lnTo>
                  <a:lnTo>
                    <a:pt x="1536" y="231"/>
                  </a:lnTo>
                  <a:lnTo>
                    <a:pt x="1" y="231"/>
                  </a:lnTo>
                  <a:lnTo>
                    <a:pt x="1" y="12865"/>
                  </a:lnTo>
                  <a:lnTo>
                    <a:pt x="1966" y="12865"/>
                  </a:lnTo>
                  <a:lnTo>
                    <a:pt x="1966" y="6571"/>
                  </a:lnTo>
                  <a:cubicBezTo>
                    <a:pt x="1966" y="4990"/>
                    <a:pt x="2150" y="3869"/>
                    <a:pt x="2534" y="3209"/>
                  </a:cubicBezTo>
                  <a:cubicBezTo>
                    <a:pt x="2917" y="2533"/>
                    <a:pt x="3532" y="2196"/>
                    <a:pt x="4361" y="2196"/>
                  </a:cubicBezTo>
                  <a:cubicBezTo>
                    <a:pt x="4975" y="2196"/>
                    <a:pt x="5435" y="2441"/>
                    <a:pt x="5711" y="2917"/>
                  </a:cubicBezTo>
                  <a:cubicBezTo>
                    <a:pt x="6003" y="3393"/>
                    <a:pt x="6141" y="4130"/>
                    <a:pt x="6141" y="5097"/>
                  </a:cubicBezTo>
                  <a:lnTo>
                    <a:pt x="6141" y="12865"/>
                  </a:lnTo>
                  <a:lnTo>
                    <a:pt x="8106" y="12865"/>
                  </a:lnTo>
                  <a:lnTo>
                    <a:pt x="8106" y="4637"/>
                  </a:lnTo>
                  <a:cubicBezTo>
                    <a:pt x="8106" y="1551"/>
                    <a:pt x="7001" y="1"/>
                    <a:pt x="4790"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8"/>
            <p:cNvSpPr/>
            <p:nvPr/>
          </p:nvSpPr>
          <p:spPr>
            <a:xfrm>
              <a:off x="7038750" y="2627600"/>
              <a:ext cx="55300" cy="436750"/>
            </a:xfrm>
            <a:custGeom>
              <a:rect b="b" l="l" r="r" t="t"/>
              <a:pathLst>
                <a:path extrusionOk="0" h="17470" w="2212">
                  <a:moveTo>
                    <a:pt x="1106" y="0"/>
                  </a:moveTo>
                  <a:cubicBezTo>
                    <a:pt x="753" y="0"/>
                    <a:pt x="477" y="123"/>
                    <a:pt x="293" y="384"/>
                  </a:cubicBezTo>
                  <a:cubicBezTo>
                    <a:pt x="93" y="645"/>
                    <a:pt x="1" y="1013"/>
                    <a:pt x="1" y="1489"/>
                  </a:cubicBezTo>
                  <a:cubicBezTo>
                    <a:pt x="1" y="1950"/>
                    <a:pt x="93" y="2303"/>
                    <a:pt x="293" y="2564"/>
                  </a:cubicBezTo>
                  <a:cubicBezTo>
                    <a:pt x="477" y="2825"/>
                    <a:pt x="753" y="2963"/>
                    <a:pt x="1106" y="2963"/>
                  </a:cubicBezTo>
                  <a:cubicBezTo>
                    <a:pt x="1459" y="2963"/>
                    <a:pt x="1720" y="2825"/>
                    <a:pt x="1920" y="2564"/>
                  </a:cubicBezTo>
                  <a:cubicBezTo>
                    <a:pt x="2104" y="2303"/>
                    <a:pt x="2212" y="1950"/>
                    <a:pt x="2212" y="1489"/>
                  </a:cubicBezTo>
                  <a:cubicBezTo>
                    <a:pt x="2212" y="1013"/>
                    <a:pt x="2104" y="645"/>
                    <a:pt x="1920" y="384"/>
                  </a:cubicBezTo>
                  <a:cubicBezTo>
                    <a:pt x="1720" y="123"/>
                    <a:pt x="1459" y="0"/>
                    <a:pt x="1106" y="0"/>
                  </a:cubicBezTo>
                  <a:close/>
                  <a:moveTo>
                    <a:pt x="124" y="4836"/>
                  </a:moveTo>
                  <a:lnTo>
                    <a:pt x="124" y="17470"/>
                  </a:lnTo>
                  <a:lnTo>
                    <a:pt x="2073" y="17470"/>
                  </a:lnTo>
                  <a:lnTo>
                    <a:pt x="2073" y="4836"/>
                  </a:ln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8"/>
            <p:cNvSpPr/>
            <p:nvPr/>
          </p:nvSpPr>
          <p:spPr>
            <a:xfrm>
              <a:off x="7143150" y="2742725"/>
              <a:ext cx="195750" cy="327400"/>
            </a:xfrm>
            <a:custGeom>
              <a:rect b="b" l="l" r="r" t="t"/>
              <a:pathLst>
                <a:path extrusionOk="0" h="13096" w="7830">
                  <a:moveTo>
                    <a:pt x="5865" y="6832"/>
                  </a:moveTo>
                  <a:lnTo>
                    <a:pt x="5865" y="7937"/>
                  </a:lnTo>
                  <a:cubicBezTo>
                    <a:pt x="5865" y="8920"/>
                    <a:pt x="5650" y="9672"/>
                    <a:pt x="5220" y="10224"/>
                  </a:cubicBezTo>
                  <a:cubicBezTo>
                    <a:pt x="4790" y="10762"/>
                    <a:pt x="4222" y="11038"/>
                    <a:pt x="3501" y="11038"/>
                  </a:cubicBezTo>
                  <a:cubicBezTo>
                    <a:pt x="3025" y="11038"/>
                    <a:pt x="2656" y="10884"/>
                    <a:pt x="2411" y="10577"/>
                  </a:cubicBezTo>
                  <a:cubicBezTo>
                    <a:pt x="2165" y="10270"/>
                    <a:pt x="2042" y="9825"/>
                    <a:pt x="2042" y="9273"/>
                  </a:cubicBezTo>
                  <a:cubicBezTo>
                    <a:pt x="2042" y="8490"/>
                    <a:pt x="2242" y="7906"/>
                    <a:pt x="2672" y="7538"/>
                  </a:cubicBezTo>
                  <a:cubicBezTo>
                    <a:pt x="3086" y="7154"/>
                    <a:pt x="3762" y="6955"/>
                    <a:pt x="4683" y="6909"/>
                  </a:cubicBezTo>
                  <a:lnTo>
                    <a:pt x="5865" y="6832"/>
                  </a:lnTo>
                  <a:close/>
                  <a:moveTo>
                    <a:pt x="4268" y="1"/>
                  </a:moveTo>
                  <a:cubicBezTo>
                    <a:pt x="3746" y="1"/>
                    <a:pt x="3178" y="93"/>
                    <a:pt x="2595" y="277"/>
                  </a:cubicBezTo>
                  <a:cubicBezTo>
                    <a:pt x="1996" y="476"/>
                    <a:pt x="1444" y="737"/>
                    <a:pt x="952" y="1106"/>
                  </a:cubicBezTo>
                  <a:lnTo>
                    <a:pt x="1582" y="3025"/>
                  </a:lnTo>
                  <a:cubicBezTo>
                    <a:pt x="1981" y="2764"/>
                    <a:pt x="2395" y="2533"/>
                    <a:pt x="2825" y="2349"/>
                  </a:cubicBezTo>
                  <a:cubicBezTo>
                    <a:pt x="3270" y="2150"/>
                    <a:pt x="3716" y="2058"/>
                    <a:pt x="4191" y="2058"/>
                  </a:cubicBezTo>
                  <a:cubicBezTo>
                    <a:pt x="4775" y="2058"/>
                    <a:pt x="5189" y="2257"/>
                    <a:pt x="5466" y="2656"/>
                  </a:cubicBezTo>
                  <a:cubicBezTo>
                    <a:pt x="5742" y="3055"/>
                    <a:pt x="5880" y="3669"/>
                    <a:pt x="5880" y="4468"/>
                  </a:cubicBezTo>
                  <a:lnTo>
                    <a:pt x="5880" y="5143"/>
                  </a:lnTo>
                  <a:lnTo>
                    <a:pt x="4284" y="5220"/>
                  </a:lnTo>
                  <a:cubicBezTo>
                    <a:pt x="2840" y="5281"/>
                    <a:pt x="1766" y="5634"/>
                    <a:pt x="1060" y="6294"/>
                  </a:cubicBezTo>
                  <a:cubicBezTo>
                    <a:pt x="354" y="6955"/>
                    <a:pt x="0" y="7937"/>
                    <a:pt x="0" y="9242"/>
                  </a:cubicBezTo>
                  <a:cubicBezTo>
                    <a:pt x="0" y="10470"/>
                    <a:pt x="261" y="11422"/>
                    <a:pt x="768" y="12082"/>
                  </a:cubicBezTo>
                  <a:cubicBezTo>
                    <a:pt x="1275" y="12757"/>
                    <a:pt x="1981" y="13095"/>
                    <a:pt x="2887" y="13095"/>
                  </a:cubicBezTo>
                  <a:cubicBezTo>
                    <a:pt x="3593" y="13095"/>
                    <a:pt x="4176" y="12957"/>
                    <a:pt x="4621" y="12681"/>
                  </a:cubicBezTo>
                  <a:cubicBezTo>
                    <a:pt x="5082" y="12404"/>
                    <a:pt x="5527" y="11882"/>
                    <a:pt x="5972" y="11099"/>
                  </a:cubicBezTo>
                  <a:lnTo>
                    <a:pt x="6034" y="11099"/>
                  </a:lnTo>
                  <a:lnTo>
                    <a:pt x="6433" y="12865"/>
                  </a:lnTo>
                  <a:lnTo>
                    <a:pt x="7830" y="12865"/>
                  </a:lnTo>
                  <a:lnTo>
                    <a:pt x="7830" y="4360"/>
                  </a:lnTo>
                  <a:cubicBezTo>
                    <a:pt x="7830" y="2856"/>
                    <a:pt x="7523" y="1751"/>
                    <a:pt x="6924" y="1060"/>
                  </a:cubicBezTo>
                  <a:cubicBezTo>
                    <a:pt x="6325" y="354"/>
                    <a:pt x="5450" y="1"/>
                    <a:pt x="4268"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8"/>
            <p:cNvSpPr/>
            <p:nvPr/>
          </p:nvSpPr>
          <p:spPr>
            <a:xfrm>
              <a:off x="276875" y="2268750"/>
              <a:ext cx="1192450" cy="1192425"/>
            </a:xfrm>
            <a:custGeom>
              <a:rect b="b" l="l" r="r" t="t"/>
              <a:pathLst>
                <a:path extrusionOk="0" h="47697" w="47698">
                  <a:moveTo>
                    <a:pt x="21861" y="2657"/>
                  </a:moveTo>
                  <a:cubicBezTo>
                    <a:pt x="24563" y="2657"/>
                    <a:pt x="27218" y="3225"/>
                    <a:pt x="29675" y="4314"/>
                  </a:cubicBezTo>
                  <a:cubicBezTo>
                    <a:pt x="28431" y="4100"/>
                    <a:pt x="27142" y="3977"/>
                    <a:pt x="25837" y="3977"/>
                  </a:cubicBezTo>
                  <a:cubicBezTo>
                    <a:pt x="20003" y="3977"/>
                    <a:pt x="14508" y="6249"/>
                    <a:pt x="10378" y="10378"/>
                  </a:cubicBezTo>
                  <a:cubicBezTo>
                    <a:pt x="6248" y="14508"/>
                    <a:pt x="3976" y="20003"/>
                    <a:pt x="3976" y="25837"/>
                  </a:cubicBezTo>
                  <a:cubicBezTo>
                    <a:pt x="3976" y="27126"/>
                    <a:pt x="4099" y="28416"/>
                    <a:pt x="4314" y="29675"/>
                  </a:cubicBezTo>
                  <a:cubicBezTo>
                    <a:pt x="1183" y="22628"/>
                    <a:pt x="2503" y="14047"/>
                    <a:pt x="8275" y="8275"/>
                  </a:cubicBezTo>
                  <a:cubicBezTo>
                    <a:pt x="12021" y="4529"/>
                    <a:pt x="16948" y="2657"/>
                    <a:pt x="21861" y="2657"/>
                  </a:cubicBezTo>
                  <a:close/>
                  <a:moveTo>
                    <a:pt x="25837" y="6633"/>
                  </a:moveTo>
                  <a:cubicBezTo>
                    <a:pt x="30765" y="6633"/>
                    <a:pt x="35677" y="8505"/>
                    <a:pt x="39423" y="12251"/>
                  </a:cubicBezTo>
                  <a:cubicBezTo>
                    <a:pt x="46914" y="19742"/>
                    <a:pt x="46914" y="31931"/>
                    <a:pt x="39423" y="39423"/>
                  </a:cubicBezTo>
                  <a:cubicBezTo>
                    <a:pt x="35677" y="43168"/>
                    <a:pt x="30757" y="45041"/>
                    <a:pt x="25837" y="45041"/>
                  </a:cubicBezTo>
                  <a:cubicBezTo>
                    <a:pt x="20917" y="45041"/>
                    <a:pt x="15997" y="43168"/>
                    <a:pt x="12251" y="39423"/>
                  </a:cubicBezTo>
                  <a:cubicBezTo>
                    <a:pt x="4759" y="31931"/>
                    <a:pt x="4759" y="19742"/>
                    <a:pt x="12251" y="12251"/>
                  </a:cubicBezTo>
                  <a:cubicBezTo>
                    <a:pt x="15997" y="8505"/>
                    <a:pt x="20924" y="6633"/>
                    <a:pt x="25837" y="6633"/>
                  </a:cubicBezTo>
                  <a:close/>
                  <a:moveTo>
                    <a:pt x="21861" y="1"/>
                  </a:moveTo>
                  <a:cubicBezTo>
                    <a:pt x="16027" y="1"/>
                    <a:pt x="10532" y="2273"/>
                    <a:pt x="6402" y="6402"/>
                  </a:cubicBezTo>
                  <a:cubicBezTo>
                    <a:pt x="2272" y="10532"/>
                    <a:pt x="0" y="16027"/>
                    <a:pt x="0" y="21861"/>
                  </a:cubicBezTo>
                  <a:cubicBezTo>
                    <a:pt x="0" y="27710"/>
                    <a:pt x="2272" y="33190"/>
                    <a:pt x="6402" y="37320"/>
                  </a:cubicBezTo>
                  <a:lnTo>
                    <a:pt x="10378" y="41295"/>
                  </a:lnTo>
                  <a:cubicBezTo>
                    <a:pt x="14508" y="45425"/>
                    <a:pt x="20003" y="47697"/>
                    <a:pt x="25837" y="47697"/>
                  </a:cubicBezTo>
                  <a:cubicBezTo>
                    <a:pt x="31686" y="47697"/>
                    <a:pt x="37166" y="45425"/>
                    <a:pt x="41296" y="41295"/>
                  </a:cubicBezTo>
                  <a:cubicBezTo>
                    <a:pt x="45425" y="37166"/>
                    <a:pt x="47697" y="31686"/>
                    <a:pt x="47697" y="25837"/>
                  </a:cubicBezTo>
                  <a:cubicBezTo>
                    <a:pt x="47697" y="20003"/>
                    <a:pt x="45425" y="14508"/>
                    <a:pt x="41296" y="10378"/>
                  </a:cubicBezTo>
                  <a:lnTo>
                    <a:pt x="37320" y="6402"/>
                  </a:lnTo>
                  <a:cubicBezTo>
                    <a:pt x="33190" y="2273"/>
                    <a:pt x="27710" y="1"/>
                    <a:pt x="21861"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8"/>
            <p:cNvSpPr/>
            <p:nvPr/>
          </p:nvSpPr>
          <p:spPr>
            <a:xfrm>
              <a:off x="508675" y="2500550"/>
              <a:ext cx="828225" cy="828225"/>
            </a:xfrm>
            <a:custGeom>
              <a:rect b="b" l="l" r="r" t="t"/>
              <a:pathLst>
                <a:path extrusionOk="0" h="33129" w="33129">
                  <a:moveTo>
                    <a:pt x="16565" y="2657"/>
                  </a:moveTo>
                  <a:cubicBezTo>
                    <a:pt x="19282" y="2657"/>
                    <a:pt x="21938" y="3455"/>
                    <a:pt x="24210" y="4944"/>
                  </a:cubicBezTo>
                  <a:cubicBezTo>
                    <a:pt x="25714" y="7216"/>
                    <a:pt x="26512" y="9872"/>
                    <a:pt x="26512" y="12589"/>
                  </a:cubicBezTo>
                  <a:cubicBezTo>
                    <a:pt x="26512" y="20264"/>
                    <a:pt x="20264" y="26497"/>
                    <a:pt x="12589" y="26497"/>
                  </a:cubicBezTo>
                  <a:cubicBezTo>
                    <a:pt x="12564" y="26497"/>
                    <a:pt x="12538" y="26497"/>
                    <a:pt x="12513" y="26497"/>
                  </a:cubicBezTo>
                  <a:cubicBezTo>
                    <a:pt x="9822" y="26497"/>
                    <a:pt x="7195" y="25685"/>
                    <a:pt x="4944" y="24210"/>
                  </a:cubicBezTo>
                  <a:cubicBezTo>
                    <a:pt x="3455" y="21938"/>
                    <a:pt x="2656" y="19282"/>
                    <a:pt x="2656" y="16565"/>
                  </a:cubicBezTo>
                  <a:cubicBezTo>
                    <a:pt x="2656" y="8889"/>
                    <a:pt x="8904" y="2657"/>
                    <a:pt x="16565" y="2657"/>
                  </a:cubicBezTo>
                  <a:close/>
                  <a:moveTo>
                    <a:pt x="28999" y="10317"/>
                  </a:moveTo>
                  <a:lnTo>
                    <a:pt x="28999" y="10317"/>
                  </a:lnTo>
                  <a:cubicBezTo>
                    <a:pt x="29936" y="12205"/>
                    <a:pt x="30473" y="14324"/>
                    <a:pt x="30473" y="16565"/>
                  </a:cubicBezTo>
                  <a:cubicBezTo>
                    <a:pt x="30473" y="24240"/>
                    <a:pt x="24240" y="30473"/>
                    <a:pt x="16565" y="30473"/>
                  </a:cubicBezTo>
                  <a:cubicBezTo>
                    <a:pt x="14400" y="30473"/>
                    <a:pt x="12266" y="29966"/>
                    <a:pt x="10317" y="28984"/>
                  </a:cubicBezTo>
                  <a:lnTo>
                    <a:pt x="10317" y="28984"/>
                  </a:lnTo>
                  <a:cubicBezTo>
                    <a:pt x="11069" y="29091"/>
                    <a:pt x="11821" y="29153"/>
                    <a:pt x="12589" y="29153"/>
                  </a:cubicBezTo>
                  <a:cubicBezTo>
                    <a:pt x="21723" y="29153"/>
                    <a:pt x="29153" y="21723"/>
                    <a:pt x="29153" y="12589"/>
                  </a:cubicBezTo>
                  <a:cubicBezTo>
                    <a:pt x="29153" y="11837"/>
                    <a:pt x="29107" y="11069"/>
                    <a:pt x="28999" y="10317"/>
                  </a:cubicBezTo>
                  <a:close/>
                  <a:moveTo>
                    <a:pt x="16565" y="1"/>
                  </a:moveTo>
                  <a:cubicBezTo>
                    <a:pt x="7431" y="1"/>
                    <a:pt x="1" y="7431"/>
                    <a:pt x="1" y="16565"/>
                  </a:cubicBezTo>
                  <a:cubicBezTo>
                    <a:pt x="1" y="19881"/>
                    <a:pt x="999" y="23104"/>
                    <a:pt x="2856" y="25852"/>
                  </a:cubicBezTo>
                  <a:cubicBezTo>
                    <a:pt x="2887" y="25898"/>
                    <a:pt x="2917" y="25929"/>
                    <a:pt x="2948" y="25975"/>
                  </a:cubicBezTo>
                  <a:cubicBezTo>
                    <a:pt x="5942" y="30289"/>
                    <a:pt x="10931" y="33129"/>
                    <a:pt x="16565" y="33129"/>
                  </a:cubicBezTo>
                  <a:cubicBezTo>
                    <a:pt x="25699" y="33129"/>
                    <a:pt x="33129" y="25699"/>
                    <a:pt x="33129" y="16565"/>
                  </a:cubicBezTo>
                  <a:cubicBezTo>
                    <a:pt x="33129" y="10931"/>
                    <a:pt x="30289" y="5942"/>
                    <a:pt x="25975" y="2948"/>
                  </a:cubicBezTo>
                  <a:cubicBezTo>
                    <a:pt x="25944" y="2918"/>
                    <a:pt x="25898" y="2887"/>
                    <a:pt x="25852" y="2856"/>
                  </a:cubicBezTo>
                  <a:cubicBezTo>
                    <a:pt x="23104" y="999"/>
                    <a:pt x="19881" y="1"/>
                    <a:pt x="16565"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8"/>
            <p:cNvSpPr/>
            <p:nvPr/>
          </p:nvSpPr>
          <p:spPr>
            <a:xfrm>
              <a:off x="1556800" y="2265675"/>
              <a:ext cx="33400" cy="1198575"/>
            </a:xfrm>
            <a:custGeom>
              <a:rect b="b" l="l" r="r" t="t"/>
              <a:pathLst>
                <a:path extrusionOk="0" h="47943" w="1336">
                  <a:moveTo>
                    <a:pt x="676" y="1"/>
                  </a:moveTo>
                  <a:cubicBezTo>
                    <a:pt x="307" y="1"/>
                    <a:pt x="0" y="615"/>
                    <a:pt x="0" y="1383"/>
                  </a:cubicBezTo>
                  <a:lnTo>
                    <a:pt x="0" y="46561"/>
                  </a:lnTo>
                  <a:cubicBezTo>
                    <a:pt x="0" y="47329"/>
                    <a:pt x="307" y="47943"/>
                    <a:pt x="676" y="47943"/>
                  </a:cubicBezTo>
                  <a:cubicBezTo>
                    <a:pt x="1044" y="47943"/>
                    <a:pt x="1336" y="47329"/>
                    <a:pt x="1336" y="46561"/>
                  </a:cubicBezTo>
                  <a:lnTo>
                    <a:pt x="1336" y="1383"/>
                  </a:lnTo>
                  <a:cubicBezTo>
                    <a:pt x="1336" y="615"/>
                    <a:pt x="1044" y="1"/>
                    <a:pt x="676" y="1"/>
                  </a:cubicBezTo>
                  <a:close/>
                </a:path>
              </a:pathLst>
            </a:custGeom>
            <a:solidFill>
              <a:srgbClr val="61A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8"/>
            <p:cNvSpPr/>
            <p:nvPr/>
          </p:nvSpPr>
          <p:spPr>
            <a:xfrm>
              <a:off x="627275" y="2645250"/>
              <a:ext cx="379200" cy="366150"/>
            </a:xfrm>
            <a:custGeom>
              <a:rect b="b" l="l" r="r" t="t"/>
              <a:pathLst>
                <a:path extrusionOk="0" h="14646" w="15168">
                  <a:moveTo>
                    <a:pt x="15029" y="0"/>
                  </a:moveTo>
                  <a:cubicBezTo>
                    <a:pt x="14722" y="1397"/>
                    <a:pt x="14354" y="2180"/>
                    <a:pt x="14354" y="2180"/>
                  </a:cubicBezTo>
                  <a:cubicBezTo>
                    <a:pt x="13187" y="4652"/>
                    <a:pt x="11698" y="6586"/>
                    <a:pt x="10132" y="8106"/>
                  </a:cubicBezTo>
                  <a:lnTo>
                    <a:pt x="8121" y="9825"/>
                  </a:lnTo>
                  <a:cubicBezTo>
                    <a:pt x="4713" y="12389"/>
                    <a:pt x="1397" y="13356"/>
                    <a:pt x="660" y="14031"/>
                  </a:cubicBezTo>
                  <a:cubicBezTo>
                    <a:pt x="0" y="14645"/>
                    <a:pt x="1182" y="14645"/>
                    <a:pt x="1182" y="14645"/>
                  </a:cubicBezTo>
                  <a:cubicBezTo>
                    <a:pt x="1182" y="14645"/>
                    <a:pt x="2610" y="14200"/>
                    <a:pt x="4590" y="13156"/>
                  </a:cubicBezTo>
                  <a:lnTo>
                    <a:pt x="4590" y="13156"/>
                  </a:lnTo>
                  <a:cubicBezTo>
                    <a:pt x="4590" y="13156"/>
                    <a:pt x="4590" y="13156"/>
                    <a:pt x="4590" y="13156"/>
                  </a:cubicBezTo>
                  <a:cubicBezTo>
                    <a:pt x="4601" y="13156"/>
                    <a:pt x="6601" y="11974"/>
                    <a:pt x="6601" y="11974"/>
                  </a:cubicBezTo>
                  <a:cubicBezTo>
                    <a:pt x="8351" y="10838"/>
                    <a:pt x="10286" y="9303"/>
                    <a:pt x="11944" y="7277"/>
                  </a:cubicBezTo>
                  <a:lnTo>
                    <a:pt x="13602" y="4928"/>
                  </a:lnTo>
                  <a:cubicBezTo>
                    <a:pt x="14093" y="4084"/>
                    <a:pt x="14630" y="3163"/>
                    <a:pt x="14922" y="2211"/>
                  </a:cubicBezTo>
                  <a:cubicBezTo>
                    <a:pt x="14922" y="2211"/>
                    <a:pt x="15167" y="1505"/>
                    <a:pt x="15029" y="0"/>
                  </a:cubicBezTo>
                  <a:close/>
                </a:path>
              </a:pathLst>
            </a:custGeom>
            <a:solidFill>
              <a:srgbClr val="762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8"/>
            <p:cNvSpPr/>
            <p:nvPr/>
          </p:nvSpPr>
          <p:spPr>
            <a:xfrm>
              <a:off x="637700" y="2695900"/>
              <a:ext cx="355725" cy="311100"/>
            </a:xfrm>
            <a:custGeom>
              <a:rect b="b" l="l" r="r" t="t"/>
              <a:pathLst>
                <a:path extrusionOk="0" h="12444" w="14229">
                  <a:moveTo>
                    <a:pt x="14228" y="1"/>
                  </a:moveTo>
                  <a:lnTo>
                    <a:pt x="14228" y="1"/>
                  </a:lnTo>
                  <a:cubicBezTo>
                    <a:pt x="13323" y="2518"/>
                    <a:pt x="10636" y="5788"/>
                    <a:pt x="7858" y="7983"/>
                  </a:cubicBezTo>
                  <a:cubicBezTo>
                    <a:pt x="4726" y="10317"/>
                    <a:pt x="2807" y="10977"/>
                    <a:pt x="335" y="12097"/>
                  </a:cubicBezTo>
                  <a:cubicBezTo>
                    <a:pt x="1" y="12381"/>
                    <a:pt x="84" y="12443"/>
                    <a:pt x="222" y="12443"/>
                  </a:cubicBezTo>
                  <a:cubicBezTo>
                    <a:pt x="331" y="12443"/>
                    <a:pt x="474" y="12404"/>
                    <a:pt x="474" y="12404"/>
                  </a:cubicBezTo>
                  <a:cubicBezTo>
                    <a:pt x="474" y="12404"/>
                    <a:pt x="1779" y="11775"/>
                    <a:pt x="3544" y="10946"/>
                  </a:cubicBezTo>
                  <a:lnTo>
                    <a:pt x="3544" y="10946"/>
                  </a:lnTo>
                  <a:cubicBezTo>
                    <a:pt x="3544" y="10947"/>
                    <a:pt x="3544" y="10947"/>
                    <a:pt x="3544" y="10947"/>
                  </a:cubicBezTo>
                  <a:cubicBezTo>
                    <a:pt x="3584" y="10947"/>
                    <a:pt x="5309" y="10010"/>
                    <a:pt x="5309" y="10010"/>
                  </a:cubicBezTo>
                  <a:cubicBezTo>
                    <a:pt x="7750" y="8536"/>
                    <a:pt x="9408" y="7078"/>
                    <a:pt x="10222" y="6295"/>
                  </a:cubicBezTo>
                  <a:cubicBezTo>
                    <a:pt x="10989" y="5542"/>
                    <a:pt x="13614" y="2472"/>
                    <a:pt x="14228" y="1"/>
                  </a:cubicBezTo>
                  <a:close/>
                </a:path>
              </a:pathLst>
            </a:custGeom>
            <a:solidFill>
              <a:srgbClr val="A96D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8"/>
            <p:cNvSpPr/>
            <p:nvPr/>
          </p:nvSpPr>
          <p:spPr>
            <a:xfrm>
              <a:off x="736650" y="2679775"/>
              <a:ext cx="208800" cy="191925"/>
            </a:xfrm>
            <a:custGeom>
              <a:rect b="b" l="l" r="r" t="t"/>
              <a:pathLst>
                <a:path extrusionOk="0" h="7677" w="8352">
                  <a:moveTo>
                    <a:pt x="4560" y="1"/>
                  </a:moveTo>
                  <a:cubicBezTo>
                    <a:pt x="4560" y="1"/>
                    <a:pt x="0" y="5036"/>
                    <a:pt x="4099" y="7584"/>
                  </a:cubicBezTo>
                  <a:cubicBezTo>
                    <a:pt x="4145" y="7615"/>
                    <a:pt x="4191" y="7646"/>
                    <a:pt x="4253" y="7676"/>
                  </a:cubicBezTo>
                  <a:cubicBezTo>
                    <a:pt x="3439" y="5681"/>
                    <a:pt x="3470" y="3332"/>
                    <a:pt x="4360" y="1398"/>
                  </a:cubicBezTo>
                  <a:lnTo>
                    <a:pt x="4360" y="1398"/>
                  </a:lnTo>
                  <a:cubicBezTo>
                    <a:pt x="4007" y="2288"/>
                    <a:pt x="3854" y="3271"/>
                    <a:pt x="3884" y="4238"/>
                  </a:cubicBezTo>
                  <a:cubicBezTo>
                    <a:pt x="3869" y="5389"/>
                    <a:pt x="4145" y="6387"/>
                    <a:pt x="4590" y="7431"/>
                  </a:cubicBezTo>
                  <a:cubicBezTo>
                    <a:pt x="8352" y="4591"/>
                    <a:pt x="4729" y="216"/>
                    <a:pt x="4560" y="32"/>
                  </a:cubicBezTo>
                  <a:lnTo>
                    <a:pt x="4560" y="1"/>
                  </a:lnTo>
                  <a:close/>
                </a:path>
              </a:pathLst>
            </a:custGeom>
            <a:solidFill>
              <a:srgbClr val="98B9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8"/>
            <p:cNvSpPr/>
            <p:nvPr/>
          </p:nvSpPr>
          <p:spPr>
            <a:xfrm>
              <a:off x="767725" y="2942675"/>
              <a:ext cx="169675" cy="89375"/>
            </a:xfrm>
            <a:custGeom>
              <a:rect b="b" l="l" r="r" t="t"/>
              <a:pathLst>
                <a:path extrusionOk="0" h="3575" w="6787">
                  <a:moveTo>
                    <a:pt x="2498" y="1"/>
                  </a:moveTo>
                  <a:cubicBezTo>
                    <a:pt x="1770" y="1"/>
                    <a:pt x="992" y="239"/>
                    <a:pt x="200" y="860"/>
                  </a:cubicBezTo>
                  <a:cubicBezTo>
                    <a:pt x="999" y="1505"/>
                    <a:pt x="1920" y="1996"/>
                    <a:pt x="2918" y="2257"/>
                  </a:cubicBezTo>
                  <a:cubicBezTo>
                    <a:pt x="3527" y="2434"/>
                    <a:pt x="4161" y="2532"/>
                    <a:pt x="4795" y="2532"/>
                  </a:cubicBezTo>
                  <a:cubicBezTo>
                    <a:pt x="5039" y="2532"/>
                    <a:pt x="5284" y="2517"/>
                    <a:pt x="5527" y="2487"/>
                  </a:cubicBezTo>
                  <a:lnTo>
                    <a:pt x="5527" y="2487"/>
                  </a:lnTo>
                  <a:cubicBezTo>
                    <a:pt x="5144" y="2555"/>
                    <a:pt x="4753" y="2589"/>
                    <a:pt x="4362" y="2589"/>
                  </a:cubicBezTo>
                  <a:cubicBezTo>
                    <a:pt x="2810" y="2589"/>
                    <a:pt x="1239" y="2068"/>
                    <a:pt x="1" y="1136"/>
                  </a:cubicBezTo>
                  <a:lnTo>
                    <a:pt x="1" y="1136"/>
                  </a:lnTo>
                  <a:cubicBezTo>
                    <a:pt x="16" y="1183"/>
                    <a:pt x="32" y="1229"/>
                    <a:pt x="47" y="1290"/>
                  </a:cubicBezTo>
                  <a:cubicBezTo>
                    <a:pt x="595" y="3065"/>
                    <a:pt x="1894" y="3575"/>
                    <a:pt x="3208" y="3575"/>
                  </a:cubicBezTo>
                  <a:cubicBezTo>
                    <a:pt x="4984" y="3575"/>
                    <a:pt x="6786" y="2641"/>
                    <a:pt x="6786" y="2641"/>
                  </a:cubicBezTo>
                  <a:lnTo>
                    <a:pt x="6771" y="2641"/>
                  </a:lnTo>
                  <a:cubicBezTo>
                    <a:pt x="6677" y="2489"/>
                    <a:pt x="4847" y="1"/>
                    <a:pt x="2498" y="1"/>
                  </a:cubicBezTo>
                  <a:close/>
                </a:path>
              </a:pathLst>
            </a:custGeom>
            <a:solidFill>
              <a:srgbClr val="98B9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8"/>
            <p:cNvSpPr/>
            <p:nvPr/>
          </p:nvSpPr>
          <p:spPr>
            <a:xfrm>
              <a:off x="942350" y="2767925"/>
              <a:ext cx="173125" cy="88300"/>
            </a:xfrm>
            <a:custGeom>
              <a:rect b="b" l="l" r="r" t="t"/>
              <a:pathLst>
                <a:path extrusionOk="0" h="3532" w="6925">
                  <a:moveTo>
                    <a:pt x="3102" y="1"/>
                  </a:moveTo>
                  <a:cubicBezTo>
                    <a:pt x="2057" y="1"/>
                    <a:pt x="974" y="403"/>
                    <a:pt x="108" y="1633"/>
                  </a:cubicBezTo>
                  <a:cubicBezTo>
                    <a:pt x="974" y="1968"/>
                    <a:pt x="1891" y="2176"/>
                    <a:pt x="2825" y="2176"/>
                  </a:cubicBezTo>
                  <a:cubicBezTo>
                    <a:pt x="2917" y="2176"/>
                    <a:pt x="3009" y="2174"/>
                    <a:pt x="3102" y="2170"/>
                  </a:cubicBezTo>
                  <a:cubicBezTo>
                    <a:pt x="3992" y="2155"/>
                    <a:pt x="4867" y="1986"/>
                    <a:pt x="5665" y="1648"/>
                  </a:cubicBezTo>
                  <a:lnTo>
                    <a:pt x="5665" y="1648"/>
                  </a:lnTo>
                  <a:cubicBezTo>
                    <a:pt x="4697" y="2132"/>
                    <a:pt x="3597" y="2373"/>
                    <a:pt x="2498" y="2373"/>
                  </a:cubicBezTo>
                  <a:cubicBezTo>
                    <a:pt x="1645" y="2373"/>
                    <a:pt x="792" y="2228"/>
                    <a:pt x="1" y="1940"/>
                  </a:cubicBezTo>
                  <a:lnTo>
                    <a:pt x="1" y="1940"/>
                  </a:lnTo>
                  <a:cubicBezTo>
                    <a:pt x="31" y="1986"/>
                    <a:pt x="47" y="2032"/>
                    <a:pt x="77" y="2063"/>
                  </a:cubicBezTo>
                  <a:cubicBezTo>
                    <a:pt x="807" y="3150"/>
                    <a:pt x="1712" y="3531"/>
                    <a:pt x="2622" y="3531"/>
                  </a:cubicBezTo>
                  <a:cubicBezTo>
                    <a:pt x="4758" y="3531"/>
                    <a:pt x="6924" y="1433"/>
                    <a:pt x="6924" y="1433"/>
                  </a:cubicBezTo>
                  <a:lnTo>
                    <a:pt x="6893" y="1433"/>
                  </a:lnTo>
                  <a:cubicBezTo>
                    <a:pt x="6784" y="1334"/>
                    <a:pt x="5006" y="1"/>
                    <a:pt x="3102" y="1"/>
                  </a:cubicBezTo>
                  <a:close/>
                </a:path>
              </a:pathLst>
            </a:custGeom>
            <a:solidFill>
              <a:srgbClr val="98B9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extLst>
    <p:ext uri="{DCECCB84-F9BA-43D5-87BE-67443E8EF086}">
      <p15:sldGuideLst>
        <p15:guide id="1" orient="horz" pos="1620">
          <p15:clr>
            <a:srgbClr val="FA7B17"/>
          </p15:clr>
        </p15:guide>
        <p15:guide id="2" pos="2880">
          <p15:clr>
            <a:srgbClr val="FA7B17"/>
          </p15:clr>
        </p15:guide>
        <p15:guide id="3" pos="1930">
          <p15:clr>
            <a:srgbClr val="FA7B17"/>
          </p15:clr>
        </p15:guide>
        <p15:guide id="4" pos="363">
          <p15:clr>
            <a:srgbClr val="FA7B17"/>
          </p15:clr>
        </p15:guide>
        <p15:guide id="5" pos="869">
          <p15:clr>
            <a:srgbClr val="FA7B17"/>
          </p15:clr>
        </p15:guide>
        <p15:guide id="6" pos="4464">
          <p15:clr>
            <a:srgbClr val="FA7B17"/>
          </p15:clr>
        </p15:guide>
        <p15:guide id="7" pos="3370">
          <p15:clr>
            <a:srgbClr val="FA7B17"/>
          </p15:clr>
        </p15:guide>
        <p15:guide id="8" pos="5472">
          <p15:clr>
            <a:srgbClr val="FA7B17"/>
          </p15:clr>
        </p15:guide>
        <p15:guide id="9" orient="horz" pos="2863">
          <p15:clr>
            <a:srgbClr val="FA7B17"/>
          </p15:clr>
        </p15:guide>
        <p15:guide id="10" orient="horz" pos="2160">
          <p15:clr>
            <a:srgbClr val="FA7B17"/>
          </p15:clr>
        </p15:guide>
        <p15:guide id="11" orient="horz" pos="3133">
          <p15:clr>
            <a:srgbClr val="E46962"/>
          </p15:clr>
        </p15:guide>
        <p15:guide id="12" orient="horz" pos="3110">
          <p15:clr>
            <a:srgbClr val="E46962"/>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Blurb">
  <p:cSld name="TITLE_1">
    <p:bg>
      <p:bgPr>
        <a:solidFill>
          <a:schemeClr val="accent5"/>
        </a:solidFill>
      </p:bgPr>
    </p:bg>
    <p:spTree>
      <p:nvGrpSpPr>
        <p:cNvPr id="703" name="Shape 703"/>
        <p:cNvGrpSpPr/>
        <p:nvPr/>
      </p:nvGrpSpPr>
      <p:grpSpPr>
        <a:xfrm>
          <a:off x="0" y="0"/>
          <a:ext cx="0" cy="0"/>
          <a:chOff x="0" y="0"/>
          <a:chExt cx="0" cy="0"/>
        </a:xfrm>
      </p:grpSpPr>
      <p:grpSp>
        <p:nvGrpSpPr>
          <p:cNvPr id="704" name="Google Shape;704;p59"/>
          <p:cNvGrpSpPr/>
          <p:nvPr/>
        </p:nvGrpSpPr>
        <p:grpSpPr>
          <a:xfrm>
            <a:off x="4953000" y="-95260"/>
            <a:ext cx="4059889" cy="4485415"/>
            <a:chOff x="4953000" y="-95260"/>
            <a:chExt cx="4059889" cy="4485415"/>
          </a:xfrm>
        </p:grpSpPr>
        <p:sp>
          <p:nvSpPr>
            <p:cNvPr id="705" name="Google Shape;705;p59"/>
            <p:cNvSpPr/>
            <p:nvPr/>
          </p:nvSpPr>
          <p:spPr>
            <a:xfrm rot="4001293">
              <a:off x="6921829" y="2932075"/>
              <a:ext cx="1651768" cy="1002507"/>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06" name="Google Shape;706;p59"/>
            <p:cNvSpPr/>
            <p:nvPr/>
          </p:nvSpPr>
          <p:spPr>
            <a:xfrm rot="4137692">
              <a:off x="6204058" y="2165398"/>
              <a:ext cx="640966" cy="99833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07" name="Google Shape;707;p59"/>
            <p:cNvSpPr/>
            <p:nvPr/>
          </p:nvSpPr>
          <p:spPr>
            <a:xfrm rot="-10068975">
              <a:off x="7057738" y="56030"/>
              <a:ext cx="1705562" cy="254726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descr="GabbyLinkedIn.jpg" id="708" name="Google Shape;708;p59"/>
            <p:cNvPicPr preferRelativeResize="0"/>
            <p:nvPr/>
          </p:nvPicPr>
          <p:blipFill rotWithShape="1">
            <a:blip r:embed="rId2">
              <a:alphaModFix/>
            </a:blip>
            <a:srcRect b="0" l="0" r="0" t="0"/>
            <a:stretch/>
          </p:blipFill>
          <p:spPr>
            <a:xfrm>
              <a:off x="4953000" y="427734"/>
              <a:ext cx="1905000" cy="1905000"/>
            </a:xfrm>
            <a:prstGeom prst="ellipse">
              <a:avLst/>
            </a:prstGeom>
            <a:noFill/>
            <a:ln>
              <a:noFill/>
            </a:ln>
          </p:spPr>
        </p:pic>
      </p:grpSp>
      <p:sp>
        <p:nvSpPr>
          <p:cNvPr id="709" name="Google Shape;709;p59"/>
          <p:cNvSpPr/>
          <p:nvPr/>
        </p:nvSpPr>
        <p:spPr>
          <a:xfrm>
            <a:off x="0" y="5005800"/>
            <a:ext cx="9144000" cy="137700"/>
          </a:xfrm>
          <a:prstGeom prst="rect">
            <a:avLst/>
          </a:prstGeom>
          <a:solidFill>
            <a:srgbClr val="56271C"/>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710" name="Google Shape;710;p59"/>
          <p:cNvSpPr txBox="1"/>
          <p:nvPr/>
        </p:nvSpPr>
        <p:spPr>
          <a:xfrm>
            <a:off x="463675" y="1177475"/>
            <a:ext cx="5467200" cy="961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7800">
                <a:solidFill>
                  <a:schemeClr val="accent4"/>
                </a:solidFill>
                <a:latin typeface="Calibri"/>
                <a:ea typeface="Calibri"/>
                <a:cs typeface="Calibri"/>
                <a:sym typeface="Calibri"/>
              </a:rPr>
              <a:t>Welcome!</a:t>
            </a:r>
            <a:endParaRPr sz="7800">
              <a:solidFill>
                <a:schemeClr val="accent4"/>
              </a:solidFill>
              <a:latin typeface="Calibri"/>
              <a:ea typeface="Calibri"/>
              <a:cs typeface="Calibri"/>
              <a:sym typeface="Calibri"/>
            </a:endParaRPr>
          </a:p>
        </p:txBody>
      </p:sp>
      <p:sp>
        <p:nvSpPr>
          <p:cNvPr id="711" name="Google Shape;711;p59"/>
          <p:cNvSpPr txBox="1"/>
          <p:nvPr/>
        </p:nvSpPr>
        <p:spPr>
          <a:xfrm>
            <a:off x="685800" y="2290325"/>
            <a:ext cx="7577100" cy="2493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US" sz="2200">
                <a:solidFill>
                  <a:srgbClr val="56271C"/>
                </a:solidFill>
                <a:latin typeface="Calibri"/>
                <a:ea typeface="Calibri"/>
                <a:cs typeface="Calibri"/>
                <a:sym typeface="Calibri"/>
              </a:rPr>
              <a:t>I am Gabriella Grant, Director </a:t>
            </a:r>
            <a:br>
              <a:rPr lang="en-US" sz="2200">
                <a:solidFill>
                  <a:srgbClr val="56271C"/>
                </a:solidFill>
                <a:latin typeface="Calibri"/>
                <a:ea typeface="Calibri"/>
                <a:cs typeface="Calibri"/>
                <a:sym typeface="Calibri"/>
              </a:rPr>
            </a:br>
            <a:r>
              <a:rPr lang="en-US" sz="2200">
                <a:solidFill>
                  <a:srgbClr val="56271C"/>
                </a:solidFill>
                <a:latin typeface="Calibri"/>
                <a:ea typeface="Calibri"/>
                <a:cs typeface="Calibri"/>
                <a:sym typeface="Calibri"/>
              </a:rPr>
              <a:t>of Trauma Informed California</a:t>
            </a:r>
            <a:endParaRPr sz="2200">
              <a:solidFill>
                <a:srgbClr val="56271C"/>
              </a:solidFill>
              <a:latin typeface="Calibri"/>
              <a:ea typeface="Calibri"/>
              <a:cs typeface="Calibri"/>
              <a:sym typeface="Calibri"/>
            </a:endParaRPr>
          </a:p>
          <a:p>
            <a:pPr indent="0" lvl="0" marL="0" rtl="0" algn="l">
              <a:lnSpc>
                <a:spcPct val="90000"/>
              </a:lnSpc>
              <a:spcBef>
                <a:spcPts val="1800"/>
              </a:spcBef>
              <a:spcAft>
                <a:spcPts val="0"/>
              </a:spcAft>
              <a:buNone/>
            </a:pPr>
            <a:r>
              <a:rPr lang="en-US" sz="2200">
                <a:solidFill>
                  <a:srgbClr val="56271C"/>
                </a:solidFill>
                <a:latin typeface="Calibri"/>
                <a:ea typeface="Calibri"/>
                <a:cs typeface="Calibri"/>
                <a:sym typeface="Calibri"/>
              </a:rPr>
              <a:t>Email: </a:t>
            </a:r>
            <a:r>
              <a:rPr lang="en-US" sz="2200" u="sng">
                <a:solidFill>
                  <a:schemeClr val="hlink"/>
                </a:solidFill>
                <a:latin typeface="Calibri"/>
                <a:ea typeface="Calibri"/>
                <a:cs typeface="Calibri"/>
                <a:sym typeface="Calibri"/>
                <a:hlinkClick r:id="rId3"/>
              </a:rPr>
              <a:t>gabby@trauma-informed-california.org</a:t>
            </a:r>
            <a:endParaRPr sz="2200">
              <a:solidFill>
                <a:srgbClr val="56271C"/>
              </a:solidFill>
              <a:latin typeface="Calibri"/>
              <a:ea typeface="Calibri"/>
              <a:cs typeface="Calibri"/>
              <a:sym typeface="Calibri"/>
            </a:endParaRPr>
          </a:p>
          <a:p>
            <a:pPr indent="0" lvl="0" marL="0" rtl="0" algn="l">
              <a:lnSpc>
                <a:spcPct val="90000"/>
              </a:lnSpc>
              <a:spcBef>
                <a:spcPts val="300"/>
              </a:spcBef>
              <a:spcAft>
                <a:spcPts val="0"/>
              </a:spcAft>
              <a:buNone/>
            </a:pPr>
            <a:r>
              <a:rPr lang="en-US" sz="2200">
                <a:solidFill>
                  <a:srgbClr val="56271C"/>
                </a:solidFill>
                <a:latin typeface="Calibri"/>
                <a:ea typeface="Calibri"/>
                <a:cs typeface="Calibri"/>
                <a:sym typeface="Calibri"/>
              </a:rPr>
              <a:t>Website: </a:t>
            </a:r>
            <a:r>
              <a:rPr lang="en-US" sz="2200" u="sng">
                <a:solidFill>
                  <a:srgbClr val="6AA84F"/>
                </a:solidFill>
                <a:latin typeface="Calibri"/>
                <a:ea typeface="Calibri"/>
                <a:cs typeface="Calibri"/>
                <a:sym typeface="Calibri"/>
                <a:hlinkClick r:id="rId4">
                  <a:extLst>
                    <a:ext uri="{A12FA001-AC4F-418D-AE19-62706E023703}">
                      <ahyp:hlinkClr val="tx"/>
                    </a:ext>
                  </a:extLst>
                </a:hlinkClick>
              </a:rPr>
              <a:t>www.trauma-informed-california.org</a:t>
            </a:r>
            <a:endParaRPr sz="2200">
              <a:solidFill>
                <a:srgbClr val="56271C"/>
              </a:solidFill>
              <a:latin typeface="Calibri"/>
              <a:ea typeface="Calibri"/>
              <a:cs typeface="Calibri"/>
              <a:sym typeface="Calibri"/>
            </a:endParaRPr>
          </a:p>
          <a:p>
            <a:pPr indent="0" lvl="0" marL="0" rtl="0" algn="l">
              <a:lnSpc>
                <a:spcPct val="90000"/>
              </a:lnSpc>
              <a:spcBef>
                <a:spcPts val="300"/>
              </a:spcBef>
              <a:spcAft>
                <a:spcPts val="0"/>
              </a:spcAft>
              <a:buNone/>
            </a:pPr>
            <a:r>
              <a:rPr lang="en-US" sz="2200">
                <a:solidFill>
                  <a:srgbClr val="56271C"/>
                </a:solidFill>
                <a:latin typeface="Calibri"/>
                <a:ea typeface="Calibri"/>
                <a:cs typeface="Calibri"/>
                <a:sym typeface="Calibri"/>
              </a:rPr>
              <a:t>Connect with me on LinkedIn! </a:t>
            </a:r>
            <a:endParaRPr sz="2200">
              <a:solidFill>
                <a:srgbClr val="56271C"/>
              </a:solidFill>
              <a:latin typeface="Calibri"/>
              <a:ea typeface="Calibri"/>
              <a:cs typeface="Calibri"/>
              <a:sym typeface="Calibri"/>
            </a:endParaRPr>
          </a:p>
          <a:p>
            <a:pPr indent="0" lvl="0" marL="0" rtl="0" algn="l">
              <a:lnSpc>
                <a:spcPct val="90000"/>
              </a:lnSpc>
              <a:spcBef>
                <a:spcPts val="0"/>
              </a:spcBef>
              <a:spcAft>
                <a:spcPts val="0"/>
              </a:spcAft>
              <a:buNone/>
            </a:pPr>
            <a:r>
              <a:rPr lang="en-US" sz="2200" u="sng">
                <a:solidFill>
                  <a:srgbClr val="6AA84F"/>
                </a:solidFill>
                <a:latin typeface="Calibri"/>
                <a:ea typeface="Calibri"/>
                <a:cs typeface="Calibri"/>
                <a:sym typeface="Calibri"/>
                <a:hlinkClick r:id="rId5">
                  <a:extLst>
                    <a:ext uri="{A12FA001-AC4F-418D-AE19-62706E023703}">
                      <ahyp:hlinkClr val="tx"/>
                    </a:ext>
                  </a:extLst>
                </a:hlinkClick>
              </a:rPr>
              <a:t>https://www.linkedin.com/in/gabriella-grant-3bb0793a</a:t>
            </a:r>
            <a:endParaRPr sz="2200">
              <a:solidFill>
                <a:srgbClr val="56271C"/>
              </a:solidFill>
              <a:latin typeface="Calibri"/>
              <a:ea typeface="Calibri"/>
              <a:cs typeface="Calibri"/>
              <a:sym typeface="Calibri"/>
            </a:endParaRPr>
          </a:p>
        </p:txBody>
      </p:sp>
    </p:spTree>
  </p:cSld>
  <p:clrMapOvr>
    <a:masterClrMapping/>
  </p:clrMapOvr>
  <p:extLst>
    <p:ext uri="{DCECCB84-F9BA-43D5-87BE-67443E8EF086}">
      <p15:sldGuideLst>
        <p15:guide id="1" orient="horz" pos="1224">
          <p15:clr>
            <a:srgbClr val="FA7B17"/>
          </p15:clr>
        </p15:guide>
        <p15:guide id="2" pos="292">
          <p15:clr>
            <a:srgbClr val="FA7B17"/>
          </p15:clr>
        </p15:guide>
        <p15:guide id="3" pos="432">
          <p15:clr>
            <a:srgbClr val="FA7B17"/>
          </p15:clr>
        </p15:guide>
        <p15:guide id="4" orient="horz" pos="1443">
          <p15:clr>
            <a:srgbClr val="FA7B17"/>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Blurb 1">
  <p:cSld name="TITLE_1_2">
    <p:bg>
      <p:bgPr>
        <a:solidFill>
          <a:schemeClr val="accent5"/>
        </a:solidFill>
      </p:bgPr>
    </p:bg>
    <p:spTree>
      <p:nvGrpSpPr>
        <p:cNvPr id="712" name="Shape 712"/>
        <p:cNvGrpSpPr/>
        <p:nvPr/>
      </p:nvGrpSpPr>
      <p:grpSpPr>
        <a:xfrm>
          <a:off x="0" y="0"/>
          <a:ext cx="0" cy="0"/>
          <a:chOff x="0" y="0"/>
          <a:chExt cx="0" cy="0"/>
        </a:xfrm>
      </p:grpSpPr>
      <p:grpSp>
        <p:nvGrpSpPr>
          <p:cNvPr id="713" name="Google Shape;713;p60"/>
          <p:cNvGrpSpPr/>
          <p:nvPr/>
        </p:nvGrpSpPr>
        <p:grpSpPr>
          <a:xfrm>
            <a:off x="4953000" y="-95260"/>
            <a:ext cx="4059889" cy="4485415"/>
            <a:chOff x="4953000" y="-95260"/>
            <a:chExt cx="4059889" cy="4485415"/>
          </a:xfrm>
        </p:grpSpPr>
        <p:sp>
          <p:nvSpPr>
            <p:cNvPr id="714" name="Google Shape;714;p60"/>
            <p:cNvSpPr/>
            <p:nvPr/>
          </p:nvSpPr>
          <p:spPr>
            <a:xfrm rot="4001293">
              <a:off x="6921829" y="2932075"/>
              <a:ext cx="1651768" cy="1002507"/>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15" name="Google Shape;715;p60"/>
            <p:cNvSpPr/>
            <p:nvPr/>
          </p:nvSpPr>
          <p:spPr>
            <a:xfrm rot="4137692">
              <a:off x="6204058" y="2165398"/>
              <a:ext cx="640966" cy="99833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16" name="Google Shape;716;p60"/>
            <p:cNvSpPr/>
            <p:nvPr/>
          </p:nvSpPr>
          <p:spPr>
            <a:xfrm rot="-10068975">
              <a:off x="7057738" y="56030"/>
              <a:ext cx="1705562" cy="254726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descr="GabbyLinkedIn.jpg" id="717" name="Google Shape;717;p60"/>
            <p:cNvPicPr preferRelativeResize="0"/>
            <p:nvPr/>
          </p:nvPicPr>
          <p:blipFill rotWithShape="1">
            <a:blip r:embed="rId2">
              <a:alphaModFix/>
            </a:blip>
            <a:srcRect b="0" l="0" r="0" t="0"/>
            <a:stretch/>
          </p:blipFill>
          <p:spPr>
            <a:xfrm>
              <a:off x="4953000" y="427734"/>
              <a:ext cx="1905000" cy="1905000"/>
            </a:xfrm>
            <a:prstGeom prst="ellipse">
              <a:avLst/>
            </a:prstGeom>
            <a:noFill/>
            <a:ln>
              <a:noFill/>
            </a:ln>
          </p:spPr>
        </p:pic>
      </p:grpSp>
      <p:sp>
        <p:nvSpPr>
          <p:cNvPr id="718" name="Google Shape;718;p60"/>
          <p:cNvSpPr/>
          <p:nvPr/>
        </p:nvSpPr>
        <p:spPr>
          <a:xfrm>
            <a:off x="0" y="5005800"/>
            <a:ext cx="9144000" cy="137700"/>
          </a:xfrm>
          <a:prstGeom prst="rect">
            <a:avLst/>
          </a:prstGeom>
          <a:solidFill>
            <a:srgbClr val="56271C"/>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719" name="Google Shape;719;p60"/>
          <p:cNvSpPr txBox="1"/>
          <p:nvPr/>
        </p:nvSpPr>
        <p:spPr>
          <a:xfrm>
            <a:off x="755250" y="1667325"/>
            <a:ext cx="5467200" cy="961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4800">
                <a:solidFill>
                  <a:schemeClr val="accent4"/>
                </a:solidFill>
                <a:latin typeface="Calibri"/>
                <a:ea typeface="Calibri"/>
                <a:cs typeface="Calibri"/>
                <a:sym typeface="Calibri"/>
              </a:rPr>
              <a:t>Thank You!</a:t>
            </a:r>
            <a:endParaRPr sz="4800">
              <a:solidFill>
                <a:schemeClr val="accent4"/>
              </a:solidFill>
              <a:latin typeface="Calibri"/>
              <a:ea typeface="Calibri"/>
              <a:cs typeface="Calibri"/>
              <a:sym typeface="Calibri"/>
            </a:endParaRPr>
          </a:p>
        </p:txBody>
      </p:sp>
      <p:sp>
        <p:nvSpPr>
          <p:cNvPr id="720" name="Google Shape;720;p60"/>
          <p:cNvSpPr txBox="1"/>
          <p:nvPr/>
        </p:nvSpPr>
        <p:spPr>
          <a:xfrm>
            <a:off x="744100" y="2640225"/>
            <a:ext cx="7577100" cy="1803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US" sz="1800">
                <a:solidFill>
                  <a:schemeClr val="accent1"/>
                </a:solidFill>
                <a:latin typeface="Calibri"/>
                <a:ea typeface="Calibri"/>
                <a:cs typeface="Calibri"/>
                <a:sym typeface="Calibri"/>
              </a:rPr>
              <a:t>Gabriella Grant, Director</a:t>
            </a:r>
            <a:endParaRPr sz="1800">
              <a:solidFill>
                <a:schemeClr val="accent1"/>
              </a:solidFill>
              <a:latin typeface="Calibri"/>
              <a:ea typeface="Calibri"/>
              <a:cs typeface="Calibri"/>
              <a:sym typeface="Calibri"/>
            </a:endParaRPr>
          </a:p>
          <a:p>
            <a:pPr indent="0" lvl="0" marL="0" rtl="0" algn="l">
              <a:lnSpc>
                <a:spcPct val="90000"/>
              </a:lnSpc>
              <a:spcBef>
                <a:spcPts val="0"/>
              </a:spcBef>
              <a:spcAft>
                <a:spcPts val="0"/>
              </a:spcAft>
              <a:buNone/>
            </a:pPr>
            <a:r>
              <a:rPr lang="en-US" sz="1800">
                <a:solidFill>
                  <a:schemeClr val="accent1"/>
                </a:solidFill>
                <a:latin typeface="Calibri"/>
                <a:ea typeface="Calibri"/>
                <a:cs typeface="Calibri"/>
                <a:sym typeface="Calibri"/>
              </a:rPr>
              <a:t>Trauma Informed California</a:t>
            </a:r>
            <a:endParaRPr sz="1800">
              <a:solidFill>
                <a:schemeClr val="accent1"/>
              </a:solidFill>
              <a:latin typeface="Calibri"/>
              <a:ea typeface="Calibri"/>
              <a:cs typeface="Calibri"/>
              <a:sym typeface="Calibri"/>
            </a:endParaRPr>
          </a:p>
          <a:p>
            <a:pPr indent="0" lvl="0" marL="0" rtl="0" algn="l">
              <a:lnSpc>
                <a:spcPct val="90000"/>
              </a:lnSpc>
              <a:spcBef>
                <a:spcPts val="1800"/>
              </a:spcBef>
              <a:spcAft>
                <a:spcPts val="0"/>
              </a:spcAft>
              <a:buNone/>
            </a:pPr>
            <a:r>
              <a:rPr lang="en-US" sz="1800" u="sng">
                <a:solidFill>
                  <a:schemeClr val="hlink"/>
                </a:solidFill>
                <a:latin typeface="Calibri"/>
                <a:ea typeface="Calibri"/>
                <a:cs typeface="Calibri"/>
                <a:sym typeface="Calibri"/>
                <a:hlinkClick r:id="rId3"/>
              </a:rPr>
              <a:t>gabby@trauma-informed-california.org</a:t>
            </a:r>
            <a:endParaRPr sz="1800">
              <a:solidFill>
                <a:schemeClr val="accent1"/>
              </a:solidFill>
              <a:latin typeface="Calibri"/>
              <a:ea typeface="Calibri"/>
              <a:cs typeface="Calibri"/>
              <a:sym typeface="Calibri"/>
            </a:endParaRPr>
          </a:p>
          <a:p>
            <a:pPr indent="0" lvl="0" marL="0" rtl="0" algn="l">
              <a:lnSpc>
                <a:spcPct val="90000"/>
              </a:lnSpc>
              <a:spcBef>
                <a:spcPts val="300"/>
              </a:spcBef>
              <a:spcAft>
                <a:spcPts val="0"/>
              </a:spcAft>
              <a:buNone/>
            </a:pPr>
            <a:r>
              <a:rPr lang="en-US" sz="1800" u="sng">
                <a:solidFill>
                  <a:schemeClr val="hlink"/>
                </a:solidFill>
                <a:latin typeface="Calibri"/>
                <a:ea typeface="Calibri"/>
                <a:cs typeface="Calibri"/>
                <a:sym typeface="Calibri"/>
                <a:hlinkClick r:id="rId4"/>
              </a:rPr>
              <a:t>www.trauma-informed-california.org</a:t>
            </a:r>
            <a:endParaRPr sz="1800">
              <a:solidFill>
                <a:schemeClr val="accent1"/>
              </a:solidFill>
              <a:latin typeface="Calibri"/>
              <a:ea typeface="Calibri"/>
              <a:cs typeface="Calibri"/>
              <a:sym typeface="Calibri"/>
            </a:endParaRPr>
          </a:p>
          <a:p>
            <a:pPr indent="0" lvl="0" marL="0" rtl="0" algn="l">
              <a:lnSpc>
                <a:spcPct val="90000"/>
              </a:lnSpc>
              <a:spcBef>
                <a:spcPts val="400"/>
              </a:spcBef>
              <a:spcAft>
                <a:spcPts val="0"/>
              </a:spcAft>
              <a:buNone/>
            </a:pPr>
            <a:r>
              <a:rPr lang="en-US" sz="1800">
                <a:solidFill>
                  <a:schemeClr val="accent1"/>
                </a:solidFill>
                <a:latin typeface="Calibri"/>
                <a:ea typeface="Calibri"/>
                <a:cs typeface="Calibri"/>
                <a:sym typeface="Calibri"/>
              </a:rPr>
              <a:t>916-267-4367</a:t>
            </a:r>
            <a:endParaRPr sz="1800">
              <a:solidFill>
                <a:srgbClr val="56271C"/>
              </a:solidFill>
              <a:latin typeface="Calibri"/>
              <a:ea typeface="Calibri"/>
              <a:cs typeface="Calibri"/>
              <a:sym typeface="Calibri"/>
            </a:endParaRPr>
          </a:p>
        </p:txBody>
      </p:sp>
    </p:spTree>
  </p:cSld>
  <p:clrMapOvr>
    <a:masterClrMapping/>
  </p:clrMapOvr>
  <p:extLst>
    <p:ext uri="{DCECCB84-F9BA-43D5-87BE-67443E8EF086}">
      <p15:sldGuideLst>
        <p15:guide id="1" orient="horz" pos="1663">
          <p15:clr>
            <a:srgbClr val="FA7B17"/>
          </p15:clr>
        </p15:guide>
        <p15:guide id="2" pos="288">
          <p15:clr>
            <a:srgbClr val="FA7B17"/>
          </p15:clr>
        </p15:guide>
        <p15:guide id="3" pos="476">
          <p15:clr>
            <a:srgbClr val="FA7B17"/>
          </p15:clr>
        </p15:guide>
        <p15:guide id="4" orient="horz" pos="1477">
          <p15:clr>
            <a:srgbClr val="FA7B17"/>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lay 1">
  <p:cSld name="TITLE_1_1">
    <p:spTree>
      <p:nvGrpSpPr>
        <p:cNvPr id="721" name="Shape 721"/>
        <p:cNvGrpSpPr/>
        <p:nvPr/>
      </p:nvGrpSpPr>
      <p:grpSpPr>
        <a:xfrm>
          <a:off x="0" y="0"/>
          <a:ext cx="0" cy="0"/>
          <a:chOff x="0" y="0"/>
          <a:chExt cx="0" cy="0"/>
        </a:xfrm>
      </p:grpSpPr>
      <p:sp>
        <p:nvSpPr>
          <p:cNvPr id="722" name="Google Shape;722;p61"/>
          <p:cNvSpPr txBox="1"/>
          <p:nvPr>
            <p:ph idx="12" type="sldNum"/>
          </p:nvPr>
        </p:nvSpPr>
        <p:spPr>
          <a:xfrm>
            <a:off x="8595309" y="474990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
        <p:nvSpPr>
          <p:cNvPr id="723" name="Google Shape;723;p61"/>
          <p:cNvSpPr/>
          <p:nvPr/>
        </p:nvSpPr>
        <p:spPr>
          <a:xfrm>
            <a:off x="2007373" y="2456300"/>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24" name="Google Shape;724;p61"/>
          <p:cNvSpPr/>
          <p:nvPr/>
        </p:nvSpPr>
        <p:spPr>
          <a:xfrm rot="758744">
            <a:off x="1198314" y="3049648"/>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25" name="Google Shape;725;p61"/>
          <p:cNvSpPr/>
          <p:nvPr/>
        </p:nvSpPr>
        <p:spPr>
          <a:xfrm flipH="1" rot="10800000">
            <a:off x="1435558" y="3750422"/>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FFE88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26" name="Google Shape;726;p61"/>
          <p:cNvSpPr/>
          <p:nvPr/>
        </p:nvSpPr>
        <p:spPr>
          <a:xfrm flipH="1" rot="10800000">
            <a:off x="1480870" y="0"/>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77AB21">
              <a:alpha val="2471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27" name="Google Shape;727;p61"/>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77AB21">
              <a:alpha val="8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id="728" name="Google Shape;728;p61"/>
          <p:cNvPicPr preferRelativeResize="0"/>
          <p:nvPr/>
        </p:nvPicPr>
        <p:blipFill rotWithShape="1">
          <a:blip r:embed="rId2">
            <a:alphaModFix/>
          </a:blip>
          <a:srcRect b="0" l="0" r="0" t="0"/>
          <a:stretch/>
        </p:blipFill>
        <p:spPr>
          <a:xfrm>
            <a:off x="523452" y="432200"/>
            <a:ext cx="1645406" cy="2487172"/>
          </a:xfrm>
          <a:custGeom>
            <a:rect b="b" l="l" r="r" t="t"/>
            <a:pathLst>
              <a:path extrusionOk="0" h="21367" w="17426">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729" name="Google Shape;729;p61"/>
          <p:cNvSpPr txBox="1"/>
          <p:nvPr>
            <p:ph type="title"/>
          </p:nvPr>
        </p:nvSpPr>
        <p:spPr>
          <a:xfrm>
            <a:off x="3657600" y="546300"/>
            <a:ext cx="5217000" cy="825300"/>
          </a:xfrm>
          <a:prstGeom prst="rect">
            <a:avLst/>
          </a:prstGeom>
        </p:spPr>
        <p:txBody>
          <a:bodyPr anchorCtr="0" anchor="b" bIns="0" lIns="0" spcFirstLastPara="1" rIns="0" wrap="square" tIns="0">
            <a:noAutofit/>
          </a:bodyPr>
          <a:lstStyle>
            <a:lvl1pPr lvl="0">
              <a:spcBef>
                <a:spcPts val="0"/>
              </a:spcBef>
              <a:spcAft>
                <a:spcPts val="0"/>
              </a:spcAft>
              <a:buSzPts val="3200"/>
              <a:buNone/>
              <a:defRPr b="1"/>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30" name="Google Shape;730;p61"/>
          <p:cNvSpPr txBox="1"/>
          <p:nvPr>
            <p:ph idx="1" type="subTitle"/>
          </p:nvPr>
        </p:nvSpPr>
        <p:spPr>
          <a:xfrm>
            <a:off x="3657600" y="1456575"/>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731" name="Google Shape;731;p61"/>
          <p:cNvSpPr txBox="1"/>
          <p:nvPr>
            <p:ph idx="2" type="body"/>
          </p:nvPr>
        </p:nvSpPr>
        <p:spPr>
          <a:xfrm>
            <a:off x="3675550" y="1768275"/>
            <a:ext cx="5217000" cy="30837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extLst>
    <p:ext uri="{DCECCB84-F9BA-43D5-87BE-67443E8EF086}">
      <p15:sldGuideLst>
        <p15:guide id="1" pos="2304">
          <p15:clr>
            <a:srgbClr val="FA7B17"/>
          </p15:clr>
        </p15:guide>
        <p15:guide id="2" orient="horz" pos="720">
          <p15:clr>
            <a:srgbClr val="FA7B17"/>
          </p15:clr>
        </p15:guide>
        <p15:guide id="3" orient="horz" pos="792">
          <p15:clr>
            <a:srgbClr val="FA7B17"/>
          </p15:clr>
        </p15:guide>
        <p15:guide id="4" orient="horz" pos="1008">
          <p15:clr>
            <a:srgbClr val="FA7B17"/>
          </p15:clr>
        </p15:guide>
        <p15:guide id="5" orient="horz" pos="1224">
          <p15:clr>
            <a:srgbClr val="FA7B17"/>
          </p15:clr>
        </p15:guide>
        <p15:guide id="6" pos="2592">
          <p15:clr>
            <a:srgbClr val="FA7B17"/>
          </p15:clr>
        </p15:guide>
        <p15:guide id="7" orient="horz" pos="1114">
          <p15:clr>
            <a:srgbClr val="FA7B17"/>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solidFill>
          <a:schemeClr val="accent5"/>
        </a:solidFill>
      </p:bgPr>
    </p:bg>
    <p:spTree>
      <p:nvGrpSpPr>
        <p:cNvPr id="732" name="Shape 732"/>
        <p:cNvGrpSpPr/>
        <p:nvPr/>
      </p:nvGrpSpPr>
      <p:grpSpPr>
        <a:xfrm>
          <a:off x="0" y="0"/>
          <a:ext cx="0" cy="0"/>
          <a:chOff x="0" y="0"/>
          <a:chExt cx="0" cy="0"/>
        </a:xfrm>
      </p:grpSpPr>
      <p:sp>
        <p:nvSpPr>
          <p:cNvPr id="733" name="Google Shape;733;p62"/>
          <p:cNvSpPr/>
          <p:nvPr/>
        </p:nvSpPr>
        <p:spPr>
          <a:xfrm>
            <a:off x="3675550" y="0"/>
            <a:ext cx="54684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62"/>
          <p:cNvSpPr txBox="1"/>
          <p:nvPr>
            <p:ph type="title"/>
          </p:nvPr>
        </p:nvSpPr>
        <p:spPr>
          <a:xfrm>
            <a:off x="4131550" y="1908600"/>
            <a:ext cx="4556400" cy="856800"/>
          </a:xfrm>
          <a:prstGeom prst="rect">
            <a:avLst/>
          </a:prstGeom>
        </p:spPr>
        <p:txBody>
          <a:bodyPr anchorCtr="0" anchor="b" bIns="0" lIns="0" spcFirstLastPara="1" rIns="0" wrap="square" tIns="0">
            <a:noAutofit/>
          </a:bodyPr>
          <a:lstStyle>
            <a:lvl1pPr lvl="0">
              <a:spcBef>
                <a:spcPts val="0"/>
              </a:spcBef>
              <a:spcAft>
                <a:spcPts val="0"/>
              </a:spcAft>
              <a:buClr>
                <a:schemeClr val="lt1"/>
              </a:buClr>
              <a:buSzPts val="3200"/>
              <a:buNone/>
              <a:defRPr b="1">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35" name="Google Shape;735;p62"/>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
        <p:nvSpPr>
          <p:cNvPr id="736" name="Google Shape;736;p62"/>
          <p:cNvSpPr/>
          <p:nvPr/>
        </p:nvSpPr>
        <p:spPr>
          <a:xfrm>
            <a:off x="2007373" y="2456300"/>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37" name="Google Shape;737;p62"/>
          <p:cNvSpPr/>
          <p:nvPr/>
        </p:nvSpPr>
        <p:spPr>
          <a:xfrm rot="758744">
            <a:off x="1198314" y="3049648"/>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38" name="Google Shape;738;p62"/>
          <p:cNvSpPr/>
          <p:nvPr/>
        </p:nvSpPr>
        <p:spPr>
          <a:xfrm flipH="1" rot="10800000">
            <a:off x="1435558" y="3750422"/>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FF6600">
              <a:alpha val="4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39" name="Google Shape;739;p62"/>
          <p:cNvSpPr/>
          <p:nvPr/>
        </p:nvSpPr>
        <p:spPr>
          <a:xfrm flipH="1" rot="10800000">
            <a:off x="1480870" y="0"/>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77AB21">
              <a:alpha val="2471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40" name="Google Shape;740;p62"/>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77AB21">
              <a:alpha val="8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id="741" name="Google Shape;741;p62"/>
          <p:cNvPicPr preferRelativeResize="0"/>
          <p:nvPr/>
        </p:nvPicPr>
        <p:blipFill rotWithShape="1">
          <a:blip r:embed="rId2">
            <a:alphaModFix/>
          </a:blip>
          <a:srcRect b="0" l="0" r="0" t="0"/>
          <a:stretch/>
        </p:blipFill>
        <p:spPr>
          <a:xfrm>
            <a:off x="523452" y="432200"/>
            <a:ext cx="1645406" cy="2487172"/>
          </a:xfrm>
          <a:custGeom>
            <a:rect b="b" l="l" r="r" t="t"/>
            <a:pathLst>
              <a:path extrusionOk="0" h="21367" w="17426">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742" name="Google Shape;742;p62"/>
          <p:cNvSpPr txBox="1"/>
          <p:nvPr>
            <p:ph idx="1" type="subTitle"/>
          </p:nvPr>
        </p:nvSpPr>
        <p:spPr>
          <a:xfrm>
            <a:off x="4142100" y="2851775"/>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743" name="Google Shape;743;p62"/>
          <p:cNvSpPr txBox="1"/>
          <p:nvPr>
            <p:ph idx="2" type="subTitle"/>
          </p:nvPr>
        </p:nvSpPr>
        <p:spPr>
          <a:xfrm>
            <a:off x="4130725" y="3257975"/>
            <a:ext cx="4556400" cy="1180500"/>
          </a:xfrm>
          <a:prstGeom prst="rect">
            <a:avLst/>
          </a:prstGeom>
          <a:noFill/>
        </p:spPr>
        <p:txBody>
          <a:bodyPr anchorCtr="0" anchor="t" bIns="0" lIns="0" spcFirstLastPara="1" rIns="0" wrap="square" tIns="0">
            <a:noAutofit/>
          </a:bodyPr>
          <a:lstStyle>
            <a:lvl1pPr lvl="0">
              <a:spcBef>
                <a:spcPts val="0"/>
              </a:spcBef>
              <a:spcAft>
                <a:spcPts val="0"/>
              </a:spcAft>
              <a:buClr>
                <a:schemeClr val="lt1"/>
              </a:buClr>
              <a:buSzPts val="1800"/>
              <a:buNone/>
              <a:defRPr b="1">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extLst>
    <p:ext uri="{DCECCB84-F9BA-43D5-87BE-67443E8EF086}">
      <p15:sldGuideLst>
        <p15:guide id="1" pos="2304">
          <p15:clr>
            <a:srgbClr val="FA7B17"/>
          </p15:clr>
        </p15:guide>
        <p15:guide id="2" orient="horz" pos="1888">
          <p15:clr>
            <a:srgbClr val="FA7B17"/>
          </p15:clr>
        </p15:guide>
        <p15:guide id="3" pos="2592">
          <p15:clr>
            <a:srgbClr val="FA7B17"/>
          </p15:clr>
        </p15:guide>
        <p15:guide id="4" orient="horz" pos="1728">
          <p15:clr>
            <a:srgbClr val="FA7B17"/>
          </p15:clr>
        </p15:guide>
        <p15:guide id="5" orient="horz" pos="2088">
          <p15:clr>
            <a:srgbClr val="FA7B17"/>
          </p15:clr>
        </p15:guide>
        <p15:guide id="6" orient="horz" pos="1296">
          <p15:clr>
            <a:srgbClr val="FA7B17"/>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1 column">
  <p:cSld name="TITLE_AND_BODY_1">
    <p:spTree>
      <p:nvGrpSpPr>
        <p:cNvPr id="744" name="Shape 744"/>
        <p:cNvGrpSpPr/>
        <p:nvPr/>
      </p:nvGrpSpPr>
      <p:grpSpPr>
        <a:xfrm>
          <a:off x="0" y="0"/>
          <a:ext cx="0" cy="0"/>
          <a:chOff x="0" y="0"/>
          <a:chExt cx="0" cy="0"/>
        </a:xfrm>
      </p:grpSpPr>
      <p:sp>
        <p:nvSpPr>
          <p:cNvPr id="745" name="Google Shape;745;p63"/>
          <p:cNvSpPr txBox="1"/>
          <p:nvPr>
            <p:ph type="title"/>
          </p:nvPr>
        </p:nvSpPr>
        <p:spPr>
          <a:xfrm>
            <a:off x="800100" y="250175"/>
            <a:ext cx="7905300" cy="467100"/>
          </a:xfrm>
          <a:prstGeom prst="rect">
            <a:avLst/>
          </a:prstGeom>
        </p:spPr>
        <p:txBody>
          <a:bodyPr anchorCtr="0" anchor="b" bIns="0" lIns="0" spcFirstLastPara="1" rIns="0" wrap="square" tIns="0">
            <a:noAutofit/>
          </a:bodyPr>
          <a:lstStyle>
            <a:lvl1pPr lvl="0">
              <a:spcBef>
                <a:spcPts val="0"/>
              </a:spcBef>
              <a:spcAft>
                <a:spcPts val="0"/>
              </a:spcAft>
              <a:buSzPts val="3200"/>
              <a:buNone/>
              <a:defRPr b="1" sz="32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46" name="Google Shape;746;p63"/>
          <p:cNvSpPr txBox="1"/>
          <p:nvPr>
            <p:ph idx="1" type="body"/>
          </p:nvPr>
        </p:nvSpPr>
        <p:spPr>
          <a:xfrm>
            <a:off x="800100" y="1153775"/>
            <a:ext cx="7033500" cy="36447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grpSp>
        <p:nvGrpSpPr>
          <p:cNvPr id="747" name="Google Shape;747;p63"/>
          <p:cNvGrpSpPr/>
          <p:nvPr/>
        </p:nvGrpSpPr>
        <p:grpSpPr>
          <a:xfrm>
            <a:off x="0" y="-1852"/>
            <a:ext cx="262853" cy="5143500"/>
            <a:chOff x="0" y="-1395"/>
            <a:chExt cx="197145" cy="5143500"/>
          </a:xfrm>
        </p:grpSpPr>
        <p:sp>
          <p:nvSpPr>
            <p:cNvPr id="748" name="Google Shape;748;p63"/>
            <p:cNvSpPr/>
            <p:nvPr/>
          </p:nvSpPr>
          <p:spPr>
            <a:xfrm>
              <a:off x="0" y="-1395"/>
              <a:ext cx="100500" cy="5143500"/>
            </a:xfrm>
            <a:prstGeom prst="rect">
              <a:avLst/>
            </a:prstGeom>
            <a:solidFill>
              <a:srgbClr val="77A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749" name="Google Shape;749;p63"/>
            <p:cNvSpPr/>
            <p:nvPr/>
          </p:nvSpPr>
          <p:spPr>
            <a:xfrm>
              <a:off x="96645" y="-1395"/>
              <a:ext cx="100500" cy="5143500"/>
            </a:xfrm>
            <a:prstGeom prst="rect">
              <a:avLst/>
            </a:prstGeom>
            <a:solidFill>
              <a:srgbClr val="5627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
        <p:nvSpPr>
          <p:cNvPr id="750" name="Google Shape;750;p63"/>
          <p:cNvSpPr txBox="1"/>
          <p:nvPr>
            <p:ph idx="2" type="subTitle"/>
          </p:nvPr>
        </p:nvSpPr>
        <p:spPr>
          <a:xfrm>
            <a:off x="807950" y="777300"/>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751" name="Google Shape;751;p63"/>
          <p:cNvGrpSpPr/>
          <p:nvPr/>
        </p:nvGrpSpPr>
        <p:grpSpPr>
          <a:xfrm>
            <a:off x="7996224" y="3814847"/>
            <a:ext cx="1011295" cy="1062078"/>
            <a:chOff x="7483496" y="2181300"/>
            <a:chExt cx="1205358" cy="1265885"/>
          </a:xfrm>
        </p:grpSpPr>
        <p:sp>
          <p:nvSpPr>
            <p:cNvPr id="752" name="Google Shape;752;p63"/>
            <p:cNvSpPr/>
            <p:nvPr/>
          </p:nvSpPr>
          <p:spPr>
            <a:xfrm rot="4637901">
              <a:off x="7654691" y="2467841"/>
              <a:ext cx="1141490" cy="692804"/>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77AB2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753" name="Google Shape;753;p63"/>
            <p:cNvSpPr/>
            <p:nvPr/>
          </p:nvSpPr>
          <p:spPr>
            <a:xfrm rot="405931">
              <a:off x="7513642" y="2837517"/>
              <a:ext cx="349238" cy="532402"/>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Tree>
  </p:cSld>
  <p:clrMapOvr>
    <a:masterClrMapping/>
  </p:clrMapOvr>
  <p:extLst>
    <p:ext uri="{DCECCB84-F9BA-43D5-87BE-67443E8EF086}">
      <p15:sldGuideLst>
        <p15:guide id="1" pos="504">
          <p15:clr>
            <a:srgbClr val="FA7B17"/>
          </p15:clr>
        </p15:guide>
        <p15:guide id="2" orient="horz" pos="288">
          <p15:clr>
            <a:srgbClr val="FA7B17"/>
          </p15:clr>
        </p15:guide>
        <p15:guide id="3" orient="horz" pos="576">
          <p15:clr>
            <a:srgbClr val="FA7B17"/>
          </p15:clr>
        </p15:guide>
        <p15:guide id="4" orient="horz" pos="720">
          <p15:clr>
            <a:srgbClr val="FA7B17"/>
          </p15:clr>
        </p15:guide>
        <p15:guide id="5" orient="horz" pos="3096">
          <p15:clr>
            <a:srgbClr val="FA7B17"/>
          </p15:clr>
        </p15:guide>
        <p15:guide id="6" pos="5616">
          <p15:clr>
            <a:srgbClr val="FA7B17"/>
          </p15:clr>
        </p15:guide>
        <p15:guide id="7" orient="horz" pos="648">
          <p15:clr>
            <a:srgbClr val="FA7B17"/>
          </p15:clr>
        </p15:guide>
        <p15:guide id="8" orient="horz" pos="3024">
          <p15:clr>
            <a:srgbClr val="FA7B17"/>
          </p15:clr>
        </p15:guide>
        <p15:guide id="9" orient="horz" pos="394">
          <p15:clr>
            <a:srgbClr val="FA7B17"/>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2 columns" type="twoColTx">
  <p:cSld name="TITLE_AND_TWO_COLUMNS">
    <p:spTree>
      <p:nvGrpSpPr>
        <p:cNvPr id="754" name="Shape 754"/>
        <p:cNvGrpSpPr/>
        <p:nvPr/>
      </p:nvGrpSpPr>
      <p:grpSpPr>
        <a:xfrm>
          <a:off x="0" y="0"/>
          <a:ext cx="0" cy="0"/>
          <a:chOff x="0" y="0"/>
          <a:chExt cx="0" cy="0"/>
        </a:xfrm>
      </p:grpSpPr>
      <p:sp>
        <p:nvSpPr>
          <p:cNvPr id="755" name="Google Shape;755;p64"/>
          <p:cNvSpPr txBox="1"/>
          <p:nvPr>
            <p:ph type="title"/>
          </p:nvPr>
        </p:nvSpPr>
        <p:spPr>
          <a:xfrm>
            <a:off x="800100" y="252425"/>
            <a:ext cx="7881900" cy="464100"/>
          </a:xfrm>
          <a:prstGeom prst="rect">
            <a:avLst/>
          </a:prstGeom>
        </p:spPr>
        <p:txBody>
          <a:bodyPr anchorCtr="0" anchor="b" bIns="0" lIns="0" spcFirstLastPara="1" rIns="0" wrap="square" tIns="0">
            <a:noAutofit/>
          </a:bodyPr>
          <a:lstStyle>
            <a:lvl1pPr lvl="0">
              <a:spcBef>
                <a:spcPts val="0"/>
              </a:spcBef>
              <a:spcAft>
                <a:spcPts val="0"/>
              </a:spcAft>
              <a:buSzPts val="3200"/>
              <a:buNone/>
              <a:defRPr b="1" sz="3200"/>
            </a:lvl1pPr>
            <a:lvl2pPr lvl="1">
              <a:spcBef>
                <a:spcPts val="0"/>
              </a:spcBef>
              <a:spcAft>
                <a:spcPts val="0"/>
              </a:spcAft>
              <a:buSzPts val="3200"/>
              <a:buFont typeface="Dosis"/>
              <a:buNone/>
              <a:defRPr b="1" sz="3200">
                <a:latin typeface="Dosis"/>
                <a:ea typeface="Dosis"/>
                <a:cs typeface="Dosis"/>
                <a:sym typeface="Dosis"/>
              </a:defRPr>
            </a:lvl2pPr>
            <a:lvl3pPr lvl="2">
              <a:spcBef>
                <a:spcPts val="0"/>
              </a:spcBef>
              <a:spcAft>
                <a:spcPts val="0"/>
              </a:spcAft>
              <a:buSzPts val="3200"/>
              <a:buFont typeface="Dosis"/>
              <a:buNone/>
              <a:defRPr b="1" sz="3200">
                <a:latin typeface="Dosis"/>
                <a:ea typeface="Dosis"/>
                <a:cs typeface="Dosis"/>
                <a:sym typeface="Dosis"/>
              </a:defRPr>
            </a:lvl3pPr>
            <a:lvl4pPr lvl="3">
              <a:spcBef>
                <a:spcPts val="0"/>
              </a:spcBef>
              <a:spcAft>
                <a:spcPts val="0"/>
              </a:spcAft>
              <a:buSzPts val="3200"/>
              <a:buFont typeface="Dosis"/>
              <a:buNone/>
              <a:defRPr b="1" sz="3200">
                <a:latin typeface="Dosis"/>
                <a:ea typeface="Dosis"/>
                <a:cs typeface="Dosis"/>
                <a:sym typeface="Dosis"/>
              </a:defRPr>
            </a:lvl4pPr>
            <a:lvl5pPr lvl="4">
              <a:spcBef>
                <a:spcPts val="0"/>
              </a:spcBef>
              <a:spcAft>
                <a:spcPts val="0"/>
              </a:spcAft>
              <a:buSzPts val="3200"/>
              <a:buFont typeface="Dosis"/>
              <a:buNone/>
              <a:defRPr b="1" sz="3200">
                <a:latin typeface="Dosis"/>
                <a:ea typeface="Dosis"/>
                <a:cs typeface="Dosis"/>
                <a:sym typeface="Dosis"/>
              </a:defRPr>
            </a:lvl5pPr>
            <a:lvl6pPr lvl="5">
              <a:spcBef>
                <a:spcPts val="0"/>
              </a:spcBef>
              <a:spcAft>
                <a:spcPts val="0"/>
              </a:spcAft>
              <a:buSzPts val="3200"/>
              <a:buFont typeface="Dosis"/>
              <a:buNone/>
              <a:defRPr b="1" sz="3200">
                <a:latin typeface="Dosis"/>
                <a:ea typeface="Dosis"/>
                <a:cs typeface="Dosis"/>
                <a:sym typeface="Dosis"/>
              </a:defRPr>
            </a:lvl6pPr>
            <a:lvl7pPr lvl="6">
              <a:spcBef>
                <a:spcPts val="0"/>
              </a:spcBef>
              <a:spcAft>
                <a:spcPts val="0"/>
              </a:spcAft>
              <a:buSzPts val="3200"/>
              <a:buFont typeface="Dosis"/>
              <a:buNone/>
              <a:defRPr b="1" sz="3200">
                <a:latin typeface="Dosis"/>
                <a:ea typeface="Dosis"/>
                <a:cs typeface="Dosis"/>
                <a:sym typeface="Dosis"/>
              </a:defRPr>
            </a:lvl7pPr>
            <a:lvl8pPr lvl="7">
              <a:spcBef>
                <a:spcPts val="0"/>
              </a:spcBef>
              <a:spcAft>
                <a:spcPts val="0"/>
              </a:spcAft>
              <a:buSzPts val="3200"/>
              <a:buFont typeface="Dosis"/>
              <a:buNone/>
              <a:defRPr b="1" sz="3200">
                <a:latin typeface="Dosis"/>
                <a:ea typeface="Dosis"/>
                <a:cs typeface="Dosis"/>
                <a:sym typeface="Dosis"/>
              </a:defRPr>
            </a:lvl8pPr>
            <a:lvl9pPr lvl="8">
              <a:spcBef>
                <a:spcPts val="0"/>
              </a:spcBef>
              <a:spcAft>
                <a:spcPts val="0"/>
              </a:spcAft>
              <a:buSzPts val="3200"/>
              <a:buFont typeface="Dosis"/>
              <a:buNone/>
              <a:defRPr b="1" sz="3200">
                <a:latin typeface="Dosis"/>
                <a:ea typeface="Dosis"/>
                <a:cs typeface="Dosis"/>
                <a:sym typeface="Dosis"/>
              </a:defRPr>
            </a:lvl9pPr>
          </a:lstStyle>
          <a:p/>
        </p:txBody>
      </p:sp>
      <p:sp>
        <p:nvSpPr>
          <p:cNvPr id="756" name="Google Shape;756;p64"/>
          <p:cNvSpPr txBox="1"/>
          <p:nvPr>
            <p:ph idx="1" type="body"/>
          </p:nvPr>
        </p:nvSpPr>
        <p:spPr>
          <a:xfrm>
            <a:off x="797950" y="1148750"/>
            <a:ext cx="4011300" cy="37683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757" name="Google Shape;757;p64"/>
          <p:cNvSpPr txBox="1"/>
          <p:nvPr>
            <p:ph idx="2" type="body"/>
          </p:nvPr>
        </p:nvSpPr>
        <p:spPr>
          <a:xfrm>
            <a:off x="5046450" y="1148750"/>
            <a:ext cx="3978900" cy="37683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grpSp>
        <p:nvGrpSpPr>
          <p:cNvPr id="758" name="Google Shape;758;p64"/>
          <p:cNvGrpSpPr/>
          <p:nvPr/>
        </p:nvGrpSpPr>
        <p:grpSpPr>
          <a:xfrm>
            <a:off x="0" y="-1852"/>
            <a:ext cx="262853" cy="5143500"/>
            <a:chOff x="0" y="-1395"/>
            <a:chExt cx="197145" cy="5143500"/>
          </a:xfrm>
        </p:grpSpPr>
        <p:sp>
          <p:nvSpPr>
            <p:cNvPr id="759" name="Google Shape;759;p64"/>
            <p:cNvSpPr/>
            <p:nvPr/>
          </p:nvSpPr>
          <p:spPr>
            <a:xfrm>
              <a:off x="0" y="-1395"/>
              <a:ext cx="100500" cy="5143500"/>
            </a:xfrm>
            <a:prstGeom prst="rect">
              <a:avLst/>
            </a:prstGeom>
            <a:solidFill>
              <a:srgbClr val="77A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760" name="Google Shape;760;p64"/>
            <p:cNvSpPr/>
            <p:nvPr/>
          </p:nvSpPr>
          <p:spPr>
            <a:xfrm>
              <a:off x="96645" y="-1395"/>
              <a:ext cx="100500" cy="5143500"/>
            </a:xfrm>
            <a:prstGeom prst="rect">
              <a:avLst/>
            </a:prstGeom>
            <a:solidFill>
              <a:srgbClr val="5627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
        <p:nvSpPr>
          <p:cNvPr id="761" name="Google Shape;761;p64"/>
          <p:cNvSpPr txBox="1"/>
          <p:nvPr>
            <p:ph idx="3" type="subTitle"/>
          </p:nvPr>
        </p:nvSpPr>
        <p:spPr>
          <a:xfrm>
            <a:off x="800100" y="777300"/>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extLst>
    <p:ext uri="{DCECCB84-F9BA-43D5-87BE-67443E8EF086}">
      <p15:sldGuideLst>
        <p15:guide id="1" pos="504">
          <p15:clr>
            <a:srgbClr val="FA7B17"/>
          </p15:clr>
        </p15:guide>
        <p15:guide id="2" orient="horz" pos="288">
          <p15:clr>
            <a:srgbClr val="FA7B17"/>
          </p15:clr>
        </p15:guide>
        <p15:guide id="3" orient="horz" pos="576">
          <p15:clr>
            <a:srgbClr val="FA7B17"/>
          </p15:clr>
        </p15:guide>
        <p15:guide id="4" orient="horz" pos="720">
          <p15:clr>
            <a:srgbClr val="FA7B17"/>
          </p15:clr>
        </p15:guide>
        <p15:guide id="5" pos="3096">
          <p15:clr>
            <a:srgbClr val="FA7B17"/>
          </p15:clr>
        </p15:guide>
        <p15:guide id="6" pos="3024">
          <p15:clr>
            <a:srgbClr val="FA7B17"/>
          </p15:clr>
        </p15:guide>
        <p15:guide id="7" pos="3168">
          <p15:clr>
            <a:srgbClr val="FA7B17"/>
          </p15:clr>
        </p15:guide>
        <p15:guide id="8" orient="horz" pos="3096">
          <p15:clr>
            <a:srgbClr val="FA7B17"/>
          </p15:clr>
        </p15:guide>
        <p15:guide id="9" orient="horz" pos="288">
          <p15:clr>
            <a:srgbClr val="FA7B17"/>
          </p15:clr>
        </p15:guide>
        <p15:guide id="10" orient="horz" pos="648">
          <p15:clr>
            <a:srgbClr val="FA7B17"/>
          </p15:clr>
        </p15:guide>
        <p15:guide id="11" orient="horz" pos="396">
          <p15:clr>
            <a:srgbClr val="FA7B17"/>
          </p15:clr>
        </p15:guide>
        <p15:guide id="12" orient="horz" pos="3024">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1">
  <p:cSld name="TITLE_AND_BODY_2">
    <p:bg>
      <p:bgPr>
        <a:solidFill>
          <a:schemeClr val="accent5"/>
        </a:solidFill>
      </p:bgPr>
    </p:bg>
    <p:spTree>
      <p:nvGrpSpPr>
        <p:cNvPr id="109" name="Shape 109"/>
        <p:cNvGrpSpPr/>
        <p:nvPr/>
      </p:nvGrpSpPr>
      <p:grpSpPr>
        <a:xfrm>
          <a:off x="0" y="0"/>
          <a:ext cx="0" cy="0"/>
          <a:chOff x="0" y="0"/>
          <a:chExt cx="0" cy="0"/>
        </a:xfrm>
      </p:grpSpPr>
      <p:sp>
        <p:nvSpPr>
          <p:cNvPr id="110" name="Google Shape;110;p7"/>
          <p:cNvSpPr/>
          <p:nvPr/>
        </p:nvSpPr>
        <p:spPr>
          <a:xfrm>
            <a:off x="3675550" y="0"/>
            <a:ext cx="5468400" cy="51435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txBox="1"/>
          <p:nvPr>
            <p:ph type="title"/>
          </p:nvPr>
        </p:nvSpPr>
        <p:spPr>
          <a:xfrm>
            <a:off x="4131550" y="1908600"/>
            <a:ext cx="4556400" cy="856800"/>
          </a:xfrm>
          <a:prstGeom prst="rect">
            <a:avLst/>
          </a:prstGeom>
        </p:spPr>
        <p:txBody>
          <a:bodyPr anchorCtr="0" anchor="b" bIns="0" lIns="0" spcFirstLastPara="1" rIns="0" wrap="square" tIns="0">
            <a:noAutofit/>
          </a:bodyPr>
          <a:lstStyle>
            <a:lvl1pPr lvl="0">
              <a:spcBef>
                <a:spcPts val="0"/>
              </a:spcBef>
              <a:spcAft>
                <a:spcPts val="0"/>
              </a:spcAft>
              <a:buClr>
                <a:schemeClr val="lt1"/>
              </a:buClr>
              <a:buSzPts val="3200"/>
              <a:buNone/>
              <a:defRPr b="1">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12" name="Google Shape;112;p7"/>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
        <p:nvSpPr>
          <p:cNvPr id="113" name="Google Shape;113;p7"/>
          <p:cNvSpPr/>
          <p:nvPr/>
        </p:nvSpPr>
        <p:spPr>
          <a:xfrm>
            <a:off x="2007373" y="2456300"/>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114" name="Google Shape;114;p7"/>
          <p:cNvSpPr/>
          <p:nvPr/>
        </p:nvSpPr>
        <p:spPr>
          <a:xfrm rot="758744">
            <a:off x="1198314" y="3049648"/>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115" name="Google Shape;115;p7"/>
          <p:cNvSpPr/>
          <p:nvPr/>
        </p:nvSpPr>
        <p:spPr>
          <a:xfrm flipH="1" rot="10800000">
            <a:off x="1435558" y="3750422"/>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FF6600">
              <a:alpha val="4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116" name="Google Shape;116;p7"/>
          <p:cNvSpPr/>
          <p:nvPr/>
        </p:nvSpPr>
        <p:spPr>
          <a:xfrm flipH="1" rot="10800000">
            <a:off x="1480870" y="0"/>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77AB21">
              <a:alpha val="2471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117" name="Google Shape;117;p7"/>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77AB21">
              <a:alpha val="8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id="118" name="Google Shape;118;p7"/>
          <p:cNvPicPr preferRelativeResize="0"/>
          <p:nvPr/>
        </p:nvPicPr>
        <p:blipFill rotWithShape="1">
          <a:blip r:embed="rId2">
            <a:alphaModFix/>
          </a:blip>
          <a:srcRect b="0" l="0" r="0" t="0"/>
          <a:stretch/>
        </p:blipFill>
        <p:spPr>
          <a:xfrm>
            <a:off x="523452" y="432200"/>
            <a:ext cx="1645406" cy="2487172"/>
          </a:xfrm>
          <a:custGeom>
            <a:rect b="b" l="l" r="r" t="t"/>
            <a:pathLst>
              <a:path extrusionOk="0" h="21367" w="17426">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119" name="Google Shape;119;p7"/>
          <p:cNvSpPr txBox="1"/>
          <p:nvPr>
            <p:ph idx="1" type="subTitle"/>
          </p:nvPr>
        </p:nvSpPr>
        <p:spPr>
          <a:xfrm>
            <a:off x="4142100" y="2851775"/>
            <a:ext cx="2999100" cy="137100"/>
          </a:xfrm>
          <a:prstGeom prst="rect">
            <a:avLst/>
          </a:prstGeom>
          <a:solidFill>
            <a:schemeClr val="accent5"/>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120" name="Google Shape;120;p7"/>
          <p:cNvSpPr txBox="1"/>
          <p:nvPr>
            <p:ph idx="2" type="subTitle"/>
          </p:nvPr>
        </p:nvSpPr>
        <p:spPr>
          <a:xfrm>
            <a:off x="4130725" y="3257975"/>
            <a:ext cx="4556400" cy="1180500"/>
          </a:xfrm>
          <a:prstGeom prst="rect">
            <a:avLst/>
          </a:prstGeom>
          <a:noFill/>
        </p:spPr>
        <p:txBody>
          <a:bodyPr anchorCtr="0" anchor="t" bIns="0" lIns="0" spcFirstLastPara="1" rIns="0" wrap="square" tIns="0">
            <a:noAutofit/>
          </a:bodyPr>
          <a:lstStyle>
            <a:lvl1pPr lvl="0">
              <a:spcBef>
                <a:spcPts val="0"/>
              </a:spcBef>
              <a:spcAft>
                <a:spcPts val="0"/>
              </a:spcAft>
              <a:buClr>
                <a:schemeClr val="lt1"/>
              </a:buClr>
              <a:buSzPts val="1800"/>
              <a:buNone/>
              <a:defRPr b="1">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extLst>
    <p:ext uri="{DCECCB84-F9BA-43D5-87BE-67443E8EF086}">
      <p15:sldGuideLst>
        <p15:guide id="1" pos="2304">
          <p15:clr>
            <a:srgbClr val="FA7B17"/>
          </p15:clr>
        </p15:guide>
        <p15:guide id="2" orient="horz" pos="1888">
          <p15:clr>
            <a:srgbClr val="FA7B17"/>
          </p15:clr>
        </p15:guide>
        <p15:guide id="3" pos="2592">
          <p15:clr>
            <a:srgbClr val="FA7B17"/>
          </p15:clr>
        </p15:guide>
        <p15:guide id="4" orient="horz" pos="1728">
          <p15:clr>
            <a:srgbClr val="FA7B17"/>
          </p15:clr>
        </p15:guide>
        <p15:guide id="5" orient="horz" pos="2088">
          <p15:clr>
            <a:srgbClr val="FA7B17"/>
          </p15:clr>
        </p15:guide>
        <p15:guide id="6" orient="horz" pos="1296">
          <p15:clr>
            <a:srgbClr val="FA7B17"/>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Box">
  <p:cSld name="CUSTOM">
    <p:spTree>
      <p:nvGrpSpPr>
        <p:cNvPr id="762" name="Shape 762"/>
        <p:cNvGrpSpPr/>
        <p:nvPr/>
      </p:nvGrpSpPr>
      <p:grpSpPr>
        <a:xfrm>
          <a:off x="0" y="0"/>
          <a:ext cx="0" cy="0"/>
          <a:chOff x="0" y="0"/>
          <a:chExt cx="0" cy="0"/>
        </a:xfrm>
      </p:grpSpPr>
      <p:sp>
        <p:nvSpPr>
          <p:cNvPr id="763" name="Google Shape;763;p65"/>
          <p:cNvSpPr txBox="1"/>
          <p:nvPr>
            <p:ph type="title"/>
          </p:nvPr>
        </p:nvSpPr>
        <p:spPr>
          <a:xfrm>
            <a:off x="1600200" y="533400"/>
            <a:ext cx="6276000" cy="318600"/>
          </a:xfrm>
          <a:prstGeom prst="rect">
            <a:avLst/>
          </a:prstGeom>
        </p:spPr>
        <p:txBody>
          <a:bodyPr anchorCtr="0" anchor="t" bIns="0" lIns="0" spcFirstLastPara="1" rIns="0" wrap="square" tIns="0">
            <a:noAutofit/>
          </a:bodyPr>
          <a:lstStyle>
            <a:lvl1pPr lvl="0" algn="ctr">
              <a:spcBef>
                <a:spcPts val="0"/>
              </a:spcBef>
              <a:spcAft>
                <a:spcPts val="0"/>
              </a:spcAft>
              <a:buSzPts val="2400"/>
              <a:buNone/>
              <a:defRPr sz="24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grpSp>
        <p:nvGrpSpPr>
          <p:cNvPr id="764" name="Google Shape;764;p65"/>
          <p:cNvGrpSpPr/>
          <p:nvPr/>
        </p:nvGrpSpPr>
        <p:grpSpPr>
          <a:xfrm>
            <a:off x="0" y="-1852"/>
            <a:ext cx="262853" cy="5143500"/>
            <a:chOff x="0" y="-1395"/>
            <a:chExt cx="197145" cy="5143500"/>
          </a:xfrm>
        </p:grpSpPr>
        <p:sp>
          <p:nvSpPr>
            <p:cNvPr id="765" name="Google Shape;765;p65"/>
            <p:cNvSpPr/>
            <p:nvPr/>
          </p:nvSpPr>
          <p:spPr>
            <a:xfrm>
              <a:off x="0" y="-1395"/>
              <a:ext cx="100500" cy="5143500"/>
            </a:xfrm>
            <a:prstGeom prst="rect">
              <a:avLst/>
            </a:prstGeom>
            <a:solidFill>
              <a:srgbClr val="77A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766" name="Google Shape;766;p65"/>
            <p:cNvSpPr/>
            <p:nvPr/>
          </p:nvSpPr>
          <p:spPr>
            <a:xfrm>
              <a:off x="96645" y="-1395"/>
              <a:ext cx="100500" cy="5143500"/>
            </a:xfrm>
            <a:prstGeom prst="rect">
              <a:avLst/>
            </a:prstGeom>
            <a:solidFill>
              <a:srgbClr val="5627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
        <p:nvSpPr>
          <p:cNvPr id="767" name="Google Shape;767;p65"/>
          <p:cNvSpPr/>
          <p:nvPr/>
        </p:nvSpPr>
        <p:spPr>
          <a:xfrm flipH="1">
            <a:off x="1600350" y="1174125"/>
            <a:ext cx="6276000" cy="3246000"/>
          </a:xfrm>
          <a:prstGeom prst="round2DiagRect">
            <a:avLst>
              <a:gd fmla="val 16667" name="adj1"/>
              <a:gd fmla="val 0" name="adj2"/>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68" name="Google Shape;768;p65"/>
          <p:cNvSpPr/>
          <p:nvPr/>
        </p:nvSpPr>
        <p:spPr>
          <a:xfrm>
            <a:off x="1151375" y="729600"/>
            <a:ext cx="857400" cy="914400"/>
          </a:xfrm>
          <a:prstGeom prst="ellipse">
            <a:avLst/>
          </a:prstGeom>
          <a:solidFill>
            <a:srgbClr val="FFFFFF"/>
          </a:solidFill>
          <a:ln>
            <a:noFill/>
          </a:ln>
        </p:spPr>
        <p:txBody>
          <a:bodyPr anchorCtr="0" anchor="ctr" bIns="0" lIns="0" spcFirstLastPara="1" rIns="182875" wrap="square" tIns="228600">
            <a:noAutofit/>
          </a:bodyPr>
          <a:lstStyle/>
          <a:p>
            <a:pPr indent="0" lvl="0" marL="0" rtl="0" algn="ctr">
              <a:lnSpc>
                <a:spcPct val="100000"/>
              </a:lnSpc>
              <a:spcBef>
                <a:spcPts val="2400"/>
              </a:spcBef>
              <a:spcAft>
                <a:spcPts val="0"/>
              </a:spcAft>
              <a:buNone/>
            </a:pPr>
            <a:r>
              <a:t/>
            </a:r>
            <a:endParaRPr sz="300">
              <a:solidFill>
                <a:srgbClr val="6A2113"/>
              </a:solidFill>
              <a:latin typeface="Lora"/>
              <a:ea typeface="Lora"/>
              <a:cs typeface="Lora"/>
              <a:sym typeface="Lora"/>
            </a:endParaRPr>
          </a:p>
          <a:p>
            <a:pPr indent="0" lvl="0" marL="0" rtl="0" algn="ctr">
              <a:lnSpc>
                <a:spcPct val="100000"/>
              </a:lnSpc>
              <a:spcBef>
                <a:spcPts val="2400"/>
              </a:spcBef>
              <a:spcAft>
                <a:spcPts val="0"/>
              </a:spcAft>
              <a:buNone/>
            </a:pPr>
            <a:r>
              <a:rPr lang="en-US" sz="13800">
                <a:solidFill>
                  <a:schemeClr val="accent1"/>
                </a:solidFill>
                <a:latin typeface="Lora"/>
                <a:ea typeface="Lora"/>
                <a:cs typeface="Lora"/>
                <a:sym typeface="Lora"/>
              </a:rPr>
              <a:t>“</a:t>
            </a:r>
            <a:endParaRPr sz="13800">
              <a:solidFill>
                <a:schemeClr val="accent1"/>
              </a:solidFill>
              <a:latin typeface="Lora"/>
              <a:ea typeface="Lora"/>
              <a:cs typeface="Lora"/>
              <a:sym typeface="Lora"/>
            </a:endParaRPr>
          </a:p>
        </p:txBody>
      </p:sp>
      <p:sp>
        <p:nvSpPr>
          <p:cNvPr id="769" name="Google Shape;769;p65"/>
          <p:cNvSpPr/>
          <p:nvPr/>
        </p:nvSpPr>
        <p:spPr>
          <a:xfrm rot="10800000">
            <a:off x="7422950" y="3883125"/>
            <a:ext cx="868500" cy="914400"/>
          </a:xfrm>
          <a:prstGeom prst="ellipse">
            <a:avLst/>
          </a:prstGeom>
          <a:solidFill>
            <a:srgbClr val="FFFFFF"/>
          </a:solidFill>
          <a:ln>
            <a:noFill/>
          </a:ln>
        </p:spPr>
        <p:txBody>
          <a:bodyPr anchorCtr="0" anchor="ctr" bIns="0" lIns="0" spcFirstLastPara="1" rIns="182875" wrap="square" tIns="228600">
            <a:noAutofit/>
          </a:bodyPr>
          <a:lstStyle/>
          <a:p>
            <a:pPr indent="0" lvl="0" marL="0" rtl="0" algn="ctr">
              <a:lnSpc>
                <a:spcPct val="100000"/>
              </a:lnSpc>
              <a:spcBef>
                <a:spcPts val="2400"/>
              </a:spcBef>
              <a:spcAft>
                <a:spcPts val="0"/>
              </a:spcAft>
              <a:buNone/>
            </a:pPr>
            <a:r>
              <a:t/>
            </a:r>
            <a:endParaRPr sz="300">
              <a:solidFill>
                <a:srgbClr val="6A2113"/>
              </a:solidFill>
              <a:latin typeface="Lora"/>
              <a:ea typeface="Lora"/>
              <a:cs typeface="Lora"/>
              <a:sym typeface="Lora"/>
            </a:endParaRPr>
          </a:p>
          <a:p>
            <a:pPr indent="0" lvl="0" marL="0" rtl="0" algn="ctr">
              <a:lnSpc>
                <a:spcPct val="100000"/>
              </a:lnSpc>
              <a:spcBef>
                <a:spcPts val="2400"/>
              </a:spcBef>
              <a:spcAft>
                <a:spcPts val="0"/>
              </a:spcAft>
              <a:buNone/>
            </a:pPr>
            <a:r>
              <a:rPr lang="en-US" sz="13800">
                <a:solidFill>
                  <a:schemeClr val="accent1"/>
                </a:solidFill>
                <a:latin typeface="Lora"/>
                <a:ea typeface="Lora"/>
                <a:cs typeface="Lora"/>
                <a:sym typeface="Lora"/>
              </a:rPr>
              <a:t>“</a:t>
            </a:r>
            <a:endParaRPr sz="13800">
              <a:solidFill>
                <a:schemeClr val="accent1"/>
              </a:solidFill>
              <a:latin typeface="Lora"/>
              <a:ea typeface="Lora"/>
              <a:cs typeface="Lora"/>
              <a:sym typeface="Lora"/>
            </a:endParaRPr>
          </a:p>
        </p:txBody>
      </p:sp>
      <p:sp>
        <p:nvSpPr>
          <p:cNvPr id="770" name="Google Shape;770;p65"/>
          <p:cNvSpPr txBox="1"/>
          <p:nvPr>
            <p:ph idx="1" type="body"/>
          </p:nvPr>
        </p:nvSpPr>
        <p:spPr>
          <a:xfrm>
            <a:off x="2008775" y="1360450"/>
            <a:ext cx="5338200" cy="26613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extLst>
    <p:ext uri="{DCECCB84-F9BA-43D5-87BE-67443E8EF086}">
      <p15:sldGuideLst>
        <p15:guide id="1" orient="horz" pos="336">
          <p15:clr>
            <a:srgbClr val="E46962"/>
          </p15:clr>
        </p15:guide>
        <p15:guide id="2" pos="1008">
          <p15:clr>
            <a:srgbClr val="E46962"/>
          </p15:clr>
        </p15:guide>
        <p15:guide id="3" pos="4896">
          <p15:clr>
            <a:srgbClr val="E46962"/>
          </p15:clr>
        </p15:guide>
        <p15:guide id="4" orient="horz" pos="2592">
          <p15:clr>
            <a:srgbClr val="E46962"/>
          </p15:clr>
        </p15:guide>
        <p15:guide id="5" pos="2544">
          <p15:clr>
            <a:srgbClr val="E46962"/>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771" name="Shape 771"/>
        <p:cNvGrpSpPr/>
        <p:nvPr/>
      </p:nvGrpSpPr>
      <p:grpSpPr>
        <a:xfrm>
          <a:off x="0" y="0"/>
          <a:ext cx="0" cy="0"/>
          <a:chOff x="0" y="0"/>
          <a:chExt cx="0" cy="0"/>
        </a:xfrm>
      </p:grpSpPr>
      <p:sp>
        <p:nvSpPr>
          <p:cNvPr id="772" name="Google Shape;772;p66"/>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AND_TWO_COLUMNS_1">
    <p:spTree>
      <p:nvGrpSpPr>
        <p:cNvPr id="773" name="Shape 773"/>
        <p:cNvGrpSpPr/>
        <p:nvPr/>
      </p:nvGrpSpPr>
      <p:grpSpPr>
        <a:xfrm>
          <a:off x="0" y="0"/>
          <a:ext cx="0" cy="0"/>
          <a:chOff x="0" y="0"/>
          <a:chExt cx="0" cy="0"/>
        </a:xfrm>
      </p:grpSpPr>
      <p:sp>
        <p:nvSpPr>
          <p:cNvPr id="774" name="Google Shape;774;p67"/>
          <p:cNvSpPr txBox="1"/>
          <p:nvPr>
            <p:ph type="title"/>
          </p:nvPr>
        </p:nvSpPr>
        <p:spPr>
          <a:xfrm>
            <a:off x="1395300" y="457200"/>
            <a:ext cx="6400800" cy="335700"/>
          </a:xfrm>
          <a:prstGeom prst="rect">
            <a:avLst/>
          </a:prstGeom>
        </p:spPr>
        <p:txBody>
          <a:bodyPr anchorCtr="0" anchor="t" bIns="0" lIns="0" spcFirstLastPara="1" rIns="0" wrap="square" tIns="0">
            <a:noAutofit/>
          </a:bodyPr>
          <a:lstStyle>
            <a:lvl1pPr lvl="0" algn="ctr">
              <a:spcBef>
                <a:spcPts val="0"/>
              </a:spcBef>
              <a:spcAft>
                <a:spcPts val="0"/>
              </a:spcAft>
              <a:buSzPts val="2400"/>
              <a:buNone/>
              <a:defRPr b="1" sz="2400"/>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775" name="Google Shape;775;p67"/>
          <p:cNvSpPr txBox="1"/>
          <p:nvPr>
            <p:ph idx="1" type="body"/>
          </p:nvPr>
        </p:nvSpPr>
        <p:spPr>
          <a:xfrm>
            <a:off x="1383450" y="1028700"/>
            <a:ext cx="6377100" cy="25218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pic>
        <p:nvPicPr>
          <p:cNvPr descr="LeafQuoteOpen.emf" id="776" name="Google Shape;776;p67"/>
          <p:cNvPicPr preferRelativeResize="0"/>
          <p:nvPr/>
        </p:nvPicPr>
        <p:blipFill rotWithShape="1">
          <a:blip r:embed="rId2">
            <a:alphaModFix/>
          </a:blip>
          <a:srcRect b="0" l="0" r="0" t="0"/>
          <a:stretch/>
        </p:blipFill>
        <p:spPr>
          <a:xfrm>
            <a:off x="457200" y="457200"/>
            <a:ext cx="914401" cy="860620"/>
          </a:xfrm>
          <a:prstGeom prst="rect">
            <a:avLst/>
          </a:prstGeom>
          <a:noFill/>
          <a:ln>
            <a:noFill/>
          </a:ln>
        </p:spPr>
      </p:pic>
      <p:pic>
        <p:nvPicPr>
          <p:cNvPr descr="LeafQuoteClose.emf" id="777" name="Google Shape;777;p67"/>
          <p:cNvPicPr preferRelativeResize="0"/>
          <p:nvPr/>
        </p:nvPicPr>
        <p:blipFill rotWithShape="1">
          <a:blip r:embed="rId3">
            <a:alphaModFix/>
          </a:blip>
          <a:srcRect b="0" l="0" r="0" t="0"/>
          <a:stretch/>
        </p:blipFill>
        <p:spPr>
          <a:xfrm>
            <a:off x="7772400" y="2966697"/>
            <a:ext cx="914401" cy="860611"/>
          </a:xfrm>
          <a:prstGeom prst="rect">
            <a:avLst/>
          </a:prstGeom>
          <a:noFill/>
          <a:ln>
            <a:noFill/>
          </a:ln>
        </p:spPr>
      </p:pic>
    </p:spTree>
  </p:cSld>
  <p:clrMapOvr>
    <a:masterClrMapping/>
  </p:clrMapOvr>
  <p:extLst>
    <p:ext uri="{DCECCB84-F9BA-43D5-87BE-67443E8EF086}">
      <p15:sldGuideLst>
        <p15:guide id="1" pos="288">
          <p15:clr>
            <a:srgbClr val="FA7B17"/>
          </p15:clr>
        </p15:guide>
        <p15:guide id="2" orient="horz" pos="288">
          <p15:clr>
            <a:srgbClr val="FA7B17"/>
          </p15:clr>
        </p15:guide>
        <p15:guide id="3" pos="5472">
          <p15:clr>
            <a:srgbClr val="FA7B17"/>
          </p15:clr>
        </p15:guide>
        <p15:guide id="4" orient="horz" pos="2952">
          <p15:clr>
            <a:srgbClr val="FA7B17"/>
          </p15:clr>
        </p15:guide>
        <p15:guide id="5" pos="864">
          <p15:clr>
            <a:srgbClr val="FA7B17"/>
          </p15:clr>
        </p15:guide>
        <p15:guide id="6" pos="4896">
          <p15:clr>
            <a:srgbClr val="FA7B17"/>
          </p15:clr>
        </p15:guide>
        <p15:guide id="7" orient="horz" pos="648">
          <p15:clr>
            <a:srgbClr val="FA7B17"/>
          </p15:clr>
        </p15:guide>
        <p15:guide id="8" orient="horz" pos="2448">
          <p15:clr>
            <a:srgbClr val="E46962"/>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2 columns 2">
  <p:cSld name="TITLE_AND_TWO_COLUMNS_8">
    <p:spTree>
      <p:nvGrpSpPr>
        <p:cNvPr id="778" name="Shape 778"/>
        <p:cNvGrpSpPr/>
        <p:nvPr/>
      </p:nvGrpSpPr>
      <p:grpSpPr>
        <a:xfrm>
          <a:off x="0" y="0"/>
          <a:ext cx="0" cy="0"/>
          <a:chOff x="0" y="0"/>
          <a:chExt cx="0" cy="0"/>
        </a:xfrm>
      </p:grpSpPr>
      <p:sp>
        <p:nvSpPr>
          <p:cNvPr id="779" name="Google Shape;779;p68"/>
          <p:cNvSpPr txBox="1"/>
          <p:nvPr>
            <p:ph type="title"/>
          </p:nvPr>
        </p:nvSpPr>
        <p:spPr>
          <a:xfrm>
            <a:off x="800100" y="252425"/>
            <a:ext cx="7881900" cy="464100"/>
          </a:xfrm>
          <a:prstGeom prst="rect">
            <a:avLst/>
          </a:prstGeom>
        </p:spPr>
        <p:txBody>
          <a:bodyPr anchorCtr="0" anchor="b" bIns="0" lIns="0" spcFirstLastPara="1" rIns="0" wrap="square" tIns="0">
            <a:noAutofit/>
          </a:bodyPr>
          <a:lstStyle>
            <a:lvl1pPr lvl="0">
              <a:spcBef>
                <a:spcPts val="0"/>
              </a:spcBef>
              <a:spcAft>
                <a:spcPts val="0"/>
              </a:spcAft>
              <a:buSzPts val="3200"/>
              <a:buNone/>
              <a:defRPr b="1" sz="3200"/>
            </a:lvl1pPr>
            <a:lvl2pPr lvl="1">
              <a:spcBef>
                <a:spcPts val="0"/>
              </a:spcBef>
              <a:spcAft>
                <a:spcPts val="0"/>
              </a:spcAft>
              <a:buSzPts val="3200"/>
              <a:buFont typeface="Dosis"/>
              <a:buNone/>
              <a:defRPr b="1" sz="3200">
                <a:latin typeface="Dosis"/>
                <a:ea typeface="Dosis"/>
                <a:cs typeface="Dosis"/>
                <a:sym typeface="Dosis"/>
              </a:defRPr>
            </a:lvl2pPr>
            <a:lvl3pPr lvl="2">
              <a:spcBef>
                <a:spcPts val="0"/>
              </a:spcBef>
              <a:spcAft>
                <a:spcPts val="0"/>
              </a:spcAft>
              <a:buSzPts val="3200"/>
              <a:buFont typeface="Dosis"/>
              <a:buNone/>
              <a:defRPr b="1" sz="3200">
                <a:latin typeface="Dosis"/>
                <a:ea typeface="Dosis"/>
                <a:cs typeface="Dosis"/>
                <a:sym typeface="Dosis"/>
              </a:defRPr>
            </a:lvl3pPr>
            <a:lvl4pPr lvl="3">
              <a:spcBef>
                <a:spcPts val="0"/>
              </a:spcBef>
              <a:spcAft>
                <a:spcPts val="0"/>
              </a:spcAft>
              <a:buSzPts val="3200"/>
              <a:buFont typeface="Dosis"/>
              <a:buNone/>
              <a:defRPr b="1" sz="3200">
                <a:latin typeface="Dosis"/>
                <a:ea typeface="Dosis"/>
                <a:cs typeface="Dosis"/>
                <a:sym typeface="Dosis"/>
              </a:defRPr>
            </a:lvl4pPr>
            <a:lvl5pPr lvl="4">
              <a:spcBef>
                <a:spcPts val="0"/>
              </a:spcBef>
              <a:spcAft>
                <a:spcPts val="0"/>
              </a:spcAft>
              <a:buSzPts val="3200"/>
              <a:buFont typeface="Dosis"/>
              <a:buNone/>
              <a:defRPr b="1" sz="3200">
                <a:latin typeface="Dosis"/>
                <a:ea typeface="Dosis"/>
                <a:cs typeface="Dosis"/>
                <a:sym typeface="Dosis"/>
              </a:defRPr>
            </a:lvl5pPr>
            <a:lvl6pPr lvl="5">
              <a:spcBef>
                <a:spcPts val="0"/>
              </a:spcBef>
              <a:spcAft>
                <a:spcPts val="0"/>
              </a:spcAft>
              <a:buSzPts val="3200"/>
              <a:buFont typeface="Dosis"/>
              <a:buNone/>
              <a:defRPr b="1" sz="3200">
                <a:latin typeface="Dosis"/>
                <a:ea typeface="Dosis"/>
                <a:cs typeface="Dosis"/>
                <a:sym typeface="Dosis"/>
              </a:defRPr>
            </a:lvl6pPr>
            <a:lvl7pPr lvl="6">
              <a:spcBef>
                <a:spcPts val="0"/>
              </a:spcBef>
              <a:spcAft>
                <a:spcPts val="0"/>
              </a:spcAft>
              <a:buSzPts val="3200"/>
              <a:buFont typeface="Dosis"/>
              <a:buNone/>
              <a:defRPr b="1" sz="3200">
                <a:latin typeface="Dosis"/>
                <a:ea typeface="Dosis"/>
                <a:cs typeface="Dosis"/>
                <a:sym typeface="Dosis"/>
              </a:defRPr>
            </a:lvl7pPr>
            <a:lvl8pPr lvl="7">
              <a:spcBef>
                <a:spcPts val="0"/>
              </a:spcBef>
              <a:spcAft>
                <a:spcPts val="0"/>
              </a:spcAft>
              <a:buSzPts val="3200"/>
              <a:buFont typeface="Dosis"/>
              <a:buNone/>
              <a:defRPr b="1" sz="3200">
                <a:latin typeface="Dosis"/>
                <a:ea typeface="Dosis"/>
                <a:cs typeface="Dosis"/>
                <a:sym typeface="Dosis"/>
              </a:defRPr>
            </a:lvl8pPr>
            <a:lvl9pPr lvl="8">
              <a:spcBef>
                <a:spcPts val="0"/>
              </a:spcBef>
              <a:spcAft>
                <a:spcPts val="0"/>
              </a:spcAft>
              <a:buSzPts val="3200"/>
              <a:buFont typeface="Dosis"/>
              <a:buNone/>
              <a:defRPr b="1" sz="3200">
                <a:latin typeface="Dosis"/>
                <a:ea typeface="Dosis"/>
                <a:cs typeface="Dosis"/>
                <a:sym typeface="Dosis"/>
              </a:defRPr>
            </a:lvl9pPr>
          </a:lstStyle>
          <a:p/>
        </p:txBody>
      </p:sp>
      <p:sp>
        <p:nvSpPr>
          <p:cNvPr id="780" name="Google Shape;780;p68"/>
          <p:cNvSpPr txBox="1"/>
          <p:nvPr>
            <p:ph idx="1" type="body"/>
          </p:nvPr>
        </p:nvSpPr>
        <p:spPr>
          <a:xfrm>
            <a:off x="797950" y="1148750"/>
            <a:ext cx="4011300" cy="37683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781" name="Google Shape;781;p68"/>
          <p:cNvSpPr txBox="1"/>
          <p:nvPr>
            <p:ph idx="2" type="body"/>
          </p:nvPr>
        </p:nvSpPr>
        <p:spPr>
          <a:xfrm>
            <a:off x="5046450" y="1148750"/>
            <a:ext cx="3978900" cy="37683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grpSp>
        <p:nvGrpSpPr>
          <p:cNvPr id="782" name="Google Shape;782;p68"/>
          <p:cNvGrpSpPr/>
          <p:nvPr/>
        </p:nvGrpSpPr>
        <p:grpSpPr>
          <a:xfrm>
            <a:off x="0" y="-1852"/>
            <a:ext cx="262853" cy="5143500"/>
            <a:chOff x="0" y="-1395"/>
            <a:chExt cx="197145" cy="5143500"/>
          </a:xfrm>
        </p:grpSpPr>
        <p:sp>
          <p:nvSpPr>
            <p:cNvPr id="783" name="Google Shape;783;p68"/>
            <p:cNvSpPr/>
            <p:nvPr/>
          </p:nvSpPr>
          <p:spPr>
            <a:xfrm>
              <a:off x="0" y="-1395"/>
              <a:ext cx="100500" cy="5143500"/>
            </a:xfrm>
            <a:prstGeom prst="rect">
              <a:avLst/>
            </a:prstGeom>
            <a:solidFill>
              <a:srgbClr val="77A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784" name="Google Shape;784;p68"/>
            <p:cNvSpPr/>
            <p:nvPr/>
          </p:nvSpPr>
          <p:spPr>
            <a:xfrm>
              <a:off x="96645" y="-1395"/>
              <a:ext cx="100500" cy="5143500"/>
            </a:xfrm>
            <a:prstGeom prst="rect">
              <a:avLst/>
            </a:prstGeom>
            <a:solidFill>
              <a:srgbClr val="5627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
        <p:nvSpPr>
          <p:cNvPr id="785" name="Google Shape;785;p68"/>
          <p:cNvSpPr txBox="1"/>
          <p:nvPr>
            <p:ph idx="3" type="subTitle"/>
          </p:nvPr>
        </p:nvSpPr>
        <p:spPr>
          <a:xfrm>
            <a:off x="800100" y="777300"/>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extLst>
    <p:ext uri="{DCECCB84-F9BA-43D5-87BE-67443E8EF086}">
      <p15:sldGuideLst>
        <p15:guide id="1" pos="504">
          <p15:clr>
            <a:srgbClr val="FA7B17"/>
          </p15:clr>
        </p15:guide>
        <p15:guide id="2" orient="horz" pos="288">
          <p15:clr>
            <a:srgbClr val="FA7B17"/>
          </p15:clr>
        </p15:guide>
        <p15:guide id="3" orient="horz" pos="576">
          <p15:clr>
            <a:srgbClr val="FA7B17"/>
          </p15:clr>
        </p15:guide>
        <p15:guide id="4" orient="horz" pos="720">
          <p15:clr>
            <a:srgbClr val="FA7B17"/>
          </p15:clr>
        </p15:guide>
        <p15:guide id="5" pos="3096">
          <p15:clr>
            <a:srgbClr val="FA7B17"/>
          </p15:clr>
        </p15:guide>
        <p15:guide id="6" pos="3024">
          <p15:clr>
            <a:srgbClr val="FA7B17"/>
          </p15:clr>
        </p15:guide>
        <p15:guide id="7" pos="3168">
          <p15:clr>
            <a:srgbClr val="FA7B17"/>
          </p15:clr>
        </p15:guide>
        <p15:guide id="8" orient="horz" pos="3096">
          <p15:clr>
            <a:srgbClr val="FA7B17"/>
          </p15:clr>
        </p15:guide>
        <p15:guide id="9" orient="horz" pos="288">
          <p15:clr>
            <a:srgbClr val="FA7B17"/>
          </p15:clr>
        </p15:guide>
        <p15:guide id="10" orient="horz" pos="648">
          <p15:clr>
            <a:srgbClr val="FA7B17"/>
          </p15:clr>
        </p15:guide>
        <p15:guide id="11" orient="horz" pos="396">
          <p15:clr>
            <a:srgbClr val="FA7B17"/>
          </p15:clr>
        </p15:guide>
        <p15:guide id="12" orient="horz" pos="3024">
          <p15:clr>
            <a:srgbClr val="FA7B17"/>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1">
  <p:cSld name="TITLE_AND_BODY_2">
    <p:bg>
      <p:bgPr>
        <a:solidFill>
          <a:schemeClr val="accent5"/>
        </a:solidFill>
      </p:bgPr>
    </p:bg>
    <p:spTree>
      <p:nvGrpSpPr>
        <p:cNvPr id="786" name="Shape 786"/>
        <p:cNvGrpSpPr/>
        <p:nvPr/>
      </p:nvGrpSpPr>
      <p:grpSpPr>
        <a:xfrm>
          <a:off x="0" y="0"/>
          <a:ext cx="0" cy="0"/>
          <a:chOff x="0" y="0"/>
          <a:chExt cx="0" cy="0"/>
        </a:xfrm>
      </p:grpSpPr>
      <p:sp>
        <p:nvSpPr>
          <p:cNvPr id="787" name="Google Shape;787;p69"/>
          <p:cNvSpPr/>
          <p:nvPr/>
        </p:nvSpPr>
        <p:spPr>
          <a:xfrm>
            <a:off x="3675550" y="0"/>
            <a:ext cx="5468400" cy="51435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69"/>
          <p:cNvSpPr txBox="1"/>
          <p:nvPr>
            <p:ph type="title"/>
          </p:nvPr>
        </p:nvSpPr>
        <p:spPr>
          <a:xfrm>
            <a:off x="4131550" y="1908600"/>
            <a:ext cx="4556400" cy="856800"/>
          </a:xfrm>
          <a:prstGeom prst="rect">
            <a:avLst/>
          </a:prstGeom>
        </p:spPr>
        <p:txBody>
          <a:bodyPr anchorCtr="0" anchor="b" bIns="0" lIns="0" spcFirstLastPara="1" rIns="0" wrap="square" tIns="0">
            <a:noAutofit/>
          </a:bodyPr>
          <a:lstStyle>
            <a:lvl1pPr lvl="0">
              <a:spcBef>
                <a:spcPts val="0"/>
              </a:spcBef>
              <a:spcAft>
                <a:spcPts val="0"/>
              </a:spcAft>
              <a:buClr>
                <a:schemeClr val="lt1"/>
              </a:buClr>
              <a:buSzPts val="3200"/>
              <a:buNone/>
              <a:defRPr b="1">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89" name="Google Shape;789;p69"/>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
        <p:nvSpPr>
          <p:cNvPr id="790" name="Google Shape;790;p69"/>
          <p:cNvSpPr/>
          <p:nvPr/>
        </p:nvSpPr>
        <p:spPr>
          <a:xfrm>
            <a:off x="2007373" y="2456300"/>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91" name="Google Shape;791;p69"/>
          <p:cNvSpPr/>
          <p:nvPr/>
        </p:nvSpPr>
        <p:spPr>
          <a:xfrm rot="758744">
            <a:off x="1198314" y="3049648"/>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92" name="Google Shape;792;p69"/>
          <p:cNvSpPr/>
          <p:nvPr/>
        </p:nvSpPr>
        <p:spPr>
          <a:xfrm flipH="1" rot="10800000">
            <a:off x="1435558" y="3750422"/>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FF6600">
              <a:alpha val="4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93" name="Google Shape;793;p69"/>
          <p:cNvSpPr/>
          <p:nvPr/>
        </p:nvSpPr>
        <p:spPr>
          <a:xfrm flipH="1" rot="10800000">
            <a:off x="1480870" y="0"/>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77AB21">
              <a:alpha val="2471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794" name="Google Shape;794;p69"/>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77AB21">
              <a:alpha val="8980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id="795" name="Google Shape;795;p69"/>
          <p:cNvPicPr preferRelativeResize="0"/>
          <p:nvPr/>
        </p:nvPicPr>
        <p:blipFill rotWithShape="1">
          <a:blip r:embed="rId2">
            <a:alphaModFix/>
          </a:blip>
          <a:srcRect b="0" l="0" r="0" t="0"/>
          <a:stretch/>
        </p:blipFill>
        <p:spPr>
          <a:xfrm>
            <a:off x="523452" y="432200"/>
            <a:ext cx="1645406" cy="2487172"/>
          </a:xfrm>
          <a:custGeom>
            <a:rect b="b" l="l" r="r" t="t"/>
            <a:pathLst>
              <a:path extrusionOk="0" h="21367" w="17426">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796" name="Google Shape;796;p69"/>
          <p:cNvSpPr txBox="1"/>
          <p:nvPr>
            <p:ph idx="1" type="subTitle"/>
          </p:nvPr>
        </p:nvSpPr>
        <p:spPr>
          <a:xfrm>
            <a:off x="4142100" y="2851775"/>
            <a:ext cx="2999100" cy="137100"/>
          </a:xfrm>
          <a:prstGeom prst="rect">
            <a:avLst/>
          </a:prstGeom>
          <a:solidFill>
            <a:schemeClr val="accent5"/>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797" name="Google Shape;797;p69"/>
          <p:cNvSpPr txBox="1"/>
          <p:nvPr>
            <p:ph idx="2" type="subTitle"/>
          </p:nvPr>
        </p:nvSpPr>
        <p:spPr>
          <a:xfrm>
            <a:off x="4130725" y="3257975"/>
            <a:ext cx="4556400" cy="1180500"/>
          </a:xfrm>
          <a:prstGeom prst="rect">
            <a:avLst/>
          </a:prstGeom>
          <a:noFill/>
        </p:spPr>
        <p:txBody>
          <a:bodyPr anchorCtr="0" anchor="t" bIns="0" lIns="0" spcFirstLastPara="1" rIns="0" wrap="square" tIns="0">
            <a:noAutofit/>
          </a:bodyPr>
          <a:lstStyle>
            <a:lvl1pPr lvl="0">
              <a:spcBef>
                <a:spcPts val="0"/>
              </a:spcBef>
              <a:spcAft>
                <a:spcPts val="0"/>
              </a:spcAft>
              <a:buClr>
                <a:schemeClr val="lt1"/>
              </a:buClr>
              <a:buSzPts val="1800"/>
              <a:buNone/>
              <a:defRPr b="1">
                <a:solidFill>
                  <a:schemeClr val="lt1"/>
                </a:solidFill>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extLst>
    <p:ext uri="{DCECCB84-F9BA-43D5-87BE-67443E8EF086}">
      <p15:sldGuideLst>
        <p15:guide id="1" pos="2304">
          <p15:clr>
            <a:srgbClr val="FA7B17"/>
          </p15:clr>
        </p15:guide>
        <p15:guide id="2" orient="horz" pos="1888">
          <p15:clr>
            <a:srgbClr val="FA7B17"/>
          </p15:clr>
        </p15:guide>
        <p15:guide id="3" pos="2592">
          <p15:clr>
            <a:srgbClr val="FA7B17"/>
          </p15:clr>
        </p15:guide>
        <p15:guide id="4" orient="horz" pos="1728">
          <p15:clr>
            <a:srgbClr val="FA7B17"/>
          </p15:clr>
        </p15:guide>
        <p15:guide id="5" orient="horz" pos="2088">
          <p15:clr>
            <a:srgbClr val="FA7B17"/>
          </p15:clr>
        </p15:guide>
        <p15:guide id="6" orient="horz" pos="1296">
          <p15:clr>
            <a:srgbClr val="FA7B17"/>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798" name="Shape 798"/>
        <p:cNvGrpSpPr/>
        <p:nvPr/>
      </p:nvGrpSpPr>
      <p:grpSpPr>
        <a:xfrm>
          <a:off x="0" y="0"/>
          <a:ext cx="0" cy="0"/>
          <a:chOff x="0" y="0"/>
          <a:chExt cx="0" cy="0"/>
        </a:xfrm>
      </p:grpSpPr>
      <p:sp>
        <p:nvSpPr>
          <p:cNvPr id="799" name="Google Shape;799;p70"/>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800" name="Google Shape;800;p70"/>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01" name="Google Shape;801;p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Blurb 2">
  <p:cSld name="TITLE_1_3">
    <p:bg>
      <p:bgPr>
        <a:solidFill>
          <a:schemeClr val="accent5"/>
        </a:solidFill>
      </p:bgPr>
    </p:bg>
    <p:spTree>
      <p:nvGrpSpPr>
        <p:cNvPr id="802" name="Shape 802"/>
        <p:cNvGrpSpPr/>
        <p:nvPr/>
      </p:nvGrpSpPr>
      <p:grpSpPr>
        <a:xfrm>
          <a:off x="0" y="0"/>
          <a:ext cx="0" cy="0"/>
          <a:chOff x="0" y="0"/>
          <a:chExt cx="0" cy="0"/>
        </a:xfrm>
      </p:grpSpPr>
      <p:sp>
        <p:nvSpPr>
          <p:cNvPr id="803" name="Google Shape;803;p71"/>
          <p:cNvSpPr txBox="1"/>
          <p:nvPr>
            <p:ph type="ctrTitle"/>
          </p:nvPr>
        </p:nvSpPr>
        <p:spPr>
          <a:xfrm>
            <a:off x="500075" y="-544760"/>
            <a:ext cx="6108300" cy="30552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accent4"/>
              </a:buClr>
              <a:buSzPts val="7800"/>
              <a:buNone/>
              <a:defRPr b="0" sz="7800">
                <a:solidFill>
                  <a:schemeClr val="accent4"/>
                </a:solidFill>
              </a:defRPr>
            </a:lvl1pPr>
            <a:lvl2pPr lvl="1">
              <a:spcBef>
                <a:spcPts val="0"/>
              </a:spcBef>
              <a:spcAft>
                <a:spcPts val="0"/>
              </a:spcAft>
              <a:buClr>
                <a:schemeClr val="lt1"/>
              </a:buClr>
              <a:buSzPts val="4000"/>
              <a:buNone/>
              <a:defRPr sz="4000">
                <a:solidFill>
                  <a:schemeClr val="lt1"/>
                </a:solidFill>
              </a:defRPr>
            </a:lvl2pPr>
            <a:lvl3pPr lvl="2">
              <a:spcBef>
                <a:spcPts val="0"/>
              </a:spcBef>
              <a:spcAft>
                <a:spcPts val="0"/>
              </a:spcAft>
              <a:buClr>
                <a:schemeClr val="lt1"/>
              </a:buClr>
              <a:buSzPts val="4000"/>
              <a:buNone/>
              <a:defRPr sz="4000">
                <a:solidFill>
                  <a:schemeClr val="lt1"/>
                </a:solidFill>
              </a:defRPr>
            </a:lvl3pPr>
            <a:lvl4pPr lvl="3">
              <a:spcBef>
                <a:spcPts val="0"/>
              </a:spcBef>
              <a:spcAft>
                <a:spcPts val="0"/>
              </a:spcAft>
              <a:buClr>
                <a:schemeClr val="lt1"/>
              </a:buClr>
              <a:buSzPts val="4000"/>
              <a:buNone/>
              <a:defRPr sz="4000">
                <a:solidFill>
                  <a:schemeClr val="lt1"/>
                </a:solidFill>
              </a:defRPr>
            </a:lvl4pPr>
            <a:lvl5pPr lvl="4">
              <a:spcBef>
                <a:spcPts val="0"/>
              </a:spcBef>
              <a:spcAft>
                <a:spcPts val="0"/>
              </a:spcAft>
              <a:buClr>
                <a:schemeClr val="lt1"/>
              </a:buClr>
              <a:buSzPts val="4000"/>
              <a:buNone/>
              <a:defRPr sz="4000">
                <a:solidFill>
                  <a:schemeClr val="lt1"/>
                </a:solidFill>
              </a:defRPr>
            </a:lvl5pPr>
            <a:lvl6pPr lvl="5">
              <a:spcBef>
                <a:spcPts val="0"/>
              </a:spcBef>
              <a:spcAft>
                <a:spcPts val="0"/>
              </a:spcAft>
              <a:buClr>
                <a:schemeClr val="lt1"/>
              </a:buClr>
              <a:buSzPts val="4000"/>
              <a:buNone/>
              <a:defRPr sz="4000">
                <a:solidFill>
                  <a:schemeClr val="lt1"/>
                </a:solidFill>
              </a:defRPr>
            </a:lvl6pPr>
            <a:lvl7pPr lvl="6">
              <a:spcBef>
                <a:spcPts val="0"/>
              </a:spcBef>
              <a:spcAft>
                <a:spcPts val="0"/>
              </a:spcAft>
              <a:buClr>
                <a:schemeClr val="lt1"/>
              </a:buClr>
              <a:buSzPts val="4000"/>
              <a:buNone/>
              <a:defRPr sz="4000">
                <a:solidFill>
                  <a:schemeClr val="lt1"/>
                </a:solidFill>
              </a:defRPr>
            </a:lvl7pPr>
            <a:lvl8pPr lvl="7">
              <a:spcBef>
                <a:spcPts val="0"/>
              </a:spcBef>
              <a:spcAft>
                <a:spcPts val="0"/>
              </a:spcAft>
              <a:buClr>
                <a:schemeClr val="lt1"/>
              </a:buClr>
              <a:buSzPts val="4000"/>
              <a:buNone/>
              <a:defRPr sz="4000">
                <a:solidFill>
                  <a:schemeClr val="lt1"/>
                </a:solidFill>
              </a:defRPr>
            </a:lvl8pPr>
            <a:lvl9pPr lvl="8">
              <a:spcBef>
                <a:spcPts val="0"/>
              </a:spcBef>
              <a:spcAft>
                <a:spcPts val="0"/>
              </a:spcAft>
              <a:buClr>
                <a:schemeClr val="lt1"/>
              </a:buClr>
              <a:buSzPts val="4000"/>
              <a:buNone/>
              <a:defRPr sz="4000">
                <a:solidFill>
                  <a:schemeClr val="lt1"/>
                </a:solidFill>
              </a:defRPr>
            </a:lvl9pPr>
          </a:lstStyle>
          <a:p/>
        </p:txBody>
      </p:sp>
      <p:sp>
        <p:nvSpPr>
          <p:cNvPr id="804" name="Google Shape;804;p71"/>
          <p:cNvSpPr txBox="1"/>
          <p:nvPr>
            <p:ph idx="1" type="subTitle"/>
          </p:nvPr>
        </p:nvSpPr>
        <p:spPr>
          <a:xfrm>
            <a:off x="457200" y="2498075"/>
            <a:ext cx="6151200" cy="7848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2800">
                <a:solidFill>
                  <a:schemeClr val="accent1"/>
                </a:solidFill>
              </a:defRPr>
            </a:lvl1pPr>
            <a:lvl2pPr lvl="1">
              <a:lnSpc>
                <a:spcPct val="90000"/>
              </a:lnSpc>
              <a:spcBef>
                <a:spcPts val="0"/>
              </a:spcBef>
              <a:spcAft>
                <a:spcPts val="0"/>
              </a:spcAft>
              <a:buClr>
                <a:schemeClr val="lt1"/>
              </a:buClr>
              <a:buSzPts val="1800"/>
              <a:buNone/>
              <a:defRPr sz="1800">
                <a:solidFill>
                  <a:schemeClr val="lt1"/>
                </a:solidFill>
              </a:defRPr>
            </a:lvl2pPr>
            <a:lvl3pPr lvl="2">
              <a:lnSpc>
                <a:spcPct val="90000"/>
              </a:lnSpc>
              <a:spcBef>
                <a:spcPts val="0"/>
              </a:spcBef>
              <a:spcAft>
                <a:spcPts val="0"/>
              </a:spcAft>
              <a:buClr>
                <a:schemeClr val="lt1"/>
              </a:buClr>
              <a:buSzPts val="1800"/>
              <a:buNone/>
              <a:defRPr sz="1800">
                <a:solidFill>
                  <a:schemeClr val="lt1"/>
                </a:solidFill>
              </a:defRPr>
            </a:lvl3pPr>
            <a:lvl4pPr lvl="3">
              <a:lnSpc>
                <a:spcPct val="90000"/>
              </a:lnSpc>
              <a:spcBef>
                <a:spcPts val="0"/>
              </a:spcBef>
              <a:spcAft>
                <a:spcPts val="0"/>
              </a:spcAft>
              <a:buClr>
                <a:schemeClr val="lt1"/>
              </a:buClr>
              <a:buSzPts val="1800"/>
              <a:buNone/>
              <a:defRPr sz="1800">
                <a:solidFill>
                  <a:schemeClr val="lt1"/>
                </a:solidFill>
              </a:defRPr>
            </a:lvl4pPr>
            <a:lvl5pPr lvl="4">
              <a:lnSpc>
                <a:spcPct val="90000"/>
              </a:lnSpc>
              <a:spcBef>
                <a:spcPts val="0"/>
              </a:spcBef>
              <a:spcAft>
                <a:spcPts val="0"/>
              </a:spcAft>
              <a:buClr>
                <a:schemeClr val="lt1"/>
              </a:buClr>
              <a:buSzPts val="1800"/>
              <a:buNone/>
              <a:defRPr sz="1800">
                <a:solidFill>
                  <a:schemeClr val="lt1"/>
                </a:solidFill>
              </a:defRPr>
            </a:lvl5pPr>
            <a:lvl6pPr lvl="5">
              <a:lnSpc>
                <a:spcPct val="90000"/>
              </a:lnSpc>
              <a:spcBef>
                <a:spcPts val="0"/>
              </a:spcBef>
              <a:spcAft>
                <a:spcPts val="0"/>
              </a:spcAft>
              <a:buClr>
                <a:schemeClr val="lt1"/>
              </a:buClr>
              <a:buSzPts val="1800"/>
              <a:buNone/>
              <a:defRPr sz="1800">
                <a:solidFill>
                  <a:schemeClr val="lt1"/>
                </a:solidFill>
              </a:defRPr>
            </a:lvl6pPr>
            <a:lvl7pPr lvl="6">
              <a:lnSpc>
                <a:spcPct val="90000"/>
              </a:lnSpc>
              <a:spcBef>
                <a:spcPts val="0"/>
              </a:spcBef>
              <a:spcAft>
                <a:spcPts val="0"/>
              </a:spcAft>
              <a:buClr>
                <a:schemeClr val="lt1"/>
              </a:buClr>
              <a:buSzPts val="1800"/>
              <a:buNone/>
              <a:defRPr sz="1800">
                <a:solidFill>
                  <a:schemeClr val="lt1"/>
                </a:solidFill>
              </a:defRPr>
            </a:lvl7pPr>
            <a:lvl8pPr lvl="7">
              <a:lnSpc>
                <a:spcPct val="90000"/>
              </a:lnSpc>
              <a:spcBef>
                <a:spcPts val="0"/>
              </a:spcBef>
              <a:spcAft>
                <a:spcPts val="0"/>
              </a:spcAft>
              <a:buClr>
                <a:schemeClr val="lt1"/>
              </a:buClr>
              <a:buSzPts val="1800"/>
              <a:buNone/>
              <a:defRPr sz="1800">
                <a:solidFill>
                  <a:schemeClr val="lt1"/>
                </a:solidFill>
              </a:defRPr>
            </a:lvl8pPr>
            <a:lvl9pPr lvl="8">
              <a:lnSpc>
                <a:spcPct val="90000"/>
              </a:lnSpc>
              <a:spcBef>
                <a:spcPts val="0"/>
              </a:spcBef>
              <a:spcAft>
                <a:spcPts val="0"/>
              </a:spcAft>
              <a:buClr>
                <a:schemeClr val="lt1"/>
              </a:buClr>
              <a:buSzPts val="1800"/>
              <a:buNone/>
              <a:defRPr sz="1800">
                <a:solidFill>
                  <a:schemeClr val="lt1"/>
                </a:solidFill>
              </a:defRPr>
            </a:lvl9pPr>
          </a:lstStyle>
          <a:p/>
        </p:txBody>
      </p:sp>
      <p:grpSp>
        <p:nvGrpSpPr>
          <p:cNvPr id="805" name="Google Shape;805;p71"/>
          <p:cNvGrpSpPr/>
          <p:nvPr/>
        </p:nvGrpSpPr>
        <p:grpSpPr>
          <a:xfrm>
            <a:off x="4953000" y="-95260"/>
            <a:ext cx="4059889" cy="4485415"/>
            <a:chOff x="4953000" y="-95260"/>
            <a:chExt cx="4059889" cy="4485415"/>
          </a:xfrm>
        </p:grpSpPr>
        <p:sp>
          <p:nvSpPr>
            <p:cNvPr id="806" name="Google Shape;806;p71"/>
            <p:cNvSpPr/>
            <p:nvPr/>
          </p:nvSpPr>
          <p:spPr>
            <a:xfrm rot="4001293">
              <a:off x="6921829" y="2932075"/>
              <a:ext cx="1651768" cy="1002507"/>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807" name="Google Shape;807;p71"/>
            <p:cNvSpPr/>
            <p:nvPr/>
          </p:nvSpPr>
          <p:spPr>
            <a:xfrm rot="4137692">
              <a:off x="6204058" y="2165398"/>
              <a:ext cx="640966" cy="99833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808" name="Google Shape;808;p71"/>
            <p:cNvSpPr/>
            <p:nvPr/>
          </p:nvSpPr>
          <p:spPr>
            <a:xfrm rot="-10068975">
              <a:off x="7057738" y="56030"/>
              <a:ext cx="1705562" cy="254726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descr="GabbyLinkedIn.jpg" id="809" name="Google Shape;809;p71"/>
            <p:cNvPicPr preferRelativeResize="0"/>
            <p:nvPr/>
          </p:nvPicPr>
          <p:blipFill rotWithShape="1">
            <a:blip r:embed="rId2">
              <a:alphaModFix/>
            </a:blip>
            <a:srcRect b="0" l="0" r="0" t="0"/>
            <a:stretch/>
          </p:blipFill>
          <p:spPr>
            <a:xfrm>
              <a:off x="4953000" y="427734"/>
              <a:ext cx="1905000" cy="1905000"/>
            </a:xfrm>
            <a:prstGeom prst="ellipse">
              <a:avLst/>
            </a:prstGeom>
            <a:noFill/>
            <a:ln>
              <a:noFill/>
            </a:ln>
          </p:spPr>
        </p:pic>
      </p:grpSp>
      <p:sp>
        <p:nvSpPr>
          <p:cNvPr id="810" name="Google Shape;810;p71"/>
          <p:cNvSpPr/>
          <p:nvPr/>
        </p:nvSpPr>
        <p:spPr>
          <a:xfrm>
            <a:off x="0" y="5005800"/>
            <a:ext cx="9144000" cy="137700"/>
          </a:xfrm>
          <a:prstGeom prst="rect">
            <a:avLst/>
          </a:prstGeom>
          <a:solidFill>
            <a:srgbClr val="56271C"/>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1474">
          <p15:clr>
            <a:srgbClr val="FA7B17"/>
          </p15:clr>
        </p15:guide>
        <p15:guide id="2" orient="horz" pos="1656">
          <p15:clr>
            <a:srgbClr val="FA7B17"/>
          </p15:clr>
        </p15:guide>
        <p15:guide id="3" pos="288">
          <p15:clr>
            <a:srgbClr val="FA7B17"/>
          </p15:clr>
        </p15:guide>
        <p15:guide id="4" orient="horz" pos="1766">
          <p15:clr>
            <a:srgbClr val="FA7B17"/>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 Blurb 1 1">
  <p:cSld name="TITLE_1_2_1">
    <p:bg>
      <p:bgPr>
        <a:solidFill>
          <a:schemeClr val="accent5"/>
        </a:solidFill>
      </p:bgPr>
    </p:bg>
    <p:spTree>
      <p:nvGrpSpPr>
        <p:cNvPr id="811" name="Shape 811"/>
        <p:cNvGrpSpPr/>
        <p:nvPr/>
      </p:nvGrpSpPr>
      <p:grpSpPr>
        <a:xfrm>
          <a:off x="0" y="0"/>
          <a:ext cx="0" cy="0"/>
          <a:chOff x="0" y="0"/>
          <a:chExt cx="0" cy="0"/>
        </a:xfrm>
      </p:grpSpPr>
      <p:sp>
        <p:nvSpPr>
          <p:cNvPr id="812" name="Google Shape;812;p72"/>
          <p:cNvSpPr txBox="1"/>
          <p:nvPr>
            <p:ph type="ctrTitle"/>
          </p:nvPr>
        </p:nvSpPr>
        <p:spPr>
          <a:xfrm>
            <a:off x="500075" y="-544760"/>
            <a:ext cx="6108300" cy="30552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accent4"/>
              </a:buClr>
              <a:buSzPts val="7800"/>
              <a:buNone/>
              <a:defRPr b="0" sz="7800">
                <a:solidFill>
                  <a:schemeClr val="accent4"/>
                </a:solidFill>
              </a:defRPr>
            </a:lvl1pPr>
            <a:lvl2pPr lvl="1">
              <a:spcBef>
                <a:spcPts val="0"/>
              </a:spcBef>
              <a:spcAft>
                <a:spcPts val="0"/>
              </a:spcAft>
              <a:buClr>
                <a:schemeClr val="lt1"/>
              </a:buClr>
              <a:buSzPts val="4000"/>
              <a:buNone/>
              <a:defRPr sz="4000">
                <a:solidFill>
                  <a:schemeClr val="lt1"/>
                </a:solidFill>
              </a:defRPr>
            </a:lvl2pPr>
            <a:lvl3pPr lvl="2">
              <a:spcBef>
                <a:spcPts val="0"/>
              </a:spcBef>
              <a:spcAft>
                <a:spcPts val="0"/>
              </a:spcAft>
              <a:buClr>
                <a:schemeClr val="lt1"/>
              </a:buClr>
              <a:buSzPts val="4000"/>
              <a:buNone/>
              <a:defRPr sz="4000">
                <a:solidFill>
                  <a:schemeClr val="lt1"/>
                </a:solidFill>
              </a:defRPr>
            </a:lvl3pPr>
            <a:lvl4pPr lvl="3">
              <a:spcBef>
                <a:spcPts val="0"/>
              </a:spcBef>
              <a:spcAft>
                <a:spcPts val="0"/>
              </a:spcAft>
              <a:buClr>
                <a:schemeClr val="lt1"/>
              </a:buClr>
              <a:buSzPts val="4000"/>
              <a:buNone/>
              <a:defRPr sz="4000">
                <a:solidFill>
                  <a:schemeClr val="lt1"/>
                </a:solidFill>
              </a:defRPr>
            </a:lvl4pPr>
            <a:lvl5pPr lvl="4">
              <a:spcBef>
                <a:spcPts val="0"/>
              </a:spcBef>
              <a:spcAft>
                <a:spcPts val="0"/>
              </a:spcAft>
              <a:buClr>
                <a:schemeClr val="lt1"/>
              </a:buClr>
              <a:buSzPts val="4000"/>
              <a:buNone/>
              <a:defRPr sz="4000">
                <a:solidFill>
                  <a:schemeClr val="lt1"/>
                </a:solidFill>
              </a:defRPr>
            </a:lvl5pPr>
            <a:lvl6pPr lvl="5">
              <a:spcBef>
                <a:spcPts val="0"/>
              </a:spcBef>
              <a:spcAft>
                <a:spcPts val="0"/>
              </a:spcAft>
              <a:buClr>
                <a:schemeClr val="lt1"/>
              </a:buClr>
              <a:buSzPts val="4000"/>
              <a:buNone/>
              <a:defRPr sz="4000">
                <a:solidFill>
                  <a:schemeClr val="lt1"/>
                </a:solidFill>
              </a:defRPr>
            </a:lvl6pPr>
            <a:lvl7pPr lvl="6">
              <a:spcBef>
                <a:spcPts val="0"/>
              </a:spcBef>
              <a:spcAft>
                <a:spcPts val="0"/>
              </a:spcAft>
              <a:buClr>
                <a:schemeClr val="lt1"/>
              </a:buClr>
              <a:buSzPts val="4000"/>
              <a:buNone/>
              <a:defRPr sz="4000">
                <a:solidFill>
                  <a:schemeClr val="lt1"/>
                </a:solidFill>
              </a:defRPr>
            </a:lvl7pPr>
            <a:lvl8pPr lvl="7">
              <a:spcBef>
                <a:spcPts val="0"/>
              </a:spcBef>
              <a:spcAft>
                <a:spcPts val="0"/>
              </a:spcAft>
              <a:buClr>
                <a:schemeClr val="lt1"/>
              </a:buClr>
              <a:buSzPts val="4000"/>
              <a:buNone/>
              <a:defRPr sz="4000">
                <a:solidFill>
                  <a:schemeClr val="lt1"/>
                </a:solidFill>
              </a:defRPr>
            </a:lvl8pPr>
            <a:lvl9pPr lvl="8">
              <a:spcBef>
                <a:spcPts val="0"/>
              </a:spcBef>
              <a:spcAft>
                <a:spcPts val="0"/>
              </a:spcAft>
              <a:buClr>
                <a:schemeClr val="lt1"/>
              </a:buClr>
              <a:buSzPts val="4000"/>
              <a:buNone/>
              <a:defRPr sz="4000">
                <a:solidFill>
                  <a:schemeClr val="lt1"/>
                </a:solidFill>
              </a:defRPr>
            </a:lvl9pPr>
          </a:lstStyle>
          <a:p/>
        </p:txBody>
      </p:sp>
      <p:sp>
        <p:nvSpPr>
          <p:cNvPr id="813" name="Google Shape;813;p72"/>
          <p:cNvSpPr txBox="1"/>
          <p:nvPr>
            <p:ph idx="1" type="subTitle"/>
          </p:nvPr>
        </p:nvSpPr>
        <p:spPr>
          <a:xfrm>
            <a:off x="457200" y="2498075"/>
            <a:ext cx="6151200" cy="784800"/>
          </a:xfrm>
          <a:prstGeom prst="rect">
            <a:avLst/>
          </a:prstGeom>
        </p:spPr>
        <p:txBody>
          <a:bodyPr anchorCtr="0" anchor="t" bIns="0" lIns="0" spcFirstLastPara="1" rIns="0" wrap="square" tIns="0">
            <a:noAutofit/>
          </a:bodyPr>
          <a:lstStyle>
            <a:lvl1pPr lvl="0">
              <a:lnSpc>
                <a:spcPct val="90000"/>
              </a:lnSpc>
              <a:spcBef>
                <a:spcPts val="0"/>
              </a:spcBef>
              <a:spcAft>
                <a:spcPts val="0"/>
              </a:spcAft>
              <a:buSzPts val="2800"/>
              <a:buNone/>
              <a:defRPr sz="2800">
                <a:solidFill>
                  <a:schemeClr val="accent1"/>
                </a:solidFill>
              </a:defRPr>
            </a:lvl1pPr>
            <a:lvl2pPr lvl="1">
              <a:lnSpc>
                <a:spcPct val="90000"/>
              </a:lnSpc>
              <a:spcBef>
                <a:spcPts val="0"/>
              </a:spcBef>
              <a:spcAft>
                <a:spcPts val="0"/>
              </a:spcAft>
              <a:buClr>
                <a:schemeClr val="lt1"/>
              </a:buClr>
              <a:buSzPts val="1800"/>
              <a:buNone/>
              <a:defRPr sz="1800">
                <a:solidFill>
                  <a:schemeClr val="lt1"/>
                </a:solidFill>
              </a:defRPr>
            </a:lvl2pPr>
            <a:lvl3pPr lvl="2">
              <a:lnSpc>
                <a:spcPct val="90000"/>
              </a:lnSpc>
              <a:spcBef>
                <a:spcPts val="0"/>
              </a:spcBef>
              <a:spcAft>
                <a:spcPts val="0"/>
              </a:spcAft>
              <a:buClr>
                <a:schemeClr val="lt1"/>
              </a:buClr>
              <a:buSzPts val="1800"/>
              <a:buNone/>
              <a:defRPr sz="1800">
                <a:solidFill>
                  <a:schemeClr val="lt1"/>
                </a:solidFill>
              </a:defRPr>
            </a:lvl3pPr>
            <a:lvl4pPr lvl="3">
              <a:lnSpc>
                <a:spcPct val="90000"/>
              </a:lnSpc>
              <a:spcBef>
                <a:spcPts val="0"/>
              </a:spcBef>
              <a:spcAft>
                <a:spcPts val="0"/>
              </a:spcAft>
              <a:buClr>
                <a:schemeClr val="lt1"/>
              </a:buClr>
              <a:buSzPts val="1800"/>
              <a:buNone/>
              <a:defRPr sz="1800">
                <a:solidFill>
                  <a:schemeClr val="lt1"/>
                </a:solidFill>
              </a:defRPr>
            </a:lvl4pPr>
            <a:lvl5pPr lvl="4">
              <a:lnSpc>
                <a:spcPct val="90000"/>
              </a:lnSpc>
              <a:spcBef>
                <a:spcPts val="0"/>
              </a:spcBef>
              <a:spcAft>
                <a:spcPts val="0"/>
              </a:spcAft>
              <a:buClr>
                <a:schemeClr val="lt1"/>
              </a:buClr>
              <a:buSzPts val="1800"/>
              <a:buNone/>
              <a:defRPr sz="1800">
                <a:solidFill>
                  <a:schemeClr val="lt1"/>
                </a:solidFill>
              </a:defRPr>
            </a:lvl5pPr>
            <a:lvl6pPr lvl="5">
              <a:lnSpc>
                <a:spcPct val="90000"/>
              </a:lnSpc>
              <a:spcBef>
                <a:spcPts val="0"/>
              </a:spcBef>
              <a:spcAft>
                <a:spcPts val="0"/>
              </a:spcAft>
              <a:buClr>
                <a:schemeClr val="lt1"/>
              </a:buClr>
              <a:buSzPts val="1800"/>
              <a:buNone/>
              <a:defRPr sz="1800">
                <a:solidFill>
                  <a:schemeClr val="lt1"/>
                </a:solidFill>
              </a:defRPr>
            </a:lvl6pPr>
            <a:lvl7pPr lvl="6">
              <a:lnSpc>
                <a:spcPct val="90000"/>
              </a:lnSpc>
              <a:spcBef>
                <a:spcPts val="0"/>
              </a:spcBef>
              <a:spcAft>
                <a:spcPts val="0"/>
              </a:spcAft>
              <a:buClr>
                <a:schemeClr val="lt1"/>
              </a:buClr>
              <a:buSzPts val="1800"/>
              <a:buNone/>
              <a:defRPr sz="1800">
                <a:solidFill>
                  <a:schemeClr val="lt1"/>
                </a:solidFill>
              </a:defRPr>
            </a:lvl7pPr>
            <a:lvl8pPr lvl="7">
              <a:lnSpc>
                <a:spcPct val="90000"/>
              </a:lnSpc>
              <a:spcBef>
                <a:spcPts val="0"/>
              </a:spcBef>
              <a:spcAft>
                <a:spcPts val="0"/>
              </a:spcAft>
              <a:buClr>
                <a:schemeClr val="lt1"/>
              </a:buClr>
              <a:buSzPts val="1800"/>
              <a:buNone/>
              <a:defRPr sz="1800">
                <a:solidFill>
                  <a:schemeClr val="lt1"/>
                </a:solidFill>
              </a:defRPr>
            </a:lvl8pPr>
            <a:lvl9pPr lvl="8">
              <a:lnSpc>
                <a:spcPct val="90000"/>
              </a:lnSpc>
              <a:spcBef>
                <a:spcPts val="0"/>
              </a:spcBef>
              <a:spcAft>
                <a:spcPts val="0"/>
              </a:spcAft>
              <a:buClr>
                <a:schemeClr val="lt1"/>
              </a:buClr>
              <a:buSzPts val="1800"/>
              <a:buNone/>
              <a:defRPr sz="1800">
                <a:solidFill>
                  <a:schemeClr val="lt1"/>
                </a:solidFill>
              </a:defRPr>
            </a:lvl9pPr>
          </a:lstStyle>
          <a:p/>
        </p:txBody>
      </p:sp>
      <p:grpSp>
        <p:nvGrpSpPr>
          <p:cNvPr id="814" name="Google Shape;814;p72"/>
          <p:cNvGrpSpPr/>
          <p:nvPr/>
        </p:nvGrpSpPr>
        <p:grpSpPr>
          <a:xfrm>
            <a:off x="4953000" y="-95260"/>
            <a:ext cx="4059889" cy="4485415"/>
            <a:chOff x="4953000" y="-95260"/>
            <a:chExt cx="4059889" cy="4485415"/>
          </a:xfrm>
        </p:grpSpPr>
        <p:sp>
          <p:nvSpPr>
            <p:cNvPr id="815" name="Google Shape;815;p72"/>
            <p:cNvSpPr/>
            <p:nvPr/>
          </p:nvSpPr>
          <p:spPr>
            <a:xfrm rot="4001293">
              <a:off x="6921829" y="2932075"/>
              <a:ext cx="1651768" cy="1002507"/>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816" name="Google Shape;816;p72"/>
            <p:cNvSpPr/>
            <p:nvPr/>
          </p:nvSpPr>
          <p:spPr>
            <a:xfrm rot="4137692">
              <a:off x="6204058" y="2165398"/>
              <a:ext cx="640966" cy="998338"/>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sp>
          <p:nvSpPr>
            <p:cNvPr id="817" name="Google Shape;817;p72"/>
            <p:cNvSpPr/>
            <p:nvPr/>
          </p:nvSpPr>
          <p:spPr>
            <a:xfrm rot="-10068975">
              <a:off x="7057738" y="56030"/>
              <a:ext cx="1705562" cy="254726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77A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56271C"/>
                </a:buClr>
                <a:buSzPts val="1800"/>
                <a:buFont typeface="Open Sans"/>
                <a:buNone/>
              </a:pPr>
              <a:r>
                <a:t/>
              </a:r>
              <a:endParaRPr b="0" i="0" sz="1800" u="none" cap="none" strike="noStrike">
                <a:solidFill>
                  <a:srgbClr val="56271C"/>
                </a:solidFill>
                <a:latin typeface="Open Sans"/>
                <a:ea typeface="Open Sans"/>
                <a:cs typeface="Open Sans"/>
                <a:sym typeface="Open Sans"/>
              </a:endParaRPr>
            </a:p>
          </p:txBody>
        </p:sp>
        <p:pic>
          <p:nvPicPr>
            <p:cNvPr descr="GabbyLinkedIn.jpg" id="818" name="Google Shape;818;p72"/>
            <p:cNvPicPr preferRelativeResize="0"/>
            <p:nvPr/>
          </p:nvPicPr>
          <p:blipFill rotWithShape="1">
            <a:blip r:embed="rId2">
              <a:alphaModFix/>
            </a:blip>
            <a:srcRect b="0" l="0" r="0" t="0"/>
            <a:stretch/>
          </p:blipFill>
          <p:spPr>
            <a:xfrm>
              <a:off x="4953000" y="427734"/>
              <a:ext cx="1905000" cy="1905000"/>
            </a:xfrm>
            <a:prstGeom prst="ellipse">
              <a:avLst/>
            </a:prstGeom>
            <a:noFill/>
            <a:ln>
              <a:noFill/>
            </a:ln>
          </p:spPr>
        </p:pic>
      </p:grpSp>
      <p:sp>
        <p:nvSpPr>
          <p:cNvPr id="819" name="Google Shape;819;p72"/>
          <p:cNvSpPr/>
          <p:nvPr/>
        </p:nvSpPr>
        <p:spPr>
          <a:xfrm>
            <a:off x="0" y="5005800"/>
            <a:ext cx="9144000" cy="137700"/>
          </a:xfrm>
          <a:prstGeom prst="rect">
            <a:avLst/>
          </a:prstGeom>
          <a:solidFill>
            <a:srgbClr val="56271C"/>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1474">
          <p15:clr>
            <a:srgbClr val="FA7B17"/>
          </p15:clr>
        </p15:guide>
        <p15:guide id="2" orient="horz" pos="1656">
          <p15:clr>
            <a:srgbClr val="FA7B17"/>
          </p15:clr>
        </p15:guide>
        <p15:guide id="3" pos="288">
          <p15:clr>
            <a:srgbClr val="FA7B17"/>
          </p15:clr>
        </p15:guide>
        <p15:guide id="4" orient="horz" pos="1766">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1 column">
  <p:cSld name="TITLE_AND_BODY_1">
    <p:spTree>
      <p:nvGrpSpPr>
        <p:cNvPr id="121" name="Shape 121"/>
        <p:cNvGrpSpPr/>
        <p:nvPr/>
      </p:nvGrpSpPr>
      <p:grpSpPr>
        <a:xfrm>
          <a:off x="0" y="0"/>
          <a:ext cx="0" cy="0"/>
          <a:chOff x="0" y="0"/>
          <a:chExt cx="0" cy="0"/>
        </a:xfrm>
      </p:grpSpPr>
      <p:sp>
        <p:nvSpPr>
          <p:cNvPr id="122" name="Google Shape;122;p8"/>
          <p:cNvSpPr txBox="1"/>
          <p:nvPr>
            <p:ph type="title"/>
          </p:nvPr>
        </p:nvSpPr>
        <p:spPr>
          <a:xfrm>
            <a:off x="800100" y="250175"/>
            <a:ext cx="7905300" cy="467100"/>
          </a:xfrm>
          <a:prstGeom prst="rect">
            <a:avLst/>
          </a:prstGeom>
        </p:spPr>
        <p:txBody>
          <a:bodyPr anchorCtr="0" anchor="b" bIns="0" lIns="0" spcFirstLastPara="1" rIns="0" wrap="square" tIns="0">
            <a:noAutofit/>
          </a:bodyPr>
          <a:lstStyle>
            <a:lvl1pPr lvl="0" rtl="0">
              <a:spcBef>
                <a:spcPts val="0"/>
              </a:spcBef>
              <a:spcAft>
                <a:spcPts val="0"/>
              </a:spcAft>
              <a:buSzPts val="3200"/>
              <a:buNone/>
              <a:defRPr b="1" sz="32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23" name="Google Shape;123;p8"/>
          <p:cNvSpPr txBox="1"/>
          <p:nvPr>
            <p:ph idx="1" type="body"/>
          </p:nvPr>
        </p:nvSpPr>
        <p:spPr>
          <a:xfrm>
            <a:off x="800100" y="1153775"/>
            <a:ext cx="7033500" cy="36447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grpSp>
        <p:nvGrpSpPr>
          <p:cNvPr id="124" name="Google Shape;124;p8"/>
          <p:cNvGrpSpPr/>
          <p:nvPr/>
        </p:nvGrpSpPr>
        <p:grpSpPr>
          <a:xfrm>
            <a:off x="0" y="-1852"/>
            <a:ext cx="262853" cy="5143500"/>
            <a:chOff x="0" y="-1395"/>
            <a:chExt cx="197145" cy="5143500"/>
          </a:xfrm>
        </p:grpSpPr>
        <p:sp>
          <p:nvSpPr>
            <p:cNvPr id="125" name="Google Shape;125;p8"/>
            <p:cNvSpPr/>
            <p:nvPr/>
          </p:nvSpPr>
          <p:spPr>
            <a:xfrm>
              <a:off x="0" y="-1395"/>
              <a:ext cx="100500" cy="5143500"/>
            </a:xfrm>
            <a:prstGeom prst="rect">
              <a:avLst/>
            </a:prstGeom>
            <a:solidFill>
              <a:srgbClr val="77A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26" name="Google Shape;126;p8"/>
            <p:cNvSpPr/>
            <p:nvPr/>
          </p:nvSpPr>
          <p:spPr>
            <a:xfrm>
              <a:off x="96645" y="-1395"/>
              <a:ext cx="100500" cy="5143500"/>
            </a:xfrm>
            <a:prstGeom prst="rect">
              <a:avLst/>
            </a:prstGeom>
            <a:solidFill>
              <a:srgbClr val="5627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
        <p:nvSpPr>
          <p:cNvPr id="127" name="Google Shape;127;p8"/>
          <p:cNvSpPr txBox="1"/>
          <p:nvPr>
            <p:ph idx="2" type="subTitle"/>
          </p:nvPr>
        </p:nvSpPr>
        <p:spPr>
          <a:xfrm>
            <a:off x="807950" y="777300"/>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128" name="Google Shape;128;p8"/>
          <p:cNvGrpSpPr/>
          <p:nvPr/>
        </p:nvGrpSpPr>
        <p:grpSpPr>
          <a:xfrm>
            <a:off x="7996224" y="3814847"/>
            <a:ext cx="1011295" cy="1062078"/>
            <a:chOff x="7483496" y="2181300"/>
            <a:chExt cx="1205358" cy="1265885"/>
          </a:xfrm>
        </p:grpSpPr>
        <p:sp>
          <p:nvSpPr>
            <p:cNvPr id="129" name="Google Shape;129;p8"/>
            <p:cNvSpPr/>
            <p:nvPr/>
          </p:nvSpPr>
          <p:spPr>
            <a:xfrm rot="4637901">
              <a:off x="7654691" y="2467841"/>
              <a:ext cx="1141490" cy="692804"/>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77AB2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30" name="Google Shape;130;p8"/>
            <p:cNvSpPr/>
            <p:nvPr/>
          </p:nvSpPr>
          <p:spPr>
            <a:xfrm rot="405931">
              <a:off x="7513642" y="2837517"/>
              <a:ext cx="349238" cy="532402"/>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A0C269"/>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Tree>
  </p:cSld>
  <p:clrMapOvr>
    <a:masterClrMapping/>
  </p:clrMapOvr>
  <p:extLst>
    <p:ext uri="{DCECCB84-F9BA-43D5-87BE-67443E8EF086}">
      <p15:sldGuideLst>
        <p15:guide id="1" pos="504">
          <p15:clr>
            <a:srgbClr val="FA7B17"/>
          </p15:clr>
        </p15:guide>
        <p15:guide id="2" orient="horz" pos="288">
          <p15:clr>
            <a:srgbClr val="FA7B17"/>
          </p15:clr>
        </p15:guide>
        <p15:guide id="3" orient="horz" pos="576">
          <p15:clr>
            <a:srgbClr val="FA7B17"/>
          </p15:clr>
        </p15:guide>
        <p15:guide id="4" orient="horz" pos="720">
          <p15:clr>
            <a:srgbClr val="FA7B17"/>
          </p15:clr>
        </p15:guide>
        <p15:guide id="5" orient="horz" pos="3096">
          <p15:clr>
            <a:srgbClr val="FA7B17"/>
          </p15:clr>
        </p15:guide>
        <p15:guide id="6" pos="5616">
          <p15:clr>
            <a:srgbClr val="FA7B17"/>
          </p15:clr>
        </p15:guide>
        <p15:guide id="7" orient="horz" pos="648">
          <p15:clr>
            <a:srgbClr val="FA7B17"/>
          </p15:clr>
        </p15:guide>
        <p15:guide id="8" orient="horz" pos="3024">
          <p15:clr>
            <a:srgbClr val="FA7B17"/>
          </p15:clr>
        </p15:guide>
        <p15:guide id="9" orient="horz" pos="39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2 columns" type="twoColTx">
  <p:cSld name="TITLE_AND_TWO_COLUMNS">
    <p:spTree>
      <p:nvGrpSpPr>
        <p:cNvPr id="131" name="Shape 131"/>
        <p:cNvGrpSpPr/>
        <p:nvPr/>
      </p:nvGrpSpPr>
      <p:grpSpPr>
        <a:xfrm>
          <a:off x="0" y="0"/>
          <a:ext cx="0" cy="0"/>
          <a:chOff x="0" y="0"/>
          <a:chExt cx="0" cy="0"/>
        </a:xfrm>
      </p:grpSpPr>
      <p:sp>
        <p:nvSpPr>
          <p:cNvPr id="132" name="Google Shape;132;p9"/>
          <p:cNvSpPr txBox="1"/>
          <p:nvPr>
            <p:ph type="title"/>
          </p:nvPr>
        </p:nvSpPr>
        <p:spPr>
          <a:xfrm>
            <a:off x="800100" y="252425"/>
            <a:ext cx="7881900" cy="464100"/>
          </a:xfrm>
          <a:prstGeom prst="rect">
            <a:avLst/>
          </a:prstGeom>
        </p:spPr>
        <p:txBody>
          <a:bodyPr anchorCtr="0" anchor="b" bIns="0" lIns="0" spcFirstLastPara="1" rIns="0" wrap="square" tIns="0">
            <a:noAutofit/>
          </a:bodyPr>
          <a:lstStyle>
            <a:lvl1pPr lvl="0">
              <a:spcBef>
                <a:spcPts val="0"/>
              </a:spcBef>
              <a:spcAft>
                <a:spcPts val="0"/>
              </a:spcAft>
              <a:buSzPts val="3200"/>
              <a:buNone/>
              <a:defRPr b="1" sz="3200"/>
            </a:lvl1pPr>
            <a:lvl2pPr lvl="1">
              <a:spcBef>
                <a:spcPts val="0"/>
              </a:spcBef>
              <a:spcAft>
                <a:spcPts val="0"/>
              </a:spcAft>
              <a:buSzPts val="3200"/>
              <a:buFont typeface="Dosis"/>
              <a:buNone/>
              <a:defRPr b="1" sz="3200">
                <a:latin typeface="Dosis"/>
                <a:ea typeface="Dosis"/>
                <a:cs typeface="Dosis"/>
                <a:sym typeface="Dosis"/>
              </a:defRPr>
            </a:lvl2pPr>
            <a:lvl3pPr lvl="2">
              <a:spcBef>
                <a:spcPts val="0"/>
              </a:spcBef>
              <a:spcAft>
                <a:spcPts val="0"/>
              </a:spcAft>
              <a:buSzPts val="3200"/>
              <a:buFont typeface="Dosis"/>
              <a:buNone/>
              <a:defRPr b="1" sz="3200">
                <a:latin typeface="Dosis"/>
                <a:ea typeface="Dosis"/>
                <a:cs typeface="Dosis"/>
                <a:sym typeface="Dosis"/>
              </a:defRPr>
            </a:lvl3pPr>
            <a:lvl4pPr lvl="3">
              <a:spcBef>
                <a:spcPts val="0"/>
              </a:spcBef>
              <a:spcAft>
                <a:spcPts val="0"/>
              </a:spcAft>
              <a:buSzPts val="3200"/>
              <a:buFont typeface="Dosis"/>
              <a:buNone/>
              <a:defRPr b="1" sz="3200">
                <a:latin typeface="Dosis"/>
                <a:ea typeface="Dosis"/>
                <a:cs typeface="Dosis"/>
                <a:sym typeface="Dosis"/>
              </a:defRPr>
            </a:lvl4pPr>
            <a:lvl5pPr lvl="4">
              <a:spcBef>
                <a:spcPts val="0"/>
              </a:spcBef>
              <a:spcAft>
                <a:spcPts val="0"/>
              </a:spcAft>
              <a:buSzPts val="3200"/>
              <a:buFont typeface="Dosis"/>
              <a:buNone/>
              <a:defRPr b="1" sz="3200">
                <a:latin typeface="Dosis"/>
                <a:ea typeface="Dosis"/>
                <a:cs typeface="Dosis"/>
                <a:sym typeface="Dosis"/>
              </a:defRPr>
            </a:lvl5pPr>
            <a:lvl6pPr lvl="5">
              <a:spcBef>
                <a:spcPts val="0"/>
              </a:spcBef>
              <a:spcAft>
                <a:spcPts val="0"/>
              </a:spcAft>
              <a:buSzPts val="3200"/>
              <a:buFont typeface="Dosis"/>
              <a:buNone/>
              <a:defRPr b="1" sz="3200">
                <a:latin typeface="Dosis"/>
                <a:ea typeface="Dosis"/>
                <a:cs typeface="Dosis"/>
                <a:sym typeface="Dosis"/>
              </a:defRPr>
            </a:lvl6pPr>
            <a:lvl7pPr lvl="6">
              <a:spcBef>
                <a:spcPts val="0"/>
              </a:spcBef>
              <a:spcAft>
                <a:spcPts val="0"/>
              </a:spcAft>
              <a:buSzPts val="3200"/>
              <a:buFont typeface="Dosis"/>
              <a:buNone/>
              <a:defRPr b="1" sz="3200">
                <a:latin typeface="Dosis"/>
                <a:ea typeface="Dosis"/>
                <a:cs typeface="Dosis"/>
                <a:sym typeface="Dosis"/>
              </a:defRPr>
            </a:lvl7pPr>
            <a:lvl8pPr lvl="7">
              <a:spcBef>
                <a:spcPts val="0"/>
              </a:spcBef>
              <a:spcAft>
                <a:spcPts val="0"/>
              </a:spcAft>
              <a:buSzPts val="3200"/>
              <a:buFont typeface="Dosis"/>
              <a:buNone/>
              <a:defRPr b="1" sz="3200">
                <a:latin typeface="Dosis"/>
                <a:ea typeface="Dosis"/>
                <a:cs typeface="Dosis"/>
                <a:sym typeface="Dosis"/>
              </a:defRPr>
            </a:lvl8pPr>
            <a:lvl9pPr lvl="8">
              <a:spcBef>
                <a:spcPts val="0"/>
              </a:spcBef>
              <a:spcAft>
                <a:spcPts val="0"/>
              </a:spcAft>
              <a:buSzPts val="3200"/>
              <a:buFont typeface="Dosis"/>
              <a:buNone/>
              <a:defRPr b="1" sz="3200">
                <a:latin typeface="Dosis"/>
                <a:ea typeface="Dosis"/>
                <a:cs typeface="Dosis"/>
                <a:sym typeface="Dosis"/>
              </a:defRPr>
            </a:lvl9pPr>
          </a:lstStyle>
          <a:p/>
        </p:txBody>
      </p:sp>
      <p:sp>
        <p:nvSpPr>
          <p:cNvPr id="133" name="Google Shape;133;p9"/>
          <p:cNvSpPr txBox="1"/>
          <p:nvPr>
            <p:ph idx="1" type="body"/>
          </p:nvPr>
        </p:nvSpPr>
        <p:spPr>
          <a:xfrm>
            <a:off x="797950" y="1148750"/>
            <a:ext cx="4011300" cy="37683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134" name="Google Shape;134;p9"/>
          <p:cNvSpPr txBox="1"/>
          <p:nvPr>
            <p:ph idx="2" type="body"/>
          </p:nvPr>
        </p:nvSpPr>
        <p:spPr>
          <a:xfrm>
            <a:off x="5046450" y="1148750"/>
            <a:ext cx="3978900" cy="37683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grpSp>
        <p:nvGrpSpPr>
          <p:cNvPr id="135" name="Google Shape;135;p9"/>
          <p:cNvGrpSpPr/>
          <p:nvPr/>
        </p:nvGrpSpPr>
        <p:grpSpPr>
          <a:xfrm>
            <a:off x="0" y="-1852"/>
            <a:ext cx="262853" cy="5143500"/>
            <a:chOff x="0" y="-1395"/>
            <a:chExt cx="197145" cy="5143500"/>
          </a:xfrm>
        </p:grpSpPr>
        <p:sp>
          <p:nvSpPr>
            <p:cNvPr id="136" name="Google Shape;136;p9"/>
            <p:cNvSpPr/>
            <p:nvPr/>
          </p:nvSpPr>
          <p:spPr>
            <a:xfrm>
              <a:off x="0" y="-1395"/>
              <a:ext cx="100500" cy="5143500"/>
            </a:xfrm>
            <a:prstGeom prst="rect">
              <a:avLst/>
            </a:prstGeom>
            <a:solidFill>
              <a:srgbClr val="77A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37" name="Google Shape;137;p9"/>
            <p:cNvSpPr/>
            <p:nvPr/>
          </p:nvSpPr>
          <p:spPr>
            <a:xfrm>
              <a:off x="96645" y="-1395"/>
              <a:ext cx="100500" cy="5143500"/>
            </a:xfrm>
            <a:prstGeom prst="rect">
              <a:avLst/>
            </a:prstGeom>
            <a:solidFill>
              <a:srgbClr val="5627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
        <p:nvSpPr>
          <p:cNvPr id="138" name="Google Shape;138;p9"/>
          <p:cNvSpPr txBox="1"/>
          <p:nvPr>
            <p:ph idx="3" type="subTitle"/>
          </p:nvPr>
        </p:nvSpPr>
        <p:spPr>
          <a:xfrm>
            <a:off x="800100" y="777300"/>
            <a:ext cx="2999100" cy="137100"/>
          </a:xfrm>
          <a:prstGeom prst="rect">
            <a:avLst/>
          </a:prstGeom>
          <a:solidFill>
            <a:schemeClr val="accent4"/>
          </a:solidFill>
        </p:spPr>
        <p:txBody>
          <a:bodyPr anchorCtr="0" anchor="t" bIns="0" lIns="0" spcFirstLastPara="1" rIns="0" wrap="square" tIns="0">
            <a:noAutofit/>
          </a:bodyPr>
          <a:lstStyle>
            <a:lvl1pPr lvl="0">
              <a:spcBef>
                <a:spcPts val="0"/>
              </a:spcBef>
              <a:spcAft>
                <a:spcPts val="0"/>
              </a:spcAft>
              <a:buSzPts val="800"/>
              <a:buNone/>
              <a:defRPr sz="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extLst>
    <p:ext uri="{DCECCB84-F9BA-43D5-87BE-67443E8EF086}">
      <p15:sldGuideLst>
        <p15:guide id="1" pos="504">
          <p15:clr>
            <a:srgbClr val="FA7B17"/>
          </p15:clr>
        </p15:guide>
        <p15:guide id="2" orient="horz" pos="288">
          <p15:clr>
            <a:srgbClr val="FA7B17"/>
          </p15:clr>
        </p15:guide>
        <p15:guide id="3" orient="horz" pos="576">
          <p15:clr>
            <a:srgbClr val="FA7B17"/>
          </p15:clr>
        </p15:guide>
        <p15:guide id="4" orient="horz" pos="720">
          <p15:clr>
            <a:srgbClr val="FA7B17"/>
          </p15:clr>
        </p15:guide>
        <p15:guide id="5" pos="3096">
          <p15:clr>
            <a:srgbClr val="FA7B17"/>
          </p15:clr>
        </p15:guide>
        <p15:guide id="6" pos="3024">
          <p15:clr>
            <a:srgbClr val="FA7B17"/>
          </p15:clr>
        </p15:guide>
        <p15:guide id="7" pos="3168">
          <p15:clr>
            <a:srgbClr val="FA7B17"/>
          </p15:clr>
        </p15:guide>
        <p15:guide id="8" orient="horz" pos="3096">
          <p15:clr>
            <a:srgbClr val="FA7B17"/>
          </p15:clr>
        </p15:guide>
        <p15:guide id="9" orient="horz" pos="288">
          <p15:clr>
            <a:srgbClr val="FA7B17"/>
          </p15:clr>
        </p15:guide>
        <p15:guide id="10" orient="horz" pos="648">
          <p15:clr>
            <a:srgbClr val="FA7B17"/>
          </p15:clr>
        </p15:guide>
        <p15:guide id="11" orient="horz" pos="396">
          <p15:clr>
            <a:srgbClr val="FA7B17"/>
          </p15:clr>
        </p15:guide>
        <p15:guide id="12" orient="horz" pos="302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Box">
  <p:cSld name="CUSTOM">
    <p:spTree>
      <p:nvGrpSpPr>
        <p:cNvPr id="139" name="Shape 139"/>
        <p:cNvGrpSpPr/>
        <p:nvPr/>
      </p:nvGrpSpPr>
      <p:grpSpPr>
        <a:xfrm>
          <a:off x="0" y="0"/>
          <a:ext cx="0" cy="0"/>
          <a:chOff x="0" y="0"/>
          <a:chExt cx="0" cy="0"/>
        </a:xfrm>
      </p:grpSpPr>
      <p:sp>
        <p:nvSpPr>
          <p:cNvPr id="140" name="Google Shape;140;p10"/>
          <p:cNvSpPr txBox="1"/>
          <p:nvPr>
            <p:ph type="title"/>
          </p:nvPr>
        </p:nvSpPr>
        <p:spPr>
          <a:xfrm>
            <a:off x="1600200" y="533400"/>
            <a:ext cx="6276000" cy="318600"/>
          </a:xfrm>
          <a:prstGeom prst="rect">
            <a:avLst/>
          </a:prstGeom>
        </p:spPr>
        <p:txBody>
          <a:bodyPr anchorCtr="0" anchor="t" bIns="0" lIns="0" spcFirstLastPara="1" rIns="0" wrap="square" tIns="0">
            <a:noAutofit/>
          </a:bodyPr>
          <a:lstStyle>
            <a:lvl1pPr lvl="0" algn="ctr">
              <a:spcBef>
                <a:spcPts val="0"/>
              </a:spcBef>
              <a:spcAft>
                <a:spcPts val="0"/>
              </a:spcAft>
              <a:buSzPts val="2400"/>
              <a:buNone/>
              <a:defRPr sz="24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grpSp>
        <p:nvGrpSpPr>
          <p:cNvPr id="141" name="Google Shape;141;p10"/>
          <p:cNvGrpSpPr/>
          <p:nvPr/>
        </p:nvGrpSpPr>
        <p:grpSpPr>
          <a:xfrm>
            <a:off x="0" y="-1852"/>
            <a:ext cx="262853" cy="5143500"/>
            <a:chOff x="0" y="-1395"/>
            <a:chExt cx="197145" cy="5143500"/>
          </a:xfrm>
        </p:grpSpPr>
        <p:sp>
          <p:nvSpPr>
            <p:cNvPr id="142" name="Google Shape;142;p10"/>
            <p:cNvSpPr/>
            <p:nvPr/>
          </p:nvSpPr>
          <p:spPr>
            <a:xfrm>
              <a:off x="0" y="-1395"/>
              <a:ext cx="100500" cy="5143500"/>
            </a:xfrm>
            <a:prstGeom prst="rect">
              <a:avLst/>
            </a:prstGeom>
            <a:solidFill>
              <a:srgbClr val="77AB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43" name="Google Shape;143;p10"/>
            <p:cNvSpPr/>
            <p:nvPr/>
          </p:nvSpPr>
          <p:spPr>
            <a:xfrm>
              <a:off x="96645" y="-1395"/>
              <a:ext cx="100500" cy="5143500"/>
            </a:xfrm>
            <a:prstGeom prst="rect">
              <a:avLst/>
            </a:prstGeom>
            <a:solidFill>
              <a:srgbClr val="5627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
        <p:nvSpPr>
          <p:cNvPr id="144" name="Google Shape;144;p10"/>
          <p:cNvSpPr/>
          <p:nvPr/>
        </p:nvSpPr>
        <p:spPr>
          <a:xfrm flipH="1">
            <a:off x="1600350" y="1174125"/>
            <a:ext cx="6276000" cy="3246000"/>
          </a:xfrm>
          <a:prstGeom prst="round2DiagRect">
            <a:avLst>
              <a:gd fmla="val 16667" name="adj1"/>
              <a:gd fmla="val 0" name="adj2"/>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5" name="Google Shape;145;p10"/>
          <p:cNvSpPr/>
          <p:nvPr/>
        </p:nvSpPr>
        <p:spPr>
          <a:xfrm>
            <a:off x="1151375" y="729600"/>
            <a:ext cx="857400" cy="914400"/>
          </a:xfrm>
          <a:prstGeom prst="ellipse">
            <a:avLst/>
          </a:prstGeom>
          <a:solidFill>
            <a:srgbClr val="FFFFFF"/>
          </a:solidFill>
          <a:ln>
            <a:noFill/>
          </a:ln>
        </p:spPr>
        <p:txBody>
          <a:bodyPr anchorCtr="0" anchor="ctr" bIns="0" lIns="0" spcFirstLastPara="1" rIns="182875" wrap="square" tIns="228600">
            <a:noAutofit/>
          </a:bodyPr>
          <a:lstStyle/>
          <a:p>
            <a:pPr indent="0" lvl="0" marL="0" rtl="0" algn="ctr">
              <a:lnSpc>
                <a:spcPct val="100000"/>
              </a:lnSpc>
              <a:spcBef>
                <a:spcPts val="2400"/>
              </a:spcBef>
              <a:spcAft>
                <a:spcPts val="0"/>
              </a:spcAft>
              <a:buNone/>
            </a:pPr>
            <a:r>
              <a:t/>
            </a:r>
            <a:endParaRPr sz="300">
              <a:solidFill>
                <a:srgbClr val="6A2113"/>
              </a:solidFill>
              <a:latin typeface="Lora"/>
              <a:ea typeface="Lora"/>
              <a:cs typeface="Lora"/>
              <a:sym typeface="Lora"/>
            </a:endParaRPr>
          </a:p>
          <a:p>
            <a:pPr indent="0" lvl="0" marL="0" rtl="0" algn="ctr">
              <a:lnSpc>
                <a:spcPct val="100000"/>
              </a:lnSpc>
              <a:spcBef>
                <a:spcPts val="2400"/>
              </a:spcBef>
              <a:spcAft>
                <a:spcPts val="0"/>
              </a:spcAft>
              <a:buNone/>
            </a:pPr>
            <a:r>
              <a:rPr lang="en-US" sz="13800">
                <a:solidFill>
                  <a:schemeClr val="accent1"/>
                </a:solidFill>
                <a:latin typeface="Lora"/>
                <a:ea typeface="Lora"/>
                <a:cs typeface="Lora"/>
                <a:sym typeface="Lora"/>
              </a:rPr>
              <a:t>“</a:t>
            </a:r>
            <a:endParaRPr sz="13800">
              <a:solidFill>
                <a:schemeClr val="accent1"/>
              </a:solidFill>
              <a:latin typeface="Lora"/>
              <a:ea typeface="Lora"/>
              <a:cs typeface="Lora"/>
              <a:sym typeface="Lora"/>
            </a:endParaRPr>
          </a:p>
        </p:txBody>
      </p:sp>
      <p:sp>
        <p:nvSpPr>
          <p:cNvPr id="146" name="Google Shape;146;p10"/>
          <p:cNvSpPr/>
          <p:nvPr/>
        </p:nvSpPr>
        <p:spPr>
          <a:xfrm rot="10800000">
            <a:off x="7422950" y="3883125"/>
            <a:ext cx="868500" cy="914400"/>
          </a:xfrm>
          <a:prstGeom prst="ellipse">
            <a:avLst/>
          </a:prstGeom>
          <a:solidFill>
            <a:srgbClr val="FFFFFF"/>
          </a:solidFill>
          <a:ln>
            <a:noFill/>
          </a:ln>
        </p:spPr>
        <p:txBody>
          <a:bodyPr anchorCtr="0" anchor="ctr" bIns="0" lIns="0" spcFirstLastPara="1" rIns="182875" wrap="square" tIns="228600">
            <a:noAutofit/>
          </a:bodyPr>
          <a:lstStyle/>
          <a:p>
            <a:pPr indent="0" lvl="0" marL="0" rtl="0" algn="ctr">
              <a:lnSpc>
                <a:spcPct val="100000"/>
              </a:lnSpc>
              <a:spcBef>
                <a:spcPts val="2400"/>
              </a:spcBef>
              <a:spcAft>
                <a:spcPts val="0"/>
              </a:spcAft>
              <a:buNone/>
            </a:pPr>
            <a:r>
              <a:t/>
            </a:r>
            <a:endParaRPr sz="300">
              <a:solidFill>
                <a:srgbClr val="6A2113"/>
              </a:solidFill>
              <a:latin typeface="Lora"/>
              <a:ea typeface="Lora"/>
              <a:cs typeface="Lora"/>
              <a:sym typeface="Lora"/>
            </a:endParaRPr>
          </a:p>
          <a:p>
            <a:pPr indent="0" lvl="0" marL="0" rtl="0" algn="ctr">
              <a:lnSpc>
                <a:spcPct val="100000"/>
              </a:lnSpc>
              <a:spcBef>
                <a:spcPts val="2400"/>
              </a:spcBef>
              <a:spcAft>
                <a:spcPts val="0"/>
              </a:spcAft>
              <a:buNone/>
            </a:pPr>
            <a:r>
              <a:rPr lang="en-US" sz="13800">
                <a:solidFill>
                  <a:schemeClr val="accent1"/>
                </a:solidFill>
                <a:latin typeface="Lora"/>
                <a:ea typeface="Lora"/>
                <a:cs typeface="Lora"/>
                <a:sym typeface="Lora"/>
              </a:rPr>
              <a:t>“</a:t>
            </a:r>
            <a:endParaRPr sz="13800">
              <a:solidFill>
                <a:schemeClr val="accent1"/>
              </a:solidFill>
              <a:latin typeface="Lora"/>
              <a:ea typeface="Lora"/>
              <a:cs typeface="Lora"/>
              <a:sym typeface="Lora"/>
            </a:endParaRPr>
          </a:p>
        </p:txBody>
      </p:sp>
      <p:sp>
        <p:nvSpPr>
          <p:cNvPr id="147" name="Google Shape;147;p10"/>
          <p:cNvSpPr txBox="1"/>
          <p:nvPr>
            <p:ph idx="1" type="body"/>
          </p:nvPr>
        </p:nvSpPr>
        <p:spPr>
          <a:xfrm>
            <a:off x="2008775" y="1360450"/>
            <a:ext cx="5338200" cy="2661300"/>
          </a:xfrm>
          <a:prstGeom prst="rect">
            <a:avLst/>
          </a:prstGeom>
        </p:spPr>
        <p:txBody>
          <a:bodyPr anchorCtr="0" anchor="t" bIns="0" lIns="0" spcFirstLastPara="1" rIns="0" wrap="square" tIns="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extLst>
    <p:ext uri="{DCECCB84-F9BA-43D5-87BE-67443E8EF086}">
      <p15:sldGuideLst>
        <p15:guide id="1" orient="horz" pos="336">
          <p15:clr>
            <a:srgbClr val="E46962"/>
          </p15:clr>
        </p15:guide>
        <p15:guide id="2" pos="1008">
          <p15:clr>
            <a:srgbClr val="E46962"/>
          </p15:clr>
        </p15:guide>
        <p15:guide id="3" pos="4896">
          <p15:clr>
            <a:srgbClr val="E46962"/>
          </p15:clr>
        </p15:guide>
        <p15:guide id="4" orient="horz" pos="2592">
          <p15:clr>
            <a:srgbClr val="E46962"/>
          </p15:clr>
        </p15:guide>
        <p15:guide id="5" pos="2544">
          <p15:clr>
            <a:srgbClr val="E46962"/>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5.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6.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7" Type="http://schemas.openxmlformats.org/officeDocument/2006/relationships/theme" Target="../theme/theme1.xml"/><Relationship Id="rId16" Type="http://schemas.openxmlformats.org/officeDocument/2006/relationships/slideLayout" Target="../slideLayouts/slideLayout52.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3.xml"/><Relationship Id="rId10" Type="http://schemas.openxmlformats.org/officeDocument/2006/relationships/slideLayout" Target="../slideLayouts/slideLayout62.xml"/><Relationship Id="rId13" Type="http://schemas.openxmlformats.org/officeDocument/2006/relationships/slideLayout" Target="../slideLayouts/slideLayout65.xml"/><Relationship Id="rId12" Type="http://schemas.openxmlformats.org/officeDocument/2006/relationships/slideLayout" Target="../slideLayouts/slideLayout64.xml"/><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5" Type="http://schemas.openxmlformats.org/officeDocument/2006/relationships/slideLayout" Target="../slideLayouts/slideLayout67.xml"/><Relationship Id="rId14" Type="http://schemas.openxmlformats.org/officeDocument/2006/relationships/slideLayout" Target="../slideLayouts/slideLayout66.xml"/><Relationship Id="rId16" Type="http://schemas.openxmlformats.org/officeDocument/2006/relationships/theme" Target="../theme/theme2.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10" name="Shape 10"/>
        <p:cNvGrpSpPr/>
        <p:nvPr/>
      </p:nvGrpSpPr>
      <p:grpSpPr>
        <a:xfrm>
          <a:off x="0" y="0"/>
          <a:ext cx="0" cy="0"/>
          <a:chOff x="0" y="0"/>
          <a:chExt cx="0" cy="0"/>
        </a:xfrm>
      </p:grpSpPr>
      <p:sp>
        <p:nvSpPr>
          <p:cNvPr id="11" name="Google Shape;11;p1"/>
          <p:cNvSpPr txBox="1"/>
          <p:nvPr>
            <p:ph type="title"/>
          </p:nvPr>
        </p:nvSpPr>
        <p:spPr>
          <a:xfrm>
            <a:off x="4320075" y="893225"/>
            <a:ext cx="4366800" cy="6909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accent1"/>
              </a:buClr>
              <a:buSzPts val="3200"/>
              <a:buFont typeface="Calibri"/>
              <a:buNone/>
              <a:defRPr b="1" sz="3200">
                <a:solidFill>
                  <a:schemeClr val="accent1"/>
                </a:solidFill>
                <a:latin typeface="Calibri"/>
                <a:ea typeface="Calibri"/>
                <a:cs typeface="Calibri"/>
                <a:sym typeface="Calibri"/>
              </a:defRPr>
            </a:lvl1pPr>
            <a:lvl2pPr lvl="1">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2pPr>
            <a:lvl3pPr lvl="2">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3pPr>
            <a:lvl4pPr lvl="3">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4pPr>
            <a:lvl5pPr lvl="4">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5pPr>
            <a:lvl6pPr lvl="5">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6pPr>
            <a:lvl7pPr lvl="6">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7pPr>
            <a:lvl8pPr lvl="7">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8pPr>
            <a:lvl9pPr lvl="8">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9pPr>
          </a:lstStyle>
          <a:p/>
        </p:txBody>
      </p:sp>
      <p:sp>
        <p:nvSpPr>
          <p:cNvPr id="12" name="Google Shape;12;p1"/>
          <p:cNvSpPr txBox="1"/>
          <p:nvPr>
            <p:ph idx="1" type="body"/>
          </p:nvPr>
        </p:nvSpPr>
        <p:spPr>
          <a:xfrm>
            <a:off x="4320075" y="1694182"/>
            <a:ext cx="4366800" cy="3001500"/>
          </a:xfrm>
          <a:prstGeom prst="rect">
            <a:avLst/>
          </a:prstGeom>
          <a:noFill/>
          <a:ln>
            <a:noFill/>
          </a:ln>
        </p:spPr>
        <p:txBody>
          <a:bodyPr anchorCtr="0" anchor="t" bIns="0" lIns="0" spcFirstLastPara="1" rIns="0" wrap="square" tIns="0">
            <a:noAutofit/>
          </a:bodyPr>
          <a:lstStyle>
            <a:lvl1pPr indent="-342900" lvl="0" marL="4572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1pPr>
            <a:lvl2pPr indent="-342900" lvl="1" marL="9144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2pPr>
            <a:lvl3pPr indent="-342900" lvl="2" marL="13716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3pPr>
            <a:lvl4pPr indent="-342900" lvl="3" marL="18288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4pPr>
            <a:lvl5pPr indent="-342900" lvl="4" marL="22860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5pPr>
            <a:lvl6pPr indent="-342900" lvl="5" marL="27432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6pPr>
            <a:lvl7pPr indent="-342900" lvl="6" marL="3200400">
              <a:lnSpc>
                <a:spcPct val="90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7pPr>
            <a:lvl8pPr indent="-342900" lvl="7" marL="36576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8pPr>
            <a:lvl9pPr indent="-342900" lvl="8" marL="41148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9pPr>
          </a:lstStyle>
          <a:p/>
        </p:txBody>
      </p:sp>
      <p:sp>
        <p:nvSpPr>
          <p:cNvPr id="13" name="Google Shape;13;p1"/>
          <p:cNvSpPr txBox="1"/>
          <p:nvPr>
            <p:ph idx="12" type="sldNum"/>
          </p:nvPr>
        </p:nvSpPr>
        <p:spPr>
          <a:xfrm>
            <a:off x="76209" y="4749851"/>
            <a:ext cx="548700" cy="393600"/>
          </a:xfrm>
          <a:prstGeom prst="rect">
            <a:avLst/>
          </a:prstGeom>
          <a:noFill/>
          <a:ln>
            <a:noFill/>
          </a:ln>
        </p:spPr>
        <p:txBody>
          <a:bodyPr anchorCtr="0" anchor="ctr" bIns="91425" lIns="91425" spcFirstLastPara="1" rIns="91425" wrap="square" tIns="91425">
            <a:noAutofit/>
          </a:bodyPr>
          <a:lstStyle>
            <a:lvl1pPr lvl="0">
              <a:buNone/>
              <a:defRPr sz="1300">
                <a:solidFill>
                  <a:schemeClr val="accent2"/>
                </a:solidFill>
                <a:latin typeface="Dosis Light"/>
                <a:ea typeface="Dosis Light"/>
                <a:cs typeface="Dosis Light"/>
                <a:sym typeface="Dosis Light"/>
              </a:defRPr>
            </a:lvl1pPr>
            <a:lvl2pPr lvl="1">
              <a:buNone/>
              <a:defRPr sz="1300">
                <a:solidFill>
                  <a:schemeClr val="accent2"/>
                </a:solidFill>
                <a:latin typeface="Dosis Light"/>
                <a:ea typeface="Dosis Light"/>
                <a:cs typeface="Dosis Light"/>
                <a:sym typeface="Dosis Light"/>
              </a:defRPr>
            </a:lvl2pPr>
            <a:lvl3pPr lvl="2">
              <a:buNone/>
              <a:defRPr sz="1300">
                <a:solidFill>
                  <a:schemeClr val="accent2"/>
                </a:solidFill>
                <a:latin typeface="Dosis Light"/>
                <a:ea typeface="Dosis Light"/>
                <a:cs typeface="Dosis Light"/>
                <a:sym typeface="Dosis Light"/>
              </a:defRPr>
            </a:lvl3pPr>
            <a:lvl4pPr lvl="3">
              <a:buNone/>
              <a:defRPr sz="1300">
                <a:solidFill>
                  <a:schemeClr val="accent2"/>
                </a:solidFill>
                <a:latin typeface="Dosis Light"/>
                <a:ea typeface="Dosis Light"/>
                <a:cs typeface="Dosis Light"/>
                <a:sym typeface="Dosis Light"/>
              </a:defRPr>
            </a:lvl4pPr>
            <a:lvl5pPr lvl="4">
              <a:buNone/>
              <a:defRPr sz="1300">
                <a:solidFill>
                  <a:schemeClr val="accent2"/>
                </a:solidFill>
                <a:latin typeface="Dosis Light"/>
                <a:ea typeface="Dosis Light"/>
                <a:cs typeface="Dosis Light"/>
                <a:sym typeface="Dosis Light"/>
              </a:defRPr>
            </a:lvl5pPr>
            <a:lvl6pPr lvl="5">
              <a:buNone/>
              <a:defRPr sz="1300">
                <a:solidFill>
                  <a:schemeClr val="accent2"/>
                </a:solidFill>
                <a:latin typeface="Dosis Light"/>
                <a:ea typeface="Dosis Light"/>
                <a:cs typeface="Dosis Light"/>
                <a:sym typeface="Dosis Light"/>
              </a:defRPr>
            </a:lvl6pPr>
            <a:lvl7pPr lvl="6">
              <a:buNone/>
              <a:defRPr sz="1300">
                <a:solidFill>
                  <a:schemeClr val="accent2"/>
                </a:solidFill>
                <a:latin typeface="Dosis Light"/>
                <a:ea typeface="Dosis Light"/>
                <a:cs typeface="Dosis Light"/>
                <a:sym typeface="Dosis Light"/>
              </a:defRPr>
            </a:lvl7pPr>
            <a:lvl8pPr lvl="7">
              <a:buNone/>
              <a:defRPr sz="1300">
                <a:solidFill>
                  <a:schemeClr val="accent2"/>
                </a:solidFill>
                <a:latin typeface="Dosis Light"/>
                <a:ea typeface="Dosis Light"/>
                <a:cs typeface="Dosis Light"/>
                <a:sym typeface="Dosis Light"/>
              </a:defRPr>
            </a:lvl8pPr>
            <a:lvl9pPr lvl="8">
              <a:buNone/>
              <a:defRPr sz="1300">
                <a:solidFill>
                  <a:schemeClr val="accent2"/>
                </a:solidFill>
                <a:latin typeface="Dosis Light"/>
                <a:ea typeface="Dosis Light"/>
                <a:cs typeface="Dosis Light"/>
                <a:sym typeface="Dosis Light"/>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150" name="Shape 150"/>
        <p:cNvGrpSpPr/>
        <p:nvPr/>
      </p:nvGrpSpPr>
      <p:grpSpPr>
        <a:xfrm>
          <a:off x="0" y="0"/>
          <a:ext cx="0" cy="0"/>
          <a:chOff x="0" y="0"/>
          <a:chExt cx="0" cy="0"/>
        </a:xfrm>
      </p:grpSpPr>
      <p:sp>
        <p:nvSpPr>
          <p:cNvPr id="151" name="Google Shape;151;p12"/>
          <p:cNvSpPr txBox="1"/>
          <p:nvPr>
            <p:ph type="title"/>
          </p:nvPr>
        </p:nvSpPr>
        <p:spPr>
          <a:xfrm>
            <a:off x="4320075" y="893225"/>
            <a:ext cx="4366800" cy="6909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accent1"/>
              </a:buClr>
              <a:buSzPts val="3200"/>
              <a:buFont typeface="Calibri"/>
              <a:buNone/>
              <a:defRPr b="1" sz="3200">
                <a:solidFill>
                  <a:schemeClr val="accent1"/>
                </a:solidFill>
                <a:latin typeface="Calibri"/>
                <a:ea typeface="Calibri"/>
                <a:cs typeface="Calibri"/>
                <a:sym typeface="Calibri"/>
              </a:defRPr>
            </a:lvl1pPr>
            <a:lvl2pPr lvl="1">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2pPr>
            <a:lvl3pPr lvl="2">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3pPr>
            <a:lvl4pPr lvl="3">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4pPr>
            <a:lvl5pPr lvl="4">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5pPr>
            <a:lvl6pPr lvl="5">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6pPr>
            <a:lvl7pPr lvl="6">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7pPr>
            <a:lvl8pPr lvl="7">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8pPr>
            <a:lvl9pPr lvl="8">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9pPr>
          </a:lstStyle>
          <a:p/>
        </p:txBody>
      </p:sp>
      <p:sp>
        <p:nvSpPr>
          <p:cNvPr id="152" name="Google Shape;152;p12"/>
          <p:cNvSpPr txBox="1"/>
          <p:nvPr>
            <p:ph idx="1" type="body"/>
          </p:nvPr>
        </p:nvSpPr>
        <p:spPr>
          <a:xfrm>
            <a:off x="4320075" y="1694182"/>
            <a:ext cx="4366800" cy="3001500"/>
          </a:xfrm>
          <a:prstGeom prst="rect">
            <a:avLst/>
          </a:prstGeom>
          <a:noFill/>
          <a:ln>
            <a:noFill/>
          </a:ln>
        </p:spPr>
        <p:txBody>
          <a:bodyPr anchorCtr="0" anchor="t" bIns="0" lIns="0" spcFirstLastPara="1" rIns="0" wrap="square" tIns="0">
            <a:noAutofit/>
          </a:bodyPr>
          <a:lstStyle>
            <a:lvl1pPr indent="-342900" lvl="0" marL="4572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1pPr>
            <a:lvl2pPr indent="-342900" lvl="1" marL="9144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2pPr>
            <a:lvl3pPr indent="-342900" lvl="2" marL="13716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3pPr>
            <a:lvl4pPr indent="-342900" lvl="3" marL="18288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4pPr>
            <a:lvl5pPr indent="-342900" lvl="4" marL="22860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5pPr>
            <a:lvl6pPr indent="-342900" lvl="5" marL="27432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6pPr>
            <a:lvl7pPr indent="-342900" lvl="6" marL="3200400">
              <a:lnSpc>
                <a:spcPct val="90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7pPr>
            <a:lvl8pPr indent="-342900" lvl="7" marL="36576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8pPr>
            <a:lvl9pPr indent="-342900" lvl="8" marL="41148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9pPr>
          </a:lstStyle>
          <a:p/>
        </p:txBody>
      </p:sp>
      <p:sp>
        <p:nvSpPr>
          <p:cNvPr id="153" name="Google Shape;153;p12"/>
          <p:cNvSpPr txBox="1"/>
          <p:nvPr>
            <p:ph idx="12" type="sldNum"/>
          </p:nvPr>
        </p:nvSpPr>
        <p:spPr>
          <a:xfrm>
            <a:off x="76209" y="4749851"/>
            <a:ext cx="548700" cy="393600"/>
          </a:xfrm>
          <a:prstGeom prst="rect">
            <a:avLst/>
          </a:prstGeom>
          <a:noFill/>
          <a:ln>
            <a:noFill/>
          </a:ln>
        </p:spPr>
        <p:txBody>
          <a:bodyPr anchorCtr="0" anchor="ctr" bIns="91425" lIns="91425" spcFirstLastPara="1" rIns="91425" wrap="square" tIns="91425">
            <a:noAutofit/>
          </a:bodyPr>
          <a:lstStyle>
            <a:lvl1pPr lvl="0">
              <a:buNone/>
              <a:defRPr sz="1300">
                <a:solidFill>
                  <a:schemeClr val="accent2"/>
                </a:solidFill>
                <a:latin typeface="Dosis Light"/>
                <a:ea typeface="Dosis Light"/>
                <a:cs typeface="Dosis Light"/>
                <a:sym typeface="Dosis Light"/>
              </a:defRPr>
            </a:lvl1pPr>
            <a:lvl2pPr lvl="1">
              <a:buNone/>
              <a:defRPr sz="1300">
                <a:solidFill>
                  <a:schemeClr val="accent2"/>
                </a:solidFill>
                <a:latin typeface="Dosis Light"/>
                <a:ea typeface="Dosis Light"/>
                <a:cs typeface="Dosis Light"/>
                <a:sym typeface="Dosis Light"/>
              </a:defRPr>
            </a:lvl2pPr>
            <a:lvl3pPr lvl="2">
              <a:buNone/>
              <a:defRPr sz="1300">
                <a:solidFill>
                  <a:schemeClr val="accent2"/>
                </a:solidFill>
                <a:latin typeface="Dosis Light"/>
                <a:ea typeface="Dosis Light"/>
                <a:cs typeface="Dosis Light"/>
                <a:sym typeface="Dosis Light"/>
              </a:defRPr>
            </a:lvl3pPr>
            <a:lvl4pPr lvl="3">
              <a:buNone/>
              <a:defRPr sz="1300">
                <a:solidFill>
                  <a:schemeClr val="accent2"/>
                </a:solidFill>
                <a:latin typeface="Dosis Light"/>
                <a:ea typeface="Dosis Light"/>
                <a:cs typeface="Dosis Light"/>
                <a:sym typeface="Dosis Light"/>
              </a:defRPr>
            </a:lvl4pPr>
            <a:lvl5pPr lvl="4">
              <a:buNone/>
              <a:defRPr sz="1300">
                <a:solidFill>
                  <a:schemeClr val="accent2"/>
                </a:solidFill>
                <a:latin typeface="Dosis Light"/>
                <a:ea typeface="Dosis Light"/>
                <a:cs typeface="Dosis Light"/>
                <a:sym typeface="Dosis Light"/>
              </a:defRPr>
            </a:lvl5pPr>
            <a:lvl6pPr lvl="5">
              <a:buNone/>
              <a:defRPr sz="1300">
                <a:solidFill>
                  <a:schemeClr val="accent2"/>
                </a:solidFill>
                <a:latin typeface="Dosis Light"/>
                <a:ea typeface="Dosis Light"/>
                <a:cs typeface="Dosis Light"/>
                <a:sym typeface="Dosis Light"/>
              </a:defRPr>
            </a:lvl6pPr>
            <a:lvl7pPr lvl="6">
              <a:buNone/>
              <a:defRPr sz="1300">
                <a:solidFill>
                  <a:schemeClr val="accent2"/>
                </a:solidFill>
                <a:latin typeface="Dosis Light"/>
                <a:ea typeface="Dosis Light"/>
                <a:cs typeface="Dosis Light"/>
                <a:sym typeface="Dosis Light"/>
              </a:defRPr>
            </a:lvl7pPr>
            <a:lvl8pPr lvl="7">
              <a:buNone/>
              <a:defRPr sz="1300">
                <a:solidFill>
                  <a:schemeClr val="accent2"/>
                </a:solidFill>
                <a:latin typeface="Dosis Light"/>
                <a:ea typeface="Dosis Light"/>
                <a:cs typeface="Dosis Light"/>
                <a:sym typeface="Dosis Light"/>
              </a:defRPr>
            </a:lvl8pPr>
            <a:lvl9pPr lvl="8">
              <a:buNone/>
              <a:defRPr sz="1300">
                <a:solidFill>
                  <a:schemeClr val="accent2"/>
                </a:solidFill>
                <a:latin typeface="Dosis Light"/>
                <a:ea typeface="Dosis Light"/>
                <a:cs typeface="Dosis Light"/>
                <a:sym typeface="Dosis Light"/>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332" name="Shape 332"/>
        <p:cNvGrpSpPr/>
        <p:nvPr/>
      </p:nvGrpSpPr>
      <p:grpSpPr>
        <a:xfrm>
          <a:off x="0" y="0"/>
          <a:ext cx="0" cy="0"/>
          <a:chOff x="0" y="0"/>
          <a:chExt cx="0" cy="0"/>
        </a:xfrm>
      </p:grpSpPr>
      <p:sp>
        <p:nvSpPr>
          <p:cNvPr id="333" name="Google Shape;333;p26"/>
          <p:cNvSpPr txBox="1"/>
          <p:nvPr>
            <p:ph type="title"/>
          </p:nvPr>
        </p:nvSpPr>
        <p:spPr>
          <a:xfrm>
            <a:off x="4320075" y="893225"/>
            <a:ext cx="4366800" cy="6909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accent1"/>
              </a:buClr>
              <a:buSzPts val="3200"/>
              <a:buFont typeface="Calibri"/>
              <a:buNone/>
              <a:defRPr b="1" sz="3200">
                <a:solidFill>
                  <a:schemeClr val="accent1"/>
                </a:solidFill>
                <a:latin typeface="Calibri"/>
                <a:ea typeface="Calibri"/>
                <a:cs typeface="Calibri"/>
                <a:sym typeface="Calibri"/>
              </a:defRPr>
            </a:lvl1pPr>
            <a:lvl2pPr lvl="1">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2pPr>
            <a:lvl3pPr lvl="2">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3pPr>
            <a:lvl4pPr lvl="3">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4pPr>
            <a:lvl5pPr lvl="4">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5pPr>
            <a:lvl6pPr lvl="5">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6pPr>
            <a:lvl7pPr lvl="6">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7pPr>
            <a:lvl8pPr lvl="7">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8pPr>
            <a:lvl9pPr lvl="8">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9pPr>
          </a:lstStyle>
          <a:p/>
        </p:txBody>
      </p:sp>
      <p:sp>
        <p:nvSpPr>
          <p:cNvPr id="334" name="Google Shape;334;p26"/>
          <p:cNvSpPr txBox="1"/>
          <p:nvPr>
            <p:ph idx="1" type="body"/>
          </p:nvPr>
        </p:nvSpPr>
        <p:spPr>
          <a:xfrm>
            <a:off x="4320075" y="1694182"/>
            <a:ext cx="4366800" cy="3001500"/>
          </a:xfrm>
          <a:prstGeom prst="rect">
            <a:avLst/>
          </a:prstGeom>
          <a:noFill/>
          <a:ln>
            <a:noFill/>
          </a:ln>
        </p:spPr>
        <p:txBody>
          <a:bodyPr anchorCtr="0" anchor="t" bIns="0" lIns="0" spcFirstLastPara="1" rIns="0" wrap="square" tIns="0">
            <a:noAutofit/>
          </a:bodyPr>
          <a:lstStyle>
            <a:lvl1pPr indent="-342900" lvl="0" marL="4572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1pPr>
            <a:lvl2pPr indent="-342900" lvl="1" marL="9144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2pPr>
            <a:lvl3pPr indent="-342900" lvl="2" marL="13716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3pPr>
            <a:lvl4pPr indent="-342900" lvl="3" marL="18288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4pPr>
            <a:lvl5pPr indent="-342900" lvl="4" marL="22860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5pPr>
            <a:lvl6pPr indent="-342900" lvl="5" marL="27432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6pPr>
            <a:lvl7pPr indent="-342900" lvl="6" marL="3200400">
              <a:lnSpc>
                <a:spcPct val="90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7pPr>
            <a:lvl8pPr indent="-342900" lvl="7" marL="36576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8pPr>
            <a:lvl9pPr indent="-342900" lvl="8" marL="41148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9pPr>
          </a:lstStyle>
          <a:p/>
        </p:txBody>
      </p:sp>
      <p:sp>
        <p:nvSpPr>
          <p:cNvPr id="335" name="Google Shape;335;p26"/>
          <p:cNvSpPr txBox="1"/>
          <p:nvPr>
            <p:ph idx="12" type="sldNum"/>
          </p:nvPr>
        </p:nvSpPr>
        <p:spPr>
          <a:xfrm>
            <a:off x="76209" y="4749851"/>
            <a:ext cx="548700" cy="393600"/>
          </a:xfrm>
          <a:prstGeom prst="rect">
            <a:avLst/>
          </a:prstGeom>
          <a:noFill/>
          <a:ln>
            <a:noFill/>
          </a:ln>
        </p:spPr>
        <p:txBody>
          <a:bodyPr anchorCtr="0" anchor="ctr" bIns="91425" lIns="91425" spcFirstLastPara="1" rIns="91425" wrap="square" tIns="91425">
            <a:noAutofit/>
          </a:bodyPr>
          <a:lstStyle>
            <a:lvl1pPr lvl="0">
              <a:buNone/>
              <a:defRPr sz="1300">
                <a:solidFill>
                  <a:schemeClr val="accent2"/>
                </a:solidFill>
                <a:latin typeface="Dosis Light"/>
                <a:ea typeface="Dosis Light"/>
                <a:cs typeface="Dosis Light"/>
                <a:sym typeface="Dosis Light"/>
              </a:defRPr>
            </a:lvl1pPr>
            <a:lvl2pPr lvl="1">
              <a:buNone/>
              <a:defRPr sz="1300">
                <a:solidFill>
                  <a:schemeClr val="accent2"/>
                </a:solidFill>
                <a:latin typeface="Dosis Light"/>
                <a:ea typeface="Dosis Light"/>
                <a:cs typeface="Dosis Light"/>
                <a:sym typeface="Dosis Light"/>
              </a:defRPr>
            </a:lvl2pPr>
            <a:lvl3pPr lvl="2">
              <a:buNone/>
              <a:defRPr sz="1300">
                <a:solidFill>
                  <a:schemeClr val="accent2"/>
                </a:solidFill>
                <a:latin typeface="Dosis Light"/>
                <a:ea typeface="Dosis Light"/>
                <a:cs typeface="Dosis Light"/>
                <a:sym typeface="Dosis Light"/>
              </a:defRPr>
            </a:lvl3pPr>
            <a:lvl4pPr lvl="3">
              <a:buNone/>
              <a:defRPr sz="1300">
                <a:solidFill>
                  <a:schemeClr val="accent2"/>
                </a:solidFill>
                <a:latin typeface="Dosis Light"/>
                <a:ea typeface="Dosis Light"/>
                <a:cs typeface="Dosis Light"/>
                <a:sym typeface="Dosis Light"/>
              </a:defRPr>
            </a:lvl4pPr>
            <a:lvl5pPr lvl="4">
              <a:buNone/>
              <a:defRPr sz="1300">
                <a:solidFill>
                  <a:schemeClr val="accent2"/>
                </a:solidFill>
                <a:latin typeface="Dosis Light"/>
                <a:ea typeface="Dosis Light"/>
                <a:cs typeface="Dosis Light"/>
                <a:sym typeface="Dosis Light"/>
              </a:defRPr>
            </a:lvl5pPr>
            <a:lvl6pPr lvl="5">
              <a:buNone/>
              <a:defRPr sz="1300">
                <a:solidFill>
                  <a:schemeClr val="accent2"/>
                </a:solidFill>
                <a:latin typeface="Dosis Light"/>
                <a:ea typeface="Dosis Light"/>
                <a:cs typeface="Dosis Light"/>
                <a:sym typeface="Dosis Light"/>
              </a:defRPr>
            </a:lvl6pPr>
            <a:lvl7pPr lvl="6">
              <a:buNone/>
              <a:defRPr sz="1300">
                <a:solidFill>
                  <a:schemeClr val="accent2"/>
                </a:solidFill>
                <a:latin typeface="Dosis Light"/>
                <a:ea typeface="Dosis Light"/>
                <a:cs typeface="Dosis Light"/>
                <a:sym typeface="Dosis Light"/>
              </a:defRPr>
            </a:lvl7pPr>
            <a:lvl8pPr lvl="7">
              <a:buNone/>
              <a:defRPr sz="1300">
                <a:solidFill>
                  <a:schemeClr val="accent2"/>
                </a:solidFill>
                <a:latin typeface="Dosis Light"/>
                <a:ea typeface="Dosis Light"/>
                <a:cs typeface="Dosis Light"/>
                <a:sym typeface="Dosis Light"/>
              </a:defRPr>
            </a:lvl8pPr>
            <a:lvl9pPr lvl="8">
              <a:buNone/>
              <a:defRPr sz="1300">
                <a:solidFill>
                  <a:schemeClr val="accent2"/>
                </a:solidFill>
                <a:latin typeface="Dosis Light"/>
                <a:ea typeface="Dosis Light"/>
                <a:cs typeface="Dosis Light"/>
                <a:sym typeface="Dosis Light"/>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84" name="Shape 484"/>
        <p:cNvGrpSpPr/>
        <p:nvPr/>
      </p:nvGrpSpPr>
      <p:grpSpPr>
        <a:xfrm>
          <a:off x="0" y="0"/>
          <a:ext cx="0" cy="0"/>
          <a:chOff x="0" y="0"/>
          <a:chExt cx="0" cy="0"/>
        </a:xfrm>
      </p:grpSpPr>
      <p:sp>
        <p:nvSpPr>
          <p:cNvPr id="485" name="Google Shape;485;p40"/>
          <p:cNvSpPr txBox="1"/>
          <p:nvPr>
            <p:ph type="title"/>
          </p:nvPr>
        </p:nvSpPr>
        <p:spPr>
          <a:xfrm>
            <a:off x="4320075" y="893225"/>
            <a:ext cx="4366800" cy="6909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accent1"/>
              </a:buClr>
              <a:buSzPts val="3200"/>
              <a:buFont typeface="Calibri"/>
              <a:buNone/>
              <a:defRPr b="1" sz="3200">
                <a:solidFill>
                  <a:schemeClr val="accent1"/>
                </a:solidFill>
                <a:latin typeface="Calibri"/>
                <a:ea typeface="Calibri"/>
                <a:cs typeface="Calibri"/>
                <a:sym typeface="Calibri"/>
              </a:defRPr>
            </a:lvl1pPr>
            <a:lvl2pPr lvl="1">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2pPr>
            <a:lvl3pPr lvl="2">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3pPr>
            <a:lvl4pPr lvl="3">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4pPr>
            <a:lvl5pPr lvl="4">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5pPr>
            <a:lvl6pPr lvl="5">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6pPr>
            <a:lvl7pPr lvl="6">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7pPr>
            <a:lvl8pPr lvl="7">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8pPr>
            <a:lvl9pPr lvl="8">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9pPr>
          </a:lstStyle>
          <a:p/>
        </p:txBody>
      </p:sp>
      <p:sp>
        <p:nvSpPr>
          <p:cNvPr id="486" name="Google Shape;486;p40"/>
          <p:cNvSpPr txBox="1"/>
          <p:nvPr>
            <p:ph idx="1" type="body"/>
          </p:nvPr>
        </p:nvSpPr>
        <p:spPr>
          <a:xfrm>
            <a:off x="4320075" y="1694182"/>
            <a:ext cx="4366800" cy="3001500"/>
          </a:xfrm>
          <a:prstGeom prst="rect">
            <a:avLst/>
          </a:prstGeom>
          <a:noFill/>
          <a:ln>
            <a:noFill/>
          </a:ln>
        </p:spPr>
        <p:txBody>
          <a:bodyPr anchorCtr="0" anchor="t" bIns="0" lIns="0" spcFirstLastPara="1" rIns="0" wrap="square" tIns="0">
            <a:noAutofit/>
          </a:bodyPr>
          <a:lstStyle>
            <a:lvl1pPr indent="-342900" lvl="0" marL="4572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1pPr>
            <a:lvl2pPr indent="-342900" lvl="1" marL="9144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2pPr>
            <a:lvl3pPr indent="-342900" lvl="2" marL="13716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3pPr>
            <a:lvl4pPr indent="-342900" lvl="3" marL="18288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4pPr>
            <a:lvl5pPr indent="-342900" lvl="4" marL="22860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5pPr>
            <a:lvl6pPr indent="-342900" lvl="5" marL="27432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6pPr>
            <a:lvl7pPr indent="-342900" lvl="6" marL="3200400">
              <a:lnSpc>
                <a:spcPct val="90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7pPr>
            <a:lvl8pPr indent="-342900" lvl="7" marL="36576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8pPr>
            <a:lvl9pPr indent="-342900" lvl="8" marL="41148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9pPr>
          </a:lstStyle>
          <a:p/>
        </p:txBody>
      </p:sp>
      <p:sp>
        <p:nvSpPr>
          <p:cNvPr id="487" name="Google Shape;487;p40"/>
          <p:cNvSpPr txBox="1"/>
          <p:nvPr>
            <p:ph idx="12" type="sldNum"/>
          </p:nvPr>
        </p:nvSpPr>
        <p:spPr>
          <a:xfrm>
            <a:off x="76209" y="4749851"/>
            <a:ext cx="548700" cy="393600"/>
          </a:xfrm>
          <a:prstGeom prst="rect">
            <a:avLst/>
          </a:prstGeom>
          <a:noFill/>
          <a:ln>
            <a:noFill/>
          </a:ln>
        </p:spPr>
        <p:txBody>
          <a:bodyPr anchorCtr="0" anchor="ctr" bIns="91425" lIns="91425" spcFirstLastPara="1" rIns="91425" wrap="square" tIns="91425">
            <a:noAutofit/>
          </a:bodyPr>
          <a:lstStyle>
            <a:lvl1pPr lvl="0">
              <a:buNone/>
              <a:defRPr sz="1300">
                <a:solidFill>
                  <a:schemeClr val="accent2"/>
                </a:solidFill>
                <a:latin typeface="Dosis Light"/>
                <a:ea typeface="Dosis Light"/>
                <a:cs typeface="Dosis Light"/>
                <a:sym typeface="Dosis Light"/>
              </a:defRPr>
            </a:lvl1pPr>
            <a:lvl2pPr lvl="1">
              <a:buNone/>
              <a:defRPr sz="1300">
                <a:solidFill>
                  <a:schemeClr val="accent2"/>
                </a:solidFill>
                <a:latin typeface="Dosis Light"/>
                <a:ea typeface="Dosis Light"/>
                <a:cs typeface="Dosis Light"/>
                <a:sym typeface="Dosis Light"/>
              </a:defRPr>
            </a:lvl2pPr>
            <a:lvl3pPr lvl="2">
              <a:buNone/>
              <a:defRPr sz="1300">
                <a:solidFill>
                  <a:schemeClr val="accent2"/>
                </a:solidFill>
                <a:latin typeface="Dosis Light"/>
                <a:ea typeface="Dosis Light"/>
                <a:cs typeface="Dosis Light"/>
                <a:sym typeface="Dosis Light"/>
              </a:defRPr>
            </a:lvl3pPr>
            <a:lvl4pPr lvl="3">
              <a:buNone/>
              <a:defRPr sz="1300">
                <a:solidFill>
                  <a:schemeClr val="accent2"/>
                </a:solidFill>
                <a:latin typeface="Dosis Light"/>
                <a:ea typeface="Dosis Light"/>
                <a:cs typeface="Dosis Light"/>
                <a:sym typeface="Dosis Light"/>
              </a:defRPr>
            </a:lvl4pPr>
            <a:lvl5pPr lvl="4">
              <a:buNone/>
              <a:defRPr sz="1300">
                <a:solidFill>
                  <a:schemeClr val="accent2"/>
                </a:solidFill>
                <a:latin typeface="Dosis Light"/>
                <a:ea typeface="Dosis Light"/>
                <a:cs typeface="Dosis Light"/>
                <a:sym typeface="Dosis Light"/>
              </a:defRPr>
            </a:lvl5pPr>
            <a:lvl6pPr lvl="5">
              <a:buNone/>
              <a:defRPr sz="1300">
                <a:solidFill>
                  <a:schemeClr val="accent2"/>
                </a:solidFill>
                <a:latin typeface="Dosis Light"/>
                <a:ea typeface="Dosis Light"/>
                <a:cs typeface="Dosis Light"/>
                <a:sym typeface="Dosis Light"/>
              </a:defRPr>
            </a:lvl6pPr>
            <a:lvl7pPr lvl="6">
              <a:buNone/>
              <a:defRPr sz="1300">
                <a:solidFill>
                  <a:schemeClr val="accent2"/>
                </a:solidFill>
                <a:latin typeface="Dosis Light"/>
                <a:ea typeface="Dosis Light"/>
                <a:cs typeface="Dosis Light"/>
                <a:sym typeface="Dosis Light"/>
              </a:defRPr>
            </a:lvl7pPr>
            <a:lvl8pPr lvl="7">
              <a:buNone/>
              <a:defRPr sz="1300">
                <a:solidFill>
                  <a:schemeClr val="accent2"/>
                </a:solidFill>
                <a:latin typeface="Dosis Light"/>
                <a:ea typeface="Dosis Light"/>
                <a:cs typeface="Dosis Light"/>
                <a:sym typeface="Dosis Light"/>
              </a:defRPr>
            </a:lvl8pPr>
            <a:lvl9pPr lvl="8">
              <a:buNone/>
              <a:defRPr sz="1300">
                <a:solidFill>
                  <a:schemeClr val="accent2"/>
                </a:solidFill>
                <a:latin typeface="Dosis Light"/>
                <a:ea typeface="Dosis Light"/>
                <a:cs typeface="Dosis Light"/>
                <a:sym typeface="Dosis Light"/>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645" name="Shape 645"/>
        <p:cNvGrpSpPr/>
        <p:nvPr/>
      </p:nvGrpSpPr>
      <p:grpSpPr>
        <a:xfrm>
          <a:off x="0" y="0"/>
          <a:ext cx="0" cy="0"/>
          <a:chOff x="0" y="0"/>
          <a:chExt cx="0" cy="0"/>
        </a:xfrm>
      </p:grpSpPr>
      <p:sp>
        <p:nvSpPr>
          <p:cNvPr id="646" name="Google Shape;646;p57"/>
          <p:cNvSpPr txBox="1"/>
          <p:nvPr>
            <p:ph type="title"/>
          </p:nvPr>
        </p:nvSpPr>
        <p:spPr>
          <a:xfrm>
            <a:off x="4320075" y="893225"/>
            <a:ext cx="4366800" cy="690900"/>
          </a:xfrm>
          <a:prstGeom prst="rect">
            <a:avLst/>
          </a:prstGeom>
          <a:noFill/>
          <a:ln>
            <a:noFill/>
          </a:ln>
        </p:spPr>
        <p:txBody>
          <a:bodyPr anchorCtr="0" anchor="b" bIns="0" lIns="0" spcFirstLastPara="1" rIns="0" wrap="square" tIns="0">
            <a:noAutofit/>
          </a:bodyPr>
          <a:lstStyle>
            <a:lvl1pPr lvl="0">
              <a:lnSpc>
                <a:spcPct val="90000"/>
              </a:lnSpc>
              <a:spcBef>
                <a:spcPts val="0"/>
              </a:spcBef>
              <a:spcAft>
                <a:spcPts val="0"/>
              </a:spcAft>
              <a:buClr>
                <a:schemeClr val="accent1"/>
              </a:buClr>
              <a:buSzPts val="3200"/>
              <a:buFont typeface="Calibri"/>
              <a:buNone/>
              <a:defRPr b="1" sz="3200">
                <a:solidFill>
                  <a:schemeClr val="accent1"/>
                </a:solidFill>
                <a:latin typeface="Calibri"/>
                <a:ea typeface="Calibri"/>
                <a:cs typeface="Calibri"/>
                <a:sym typeface="Calibri"/>
              </a:defRPr>
            </a:lvl1pPr>
            <a:lvl2pPr lvl="1">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2pPr>
            <a:lvl3pPr lvl="2">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3pPr>
            <a:lvl4pPr lvl="3">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4pPr>
            <a:lvl5pPr lvl="4">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5pPr>
            <a:lvl6pPr lvl="5">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6pPr>
            <a:lvl7pPr lvl="6">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7pPr>
            <a:lvl8pPr lvl="7">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8pPr>
            <a:lvl9pPr lvl="8">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9pPr>
          </a:lstStyle>
          <a:p/>
        </p:txBody>
      </p:sp>
      <p:sp>
        <p:nvSpPr>
          <p:cNvPr id="647" name="Google Shape;647;p57"/>
          <p:cNvSpPr txBox="1"/>
          <p:nvPr>
            <p:ph idx="1" type="body"/>
          </p:nvPr>
        </p:nvSpPr>
        <p:spPr>
          <a:xfrm>
            <a:off x="4320075" y="1694182"/>
            <a:ext cx="4366800" cy="3001500"/>
          </a:xfrm>
          <a:prstGeom prst="rect">
            <a:avLst/>
          </a:prstGeom>
          <a:noFill/>
          <a:ln>
            <a:noFill/>
          </a:ln>
        </p:spPr>
        <p:txBody>
          <a:bodyPr anchorCtr="0" anchor="t" bIns="0" lIns="0" spcFirstLastPara="1" rIns="0" wrap="square" tIns="0">
            <a:noAutofit/>
          </a:bodyPr>
          <a:lstStyle>
            <a:lvl1pPr indent="-342900" lvl="0" marL="4572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1pPr>
            <a:lvl2pPr indent="-342900" lvl="1" marL="9144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2pPr>
            <a:lvl3pPr indent="-342900" lvl="2" marL="13716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3pPr>
            <a:lvl4pPr indent="-342900" lvl="3" marL="18288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4pPr>
            <a:lvl5pPr indent="-342900" lvl="4" marL="22860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5pPr>
            <a:lvl6pPr indent="-342900" lvl="5" marL="27432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6pPr>
            <a:lvl7pPr indent="-342900" lvl="6" marL="3200400">
              <a:lnSpc>
                <a:spcPct val="90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7pPr>
            <a:lvl8pPr indent="-342900" lvl="7" marL="36576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8pPr>
            <a:lvl9pPr indent="-342900" lvl="8" marL="4114800">
              <a:lnSpc>
                <a:spcPct val="90000"/>
              </a:lnSpc>
              <a:spcBef>
                <a:spcPts val="0"/>
              </a:spcBef>
              <a:spcAft>
                <a:spcPts val="0"/>
              </a:spcAft>
              <a:buClr>
                <a:schemeClr val="accent1"/>
              </a:buClr>
              <a:buSzPts val="1800"/>
              <a:buFont typeface="Calibri"/>
              <a:buChar char="▣"/>
              <a:defRPr sz="1800">
                <a:solidFill>
                  <a:schemeClr val="dk1"/>
                </a:solidFill>
                <a:latin typeface="Calibri"/>
                <a:ea typeface="Calibri"/>
                <a:cs typeface="Calibri"/>
                <a:sym typeface="Calibri"/>
              </a:defRPr>
            </a:lvl9pPr>
          </a:lstStyle>
          <a:p/>
        </p:txBody>
      </p:sp>
      <p:sp>
        <p:nvSpPr>
          <p:cNvPr id="648" name="Google Shape;648;p57"/>
          <p:cNvSpPr txBox="1"/>
          <p:nvPr>
            <p:ph idx="12" type="sldNum"/>
          </p:nvPr>
        </p:nvSpPr>
        <p:spPr>
          <a:xfrm>
            <a:off x="76209" y="4749851"/>
            <a:ext cx="548700" cy="393600"/>
          </a:xfrm>
          <a:prstGeom prst="rect">
            <a:avLst/>
          </a:prstGeom>
          <a:noFill/>
          <a:ln>
            <a:noFill/>
          </a:ln>
        </p:spPr>
        <p:txBody>
          <a:bodyPr anchorCtr="0" anchor="ctr" bIns="91425" lIns="91425" spcFirstLastPara="1" rIns="91425" wrap="square" tIns="91425">
            <a:noAutofit/>
          </a:bodyPr>
          <a:lstStyle>
            <a:lvl1pPr lvl="0">
              <a:buNone/>
              <a:defRPr sz="1300">
                <a:solidFill>
                  <a:schemeClr val="accent2"/>
                </a:solidFill>
                <a:latin typeface="Dosis Light"/>
                <a:ea typeface="Dosis Light"/>
                <a:cs typeface="Dosis Light"/>
                <a:sym typeface="Dosis Light"/>
              </a:defRPr>
            </a:lvl1pPr>
            <a:lvl2pPr lvl="1">
              <a:buNone/>
              <a:defRPr sz="1300">
                <a:solidFill>
                  <a:schemeClr val="accent2"/>
                </a:solidFill>
                <a:latin typeface="Dosis Light"/>
                <a:ea typeface="Dosis Light"/>
                <a:cs typeface="Dosis Light"/>
                <a:sym typeface="Dosis Light"/>
              </a:defRPr>
            </a:lvl2pPr>
            <a:lvl3pPr lvl="2">
              <a:buNone/>
              <a:defRPr sz="1300">
                <a:solidFill>
                  <a:schemeClr val="accent2"/>
                </a:solidFill>
                <a:latin typeface="Dosis Light"/>
                <a:ea typeface="Dosis Light"/>
                <a:cs typeface="Dosis Light"/>
                <a:sym typeface="Dosis Light"/>
              </a:defRPr>
            </a:lvl3pPr>
            <a:lvl4pPr lvl="3">
              <a:buNone/>
              <a:defRPr sz="1300">
                <a:solidFill>
                  <a:schemeClr val="accent2"/>
                </a:solidFill>
                <a:latin typeface="Dosis Light"/>
                <a:ea typeface="Dosis Light"/>
                <a:cs typeface="Dosis Light"/>
                <a:sym typeface="Dosis Light"/>
              </a:defRPr>
            </a:lvl4pPr>
            <a:lvl5pPr lvl="4">
              <a:buNone/>
              <a:defRPr sz="1300">
                <a:solidFill>
                  <a:schemeClr val="accent2"/>
                </a:solidFill>
                <a:latin typeface="Dosis Light"/>
                <a:ea typeface="Dosis Light"/>
                <a:cs typeface="Dosis Light"/>
                <a:sym typeface="Dosis Light"/>
              </a:defRPr>
            </a:lvl5pPr>
            <a:lvl6pPr lvl="5">
              <a:buNone/>
              <a:defRPr sz="1300">
                <a:solidFill>
                  <a:schemeClr val="accent2"/>
                </a:solidFill>
                <a:latin typeface="Dosis Light"/>
                <a:ea typeface="Dosis Light"/>
                <a:cs typeface="Dosis Light"/>
                <a:sym typeface="Dosis Light"/>
              </a:defRPr>
            </a:lvl6pPr>
            <a:lvl7pPr lvl="6">
              <a:buNone/>
              <a:defRPr sz="1300">
                <a:solidFill>
                  <a:schemeClr val="accent2"/>
                </a:solidFill>
                <a:latin typeface="Dosis Light"/>
                <a:ea typeface="Dosis Light"/>
                <a:cs typeface="Dosis Light"/>
                <a:sym typeface="Dosis Light"/>
              </a:defRPr>
            </a:lvl7pPr>
            <a:lvl8pPr lvl="7">
              <a:buNone/>
              <a:defRPr sz="1300">
                <a:solidFill>
                  <a:schemeClr val="accent2"/>
                </a:solidFill>
                <a:latin typeface="Dosis Light"/>
                <a:ea typeface="Dosis Light"/>
                <a:cs typeface="Dosis Light"/>
                <a:sym typeface="Dosis Light"/>
              </a:defRPr>
            </a:lvl8pPr>
            <a:lvl9pPr lvl="8">
              <a:buNone/>
              <a:defRPr sz="1300">
                <a:solidFill>
                  <a:schemeClr val="accent2"/>
                </a:solidFill>
                <a:latin typeface="Dosis Light"/>
                <a:ea typeface="Dosis Light"/>
                <a:cs typeface="Dosis Light"/>
                <a:sym typeface="Dosis Light"/>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41.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5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1.xml"/><Relationship Id="rId3" Type="http://schemas.openxmlformats.org/officeDocument/2006/relationships/image" Target="../media/image5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3.xml"/><Relationship Id="rId3" Type="http://schemas.openxmlformats.org/officeDocument/2006/relationships/image" Target="../media/image47.png"/><Relationship Id="rId4" Type="http://schemas.openxmlformats.org/officeDocument/2006/relationships/image" Target="../media/image43.png"/><Relationship Id="rId5" Type="http://schemas.openxmlformats.org/officeDocument/2006/relationships/image" Target="../media/image4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hyperlink" Target="https://www.treatment-innovations.org/seeking-safety.html" TargetMode="External"/><Relationship Id="rId4" Type="http://schemas.openxmlformats.org/officeDocument/2006/relationships/hyperlink" Target="https://library.samhsa.gov/sites/default/files/sma14-4816.pdf" TargetMode="External"/><Relationship Id="rId5" Type="http://schemas.openxmlformats.org/officeDocument/2006/relationships/hyperlink" Target="https://www.nctsn.org/sites/default/files/resources/resource-guide/samhsa_trauma.pdf" TargetMode="External"/><Relationship Id="rId6" Type="http://schemas.openxmlformats.org/officeDocument/2006/relationships/hyperlink" Target="https://ia800607.us.archive.org/7/items/tr-inf-care/tr%20inf%20care.pdf" TargetMode="External"/><Relationship Id="rId7" Type="http://schemas.openxmlformats.org/officeDocument/2006/relationships/hyperlink" Target="https://www.stephaniecovington.com/books/bookstore/beyond-trauma-a-healing-journey-for-women-2nd-edition/" TargetMode="External"/><Relationship Id="rId8" Type="http://schemas.openxmlformats.org/officeDocument/2006/relationships/hyperlink" Target="https://www.pa.gov/content/dam/copapwp-pagov/en/dhs/documents/contact/dhs-offices/documents/Responding%20to%20Childhood%20Trauma%20The%20Promise%20and%20Practice%20of%20Trauma%20Informed%20Care.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hyperlink" Target="https://www.mymoney.gov/mymoney-five-tools" TargetMode="External"/><Relationship Id="rId4" Type="http://schemas.openxmlformats.org/officeDocument/2006/relationships/hyperlink" Target="https://www.calcpa.org/get-involved/community-outreach"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hyperlink" Target="https://www.calcpa.org/get-involved/community-outreach" TargetMode="External"/><Relationship Id="rId4" Type="http://schemas.openxmlformats.org/officeDocument/2006/relationships/hyperlink" Target="http://mymoney.gov" TargetMode="External"/><Relationship Id="rId5" Type="http://schemas.openxmlformats.org/officeDocument/2006/relationships/hyperlink" Target="https://www.mymoney.gov/mymoney-five-tool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5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5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4.xml"/><Relationship Id="rId3" Type="http://schemas.openxmlformats.org/officeDocument/2006/relationships/image" Target="../media/image3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 Id="rId3" Type="http://schemas.openxmlformats.org/officeDocument/2006/relationships/image" Target="../media/image5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7.xml"/><Relationship Id="rId3" Type="http://schemas.openxmlformats.org/officeDocument/2006/relationships/hyperlink" Target="https://www.treatment-innovations.org/" TargetMode="External"/><Relationship Id="rId4" Type="http://schemas.openxmlformats.org/officeDocument/2006/relationships/image" Target="../media/image54.jpg"/><Relationship Id="rId5" Type="http://schemas.openxmlformats.org/officeDocument/2006/relationships/image" Target="../media/image5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5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73"/>
          <p:cNvSpPr txBox="1"/>
          <p:nvPr>
            <p:ph type="ctrTitle"/>
          </p:nvPr>
        </p:nvSpPr>
        <p:spPr>
          <a:xfrm>
            <a:off x="3063240" y="1388914"/>
            <a:ext cx="5449800" cy="896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Gambling as Escape</a:t>
            </a:r>
            <a:endParaRPr/>
          </a:p>
        </p:txBody>
      </p:sp>
      <p:sp>
        <p:nvSpPr>
          <p:cNvPr id="827" name="Google Shape;827;p73"/>
          <p:cNvSpPr txBox="1"/>
          <p:nvPr>
            <p:ph idx="1" type="subTitle"/>
          </p:nvPr>
        </p:nvSpPr>
        <p:spPr>
          <a:xfrm>
            <a:off x="3063250" y="2666023"/>
            <a:ext cx="5449800" cy="162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0" lang="en-US" sz="2200"/>
              <a:t>Problem gambling and other financially risky behaviors among people with PTSD/trauma</a:t>
            </a:r>
            <a:endParaRPr b="0" sz="2200"/>
          </a:p>
          <a:p>
            <a:pPr indent="0" lvl="0" marL="0" rtl="0" algn="l">
              <a:spcBef>
                <a:spcPts val="2400"/>
              </a:spcBef>
              <a:spcAft>
                <a:spcPts val="600"/>
              </a:spcAft>
              <a:buNone/>
            </a:pPr>
            <a:r>
              <a:rPr b="0" lang="en-US" sz="1600"/>
              <a:t>Gabriella Grant, Director</a:t>
            </a:r>
            <a:br>
              <a:rPr b="0" lang="en-US" sz="1600"/>
            </a:br>
            <a:r>
              <a:rPr b="0" lang="en-US" sz="1600"/>
              <a:t>Trauma Informed California</a:t>
            </a:r>
            <a:endParaRPr/>
          </a:p>
        </p:txBody>
      </p:sp>
      <p:sp>
        <p:nvSpPr>
          <p:cNvPr id="828" name="Google Shape;828;p73"/>
          <p:cNvSpPr txBox="1"/>
          <p:nvPr>
            <p:ph idx="2" type="subTitle"/>
          </p:nvPr>
        </p:nvSpPr>
        <p:spPr>
          <a:xfrm>
            <a:off x="3063240" y="2406946"/>
            <a:ext cx="30906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829" name="Google Shape;829;p73" title="EvergreenCPGwashingtonLogoBkgrnd.png"/>
          <p:cNvPicPr preferRelativeResize="0"/>
          <p:nvPr/>
        </p:nvPicPr>
        <p:blipFill>
          <a:blip r:embed="rId3">
            <a:alphaModFix/>
          </a:blip>
          <a:stretch>
            <a:fillRect/>
          </a:stretch>
        </p:blipFill>
        <p:spPr>
          <a:xfrm>
            <a:off x="6400800" y="4572000"/>
            <a:ext cx="2324100" cy="371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82"/>
          <p:cNvSpPr txBox="1"/>
          <p:nvPr>
            <p:ph type="title"/>
          </p:nvPr>
        </p:nvSpPr>
        <p:spPr>
          <a:xfrm>
            <a:off x="800100" y="250175"/>
            <a:ext cx="7905300" cy="467100"/>
          </a:xfrm>
          <a:prstGeom prst="rect">
            <a:avLst/>
          </a:prstGeom>
        </p:spPr>
        <p:txBody>
          <a:bodyPr anchorCtr="0" anchor="b" bIns="0" lIns="0" spcFirstLastPara="1" rIns="0" wrap="square" tIns="0">
            <a:noAutofit/>
          </a:bodyPr>
          <a:lstStyle/>
          <a:p>
            <a:pPr indent="0" lvl="0" marL="0" rtl="0" algn="l">
              <a:lnSpc>
                <a:spcPct val="80000"/>
              </a:lnSpc>
              <a:spcBef>
                <a:spcPts val="0"/>
              </a:spcBef>
              <a:spcAft>
                <a:spcPts val="0"/>
              </a:spcAft>
              <a:buNone/>
            </a:pPr>
            <a:r>
              <a:rPr lang="en-US"/>
              <a:t>LIE/BET Tool to rule out problem gambling</a:t>
            </a:r>
            <a:endParaRPr/>
          </a:p>
        </p:txBody>
      </p:sp>
      <p:sp>
        <p:nvSpPr>
          <p:cNvPr id="909" name="Google Shape;909;p82"/>
          <p:cNvSpPr txBox="1"/>
          <p:nvPr>
            <p:ph idx="2" type="subTitle"/>
          </p:nvPr>
        </p:nvSpPr>
        <p:spPr>
          <a:xfrm>
            <a:off x="80795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10" name="Google Shape;910;p82"/>
          <p:cNvSpPr txBox="1"/>
          <p:nvPr>
            <p:ph idx="1" type="body"/>
          </p:nvPr>
        </p:nvSpPr>
        <p:spPr>
          <a:xfrm>
            <a:off x="800100" y="1153775"/>
            <a:ext cx="7033500" cy="36447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Discriminates between problem and non-problem gamblers.</a:t>
            </a:r>
            <a:endParaRPr/>
          </a:p>
          <a:p>
            <a:pPr indent="-342900" lvl="0" marL="457200" rtl="0" algn="l">
              <a:spcBef>
                <a:spcPts val="1200"/>
              </a:spcBef>
              <a:spcAft>
                <a:spcPts val="0"/>
              </a:spcAft>
              <a:buSzPts val="1800"/>
              <a:buChar char="●"/>
            </a:pPr>
            <a:r>
              <a:rPr lang="en-US"/>
              <a:t>One “yes” response to either question warrants further assessment. </a:t>
            </a:r>
            <a:endParaRPr/>
          </a:p>
          <a:p>
            <a:pPr indent="-342900" lvl="0" marL="914400" rtl="0" algn="l">
              <a:spcBef>
                <a:spcPts val="900"/>
              </a:spcBef>
              <a:spcAft>
                <a:spcPts val="0"/>
              </a:spcAft>
              <a:buSzPts val="1800"/>
              <a:buAutoNum type="arabicPeriod"/>
            </a:pPr>
            <a:r>
              <a:rPr b="1" lang="en-US">
                <a:solidFill>
                  <a:schemeClr val="accent1"/>
                </a:solidFill>
              </a:rPr>
              <a:t>Have you ever felt the need to bet more and more money?</a:t>
            </a:r>
            <a:endParaRPr b="1">
              <a:solidFill>
                <a:schemeClr val="accent1"/>
              </a:solidFill>
            </a:endParaRPr>
          </a:p>
          <a:p>
            <a:pPr indent="-342900" lvl="0" marL="914400" rtl="0" algn="l">
              <a:spcBef>
                <a:spcPts val="900"/>
              </a:spcBef>
              <a:spcAft>
                <a:spcPts val="0"/>
              </a:spcAft>
              <a:buSzPts val="1800"/>
              <a:buAutoNum type="arabicPeriod"/>
            </a:pPr>
            <a:r>
              <a:rPr b="1" lang="en-US">
                <a:solidFill>
                  <a:schemeClr val="accent1"/>
                </a:solidFill>
              </a:rPr>
              <a:t>Have you ever had to lie to people important to you about how much you gambled?</a:t>
            </a:r>
            <a:endParaRPr>
              <a:solidFill>
                <a:schemeClr val="accent1"/>
              </a:solidFill>
            </a:endParaRPr>
          </a:p>
          <a:p>
            <a:pPr indent="-342900" lvl="0" marL="457200" rtl="0" algn="l">
              <a:spcBef>
                <a:spcPts val="1200"/>
              </a:spcBef>
              <a:spcAft>
                <a:spcPts val="0"/>
              </a:spcAft>
              <a:buSzPts val="1800"/>
              <a:buChar char="●"/>
            </a:pPr>
            <a:r>
              <a:rPr lang="en-US"/>
              <a:t>2-item measure </a:t>
            </a:r>
            <a:endParaRPr/>
          </a:p>
          <a:p>
            <a:pPr indent="-342900" lvl="0" marL="457200" rtl="0" algn="l">
              <a:spcBef>
                <a:spcPts val="1200"/>
              </a:spcBef>
              <a:spcAft>
                <a:spcPts val="0"/>
              </a:spcAft>
              <a:buSzPts val="1800"/>
              <a:buChar char="●"/>
            </a:pPr>
            <a:r>
              <a:rPr lang="en-US"/>
              <a:t>Reliable and valid</a:t>
            </a:r>
            <a:endParaRPr/>
          </a:p>
          <a:p>
            <a:pPr indent="0" lvl="0" marL="0" rtl="0" algn="r">
              <a:spcBef>
                <a:spcPts val="1200"/>
              </a:spcBef>
              <a:spcAft>
                <a:spcPts val="0"/>
              </a:spcAft>
              <a:buNone/>
            </a:pPr>
            <a:r>
              <a:rPr lang="en-US" sz="1400"/>
              <a:t>(Götestam et al., 2004)</a:t>
            </a:r>
            <a:endParaRPr sz="1400"/>
          </a:p>
          <a:p>
            <a:pPr indent="0" lvl="0" marL="0" rtl="0" algn="l">
              <a:spcBef>
                <a:spcPts val="12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83"/>
          <p:cNvSpPr txBox="1"/>
          <p:nvPr>
            <p:ph type="title"/>
          </p:nvPr>
        </p:nvSpPr>
        <p:spPr>
          <a:xfrm>
            <a:off x="3657600" y="546300"/>
            <a:ext cx="5888700" cy="82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Escape gambling: Warning signs</a:t>
            </a:r>
            <a:endParaRPr/>
          </a:p>
        </p:txBody>
      </p:sp>
      <p:sp>
        <p:nvSpPr>
          <p:cNvPr id="918" name="Google Shape;918;p83"/>
          <p:cNvSpPr txBox="1"/>
          <p:nvPr>
            <p:ph idx="1" type="subTitle"/>
          </p:nvPr>
        </p:nvSpPr>
        <p:spPr>
          <a:xfrm>
            <a:off x="3657600" y="1456575"/>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19" name="Google Shape;919;p83"/>
          <p:cNvSpPr txBox="1"/>
          <p:nvPr>
            <p:ph idx="2" type="body"/>
          </p:nvPr>
        </p:nvSpPr>
        <p:spPr>
          <a:xfrm>
            <a:off x="3675550" y="1768275"/>
            <a:ext cx="5217000" cy="30837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Going alone</a:t>
            </a:r>
            <a:endParaRPr/>
          </a:p>
          <a:p>
            <a:pPr indent="-342900" lvl="0" marL="457200" rtl="0" algn="l">
              <a:spcBef>
                <a:spcPts val="900"/>
              </a:spcBef>
              <a:spcAft>
                <a:spcPts val="0"/>
              </a:spcAft>
              <a:buSzPts val="1800"/>
              <a:buChar char="●"/>
            </a:pPr>
            <a:r>
              <a:rPr lang="en-US"/>
              <a:t>Losing track of time</a:t>
            </a:r>
            <a:endParaRPr/>
          </a:p>
          <a:p>
            <a:pPr indent="-342900" lvl="0" marL="457200" rtl="0" algn="l">
              <a:spcBef>
                <a:spcPts val="900"/>
              </a:spcBef>
              <a:spcAft>
                <a:spcPts val="0"/>
              </a:spcAft>
              <a:buSzPts val="1800"/>
              <a:buChar char="●"/>
            </a:pPr>
            <a:r>
              <a:rPr lang="en-US"/>
              <a:t>Gambling to “zone out”</a:t>
            </a:r>
            <a:endParaRPr/>
          </a:p>
          <a:p>
            <a:pPr indent="-342900" lvl="0" marL="457200" rtl="0" algn="l">
              <a:spcBef>
                <a:spcPts val="900"/>
              </a:spcBef>
              <a:spcAft>
                <a:spcPts val="0"/>
              </a:spcAft>
              <a:buSzPts val="1800"/>
              <a:buChar char="●"/>
            </a:pPr>
            <a:r>
              <a:rPr lang="en-US"/>
              <a:t>Feeling worse after gambling</a:t>
            </a:r>
            <a:endParaRPr/>
          </a:p>
          <a:p>
            <a:pPr indent="-342900" lvl="0" marL="457200" rtl="0" algn="l">
              <a:spcBef>
                <a:spcPts val="900"/>
              </a:spcBef>
              <a:spcAft>
                <a:spcPts val="0"/>
              </a:spcAft>
              <a:buSzPts val="1800"/>
              <a:buChar char="●"/>
            </a:pPr>
            <a:r>
              <a:rPr lang="en-US"/>
              <a:t>Becoming secretive about gambling</a:t>
            </a:r>
            <a:endParaRPr/>
          </a:p>
          <a:p>
            <a:pPr indent="-342900" lvl="0" marL="457200" rtl="0" algn="l">
              <a:spcBef>
                <a:spcPts val="900"/>
              </a:spcBef>
              <a:spcAft>
                <a:spcPts val="0"/>
              </a:spcAft>
              <a:buSzPts val="1800"/>
              <a:buChar char="●"/>
            </a:pPr>
            <a:r>
              <a:rPr lang="en-US"/>
              <a:t>Spending more money than planned</a:t>
            </a:r>
            <a:endParaRPr/>
          </a:p>
          <a:p>
            <a:pPr indent="-342900" lvl="0" marL="457200" rtl="0" algn="l">
              <a:spcBef>
                <a:spcPts val="900"/>
              </a:spcBef>
              <a:spcAft>
                <a:spcPts val="0"/>
              </a:spcAft>
              <a:buSzPts val="1800"/>
              <a:buChar char="●"/>
            </a:pPr>
            <a:r>
              <a:rPr lang="en-US"/>
              <a:t>Feeling anxious about being seen gambling</a:t>
            </a:r>
            <a:endParaRPr/>
          </a:p>
          <a:p>
            <a:pPr indent="-342900" lvl="0" marL="457200" rtl="0" algn="l">
              <a:spcBef>
                <a:spcPts val="900"/>
              </a:spcBef>
              <a:spcAft>
                <a:spcPts val="0"/>
              </a:spcAft>
              <a:buSzPts val="1800"/>
              <a:buChar char="●"/>
            </a:pPr>
            <a:r>
              <a:rPr lang="en-US"/>
              <a:t>Staying on after family and friends have left</a:t>
            </a:r>
            <a:endParaRPr/>
          </a:p>
          <a:p>
            <a:pPr indent="0" lvl="0" marL="0" rtl="0" algn="l">
              <a:spcBef>
                <a:spcPts val="9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84"/>
          <p:cNvSpPr txBox="1"/>
          <p:nvPr>
            <p:ph type="title"/>
          </p:nvPr>
        </p:nvSpPr>
        <p:spPr>
          <a:xfrm>
            <a:off x="4131550" y="2373374"/>
            <a:ext cx="5012400" cy="856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Trauma: </a:t>
            </a:r>
            <a:br>
              <a:rPr lang="en-US"/>
            </a:br>
            <a:r>
              <a:rPr lang="en-US"/>
              <a:t>The roots of self-destruction</a:t>
            </a:r>
            <a:endParaRPr/>
          </a:p>
        </p:txBody>
      </p:sp>
      <p:sp>
        <p:nvSpPr>
          <p:cNvPr id="927" name="Google Shape;927;p84"/>
          <p:cNvSpPr txBox="1"/>
          <p:nvPr>
            <p:ph idx="1" type="subTitle"/>
          </p:nvPr>
        </p:nvSpPr>
        <p:spPr>
          <a:xfrm>
            <a:off x="4142100" y="3316549"/>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28" name="Google Shape;928;p84"/>
          <p:cNvSpPr txBox="1"/>
          <p:nvPr>
            <p:ph idx="2" type="subTitle"/>
          </p:nvPr>
        </p:nvSpPr>
        <p:spPr>
          <a:xfrm>
            <a:off x="4130725" y="3722749"/>
            <a:ext cx="4556400" cy="1180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Current unsafe behaviors are best understood as largely non-conscious self-help for unrecognized trauma symptoms </a:t>
            </a:r>
            <a:endParaRPr/>
          </a:p>
        </p:txBody>
      </p:sp>
      <p:pic>
        <p:nvPicPr>
          <p:cNvPr id="929" name="Google Shape;929;p84" title="gdj-ai-generated-8781781_1920White.png"/>
          <p:cNvPicPr preferRelativeResize="0"/>
          <p:nvPr/>
        </p:nvPicPr>
        <p:blipFill>
          <a:blip r:embed="rId3">
            <a:alphaModFix/>
          </a:blip>
          <a:stretch>
            <a:fillRect/>
          </a:stretch>
        </p:blipFill>
        <p:spPr>
          <a:xfrm>
            <a:off x="7217229" y="426405"/>
            <a:ext cx="1502350" cy="21131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85"/>
          <p:cNvSpPr txBox="1"/>
          <p:nvPr>
            <p:ph type="title"/>
          </p:nvPr>
        </p:nvSpPr>
        <p:spPr>
          <a:xfrm>
            <a:off x="1600200" y="533400"/>
            <a:ext cx="6276000" cy="318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t/>
            </a:r>
            <a:endParaRPr/>
          </a:p>
        </p:txBody>
      </p:sp>
      <p:sp>
        <p:nvSpPr>
          <p:cNvPr id="937" name="Google Shape;937;p85"/>
          <p:cNvSpPr txBox="1"/>
          <p:nvPr>
            <p:ph idx="1" type="body"/>
          </p:nvPr>
        </p:nvSpPr>
        <p:spPr>
          <a:xfrm>
            <a:off x="2228288" y="1524608"/>
            <a:ext cx="5152200" cy="25305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US" sz="2000">
                <a:solidFill>
                  <a:schemeClr val="accent1"/>
                </a:solidFill>
              </a:rPr>
              <a:t>Problem gambling prevention programs should be targeted at individuals who have experienced trauma, as they are at increased risk for the development of gambling problems.</a:t>
            </a:r>
            <a:endParaRPr sz="2000">
              <a:solidFill>
                <a:schemeClr val="accent1"/>
              </a:solidFill>
            </a:endParaRPr>
          </a:p>
          <a:p>
            <a:pPr indent="0" lvl="0" marL="0" rtl="0" algn="r">
              <a:lnSpc>
                <a:spcPct val="90000"/>
              </a:lnSpc>
              <a:spcBef>
                <a:spcPts val="2400"/>
              </a:spcBef>
              <a:spcAft>
                <a:spcPts val="0"/>
              </a:spcAft>
              <a:buNone/>
            </a:pPr>
            <a:r>
              <a:rPr lang="en-US" sz="1500"/>
              <a:t>Jennifer Zorland and Angela Mooss, 2008</a:t>
            </a:r>
            <a:endParaRPr sz="1500"/>
          </a:p>
          <a:p>
            <a:pPr indent="0" lvl="0" marL="0" rtl="0" algn="r">
              <a:lnSpc>
                <a:spcPct val="90000"/>
              </a:lnSpc>
              <a:spcBef>
                <a:spcPts val="0"/>
              </a:spcBef>
              <a:spcAft>
                <a:spcPts val="0"/>
              </a:spcAft>
              <a:buNone/>
            </a:pPr>
            <a:r>
              <a:rPr lang="en-US" sz="1500"/>
              <a:t>Georgia State University Problem Gambling Research </a:t>
            </a:r>
            <a:br>
              <a:rPr lang="en-US" sz="1500"/>
            </a:br>
            <a:r>
              <a:rPr lang="en-US" sz="1500"/>
              <a:t>and Intervention Project</a:t>
            </a:r>
            <a:endParaRPr sz="1500"/>
          </a:p>
          <a:p>
            <a:pPr indent="0" lvl="0" marL="0" rtl="0" algn="l">
              <a:lnSpc>
                <a:spcPct val="100000"/>
              </a:lnSpc>
              <a:spcBef>
                <a:spcPts val="0"/>
              </a:spcBef>
              <a:spcAft>
                <a:spcPts val="0"/>
              </a:spcAft>
              <a:buNone/>
            </a:pPr>
            <a:r>
              <a:t/>
            </a:r>
            <a:endParaRPr sz="2100"/>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86"/>
          <p:cNvSpPr txBox="1"/>
          <p:nvPr>
            <p:ph type="title"/>
          </p:nvPr>
        </p:nvSpPr>
        <p:spPr>
          <a:xfrm>
            <a:off x="800100" y="252425"/>
            <a:ext cx="8376300" cy="464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Exposures: Adverse</a:t>
            </a:r>
            <a:r>
              <a:rPr lang="en-US" sz="3000"/>
              <a:t> Childhood Experiences (ACEs)</a:t>
            </a:r>
            <a:endParaRPr sz="3000"/>
          </a:p>
        </p:txBody>
      </p:sp>
      <p:sp>
        <p:nvSpPr>
          <p:cNvPr id="943" name="Google Shape;943;p86"/>
          <p:cNvSpPr txBox="1"/>
          <p:nvPr>
            <p:ph idx="3" type="subTitle"/>
          </p:nvPr>
        </p:nvSpPr>
        <p:spPr>
          <a:xfrm>
            <a:off x="80010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44" name="Google Shape;944;p86"/>
          <p:cNvSpPr txBox="1"/>
          <p:nvPr>
            <p:ph idx="1" type="body"/>
          </p:nvPr>
        </p:nvSpPr>
        <p:spPr>
          <a:xfrm>
            <a:off x="797950" y="4786500"/>
            <a:ext cx="8127300" cy="1935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sz="1100"/>
              <a:t>(Adapted from Centers for Disease Control and Prevention, 2021)</a:t>
            </a:r>
            <a:endParaRPr sz="1100"/>
          </a:p>
          <a:p>
            <a:pPr indent="0" lvl="0" marL="0" rtl="0" algn="r">
              <a:spcBef>
                <a:spcPts val="0"/>
              </a:spcBef>
              <a:spcAft>
                <a:spcPts val="0"/>
              </a:spcAft>
              <a:buNone/>
            </a:pPr>
            <a:r>
              <a:t/>
            </a:r>
            <a:endParaRPr sz="1100"/>
          </a:p>
          <a:p>
            <a:pPr indent="0" lvl="0" marL="0" rtl="0" algn="l">
              <a:spcBef>
                <a:spcPts val="0"/>
              </a:spcBef>
              <a:spcAft>
                <a:spcPts val="0"/>
              </a:spcAft>
              <a:buNone/>
            </a:pPr>
            <a:r>
              <a:t/>
            </a:r>
            <a:endParaRPr/>
          </a:p>
        </p:txBody>
      </p:sp>
      <p:sp>
        <p:nvSpPr>
          <p:cNvPr id="945" name="Google Shape;945;p86"/>
          <p:cNvSpPr/>
          <p:nvPr/>
        </p:nvSpPr>
        <p:spPr>
          <a:xfrm rot="1921417">
            <a:off x="2115825" y="3002286"/>
            <a:ext cx="1699516" cy="2039489"/>
          </a:xfrm>
          <a:prstGeom prst="bracePair">
            <a:avLst/>
          </a:prstGeom>
          <a:noFill/>
          <a:ln cap="flat" cmpd="sng" w="19050">
            <a:solidFill>
              <a:srgbClr val="484F5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6271C"/>
              </a:solidFill>
              <a:latin typeface="Calibri"/>
              <a:ea typeface="Calibri"/>
              <a:cs typeface="Calibri"/>
              <a:sym typeface="Calibri"/>
            </a:endParaRPr>
          </a:p>
        </p:txBody>
      </p:sp>
      <p:sp>
        <p:nvSpPr>
          <p:cNvPr id="946" name="Google Shape;946;p86"/>
          <p:cNvSpPr/>
          <p:nvPr/>
        </p:nvSpPr>
        <p:spPr>
          <a:xfrm rot="1921417">
            <a:off x="3181733" y="1344090"/>
            <a:ext cx="1699516" cy="1890156"/>
          </a:xfrm>
          <a:prstGeom prst="bracePair">
            <a:avLst/>
          </a:prstGeom>
          <a:noFill/>
          <a:ln cap="flat" cmpd="sng" w="19050">
            <a:solidFill>
              <a:srgbClr val="484F5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6271C"/>
              </a:solidFill>
              <a:latin typeface="Calibri"/>
              <a:ea typeface="Calibri"/>
              <a:cs typeface="Calibri"/>
              <a:sym typeface="Calibri"/>
            </a:endParaRPr>
          </a:p>
        </p:txBody>
      </p:sp>
      <p:sp>
        <p:nvSpPr>
          <p:cNvPr id="947" name="Google Shape;947;p86"/>
          <p:cNvSpPr/>
          <p:nvPr/>
        </p:nvSpPr>
        <p:spPr>
          <a:xfrm rot="7327408">
            <a:off x="1941743" y="3297745"/>
            <a:ext cx="4212165" cy="458491"/>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86"/>
          <p:cNvSpPr/>
          <p:nvPr/>
        </p:nvSpPr>
        <p:spPr>
          <a:xfrm>
            <a:off x="3284825" y="1112650"/>
            <a:ext cx="1783056" cy="1459691"/>
          </a:xfrm>
          <a:custGeom>
            <a:rect b="b" l="l" r="r" t="t"/>
            <a:pathLst>
              <a:path extrusionOk="0" h="33616" w="33762">
                <a:moveTo>
                  <a:pt x="16881" y="1"/>
                </a:moveTo>
                <a:lnTo>
                  <a:pt x="0" y="33615"/>
                </a:lnTo>
                <a:lnTo>
                  <a:pt x="33762" y="33615"/>
                </a:lnTo>
                <a:lnTo>
                  <a:pt x="16881" y="1"/>
                </a:lnTo>
                <a:close/>
              </a:path>
            </a:pathLst>
          </a:custGeom>
          <a:solidFill>
            <a:srgbClr val="FFE882"/>
          </a:solidFill>
          <a:ln cap="flat" cmpd="sng" w="15850">
            <a:solidFill>
              <a:srgbClr val="FFFFFF"/>
            </a:solidFill>
            <a:prstDash val="solid"/>
            <a:miter lim="48787"/>
            <a:headEnd len="sm" w="sm" type="none"/>
            <a:tailEnd len="sm" w="sm" type="none"/>
          </a:ln>
        </p:spPr>
        <p:txBody>
          <a:bodyPr anchorCtr="0" anchor="b" bIns="118850" lIns="91425" spcFirstLastPara="1" rIns="91425" wrap="square" tIns="91425">
            <a:noAutofit/>
          </a:bodyPr>
          <a:lstStyle/>
          <a:p>
            <a:pPr indent="0" lvl="0" marL="0" rtl="0" algn="ctr">
              <a:lnSpc>
                <a:spcPct val="85000"/>
              </a:lnSpc>
              <a:spcBef>
                <a:spcPts val="0"/>
              </a:spcBef>
              <a:spcAft>
                <a:spcPts val="0"/>
              </a:spcAft>
              <a:buNone/>
            </a:pPr>
            <a:r>
              <a:rPr b="1" lang="en-US" sz="1200">
                <a:solidFill>
                  <a:schemeClr val="dk1"/>
                </a:solidFill>
              </a:rPr>
              <a:t>Individual</a:t>
            </a:r>
            <a:br>
              <a:rPr b="1" lang="en-US" sz="1200">
                <a:solidFill>
                  <a:schemeClr val="dk1"/>
                </a:solidFill>
              </a:rPr>
            </a:br>
            <a:r>
              <a:rPr b="1" lang="en-US" sz="1200">
                <a:solidFill>
                  <a:schemeClr val="dk1"/>
                </a:solidFill>
              </a:rPr>
              <a:t>Factors</a:t>
            </a:r>
            <a:endParaRPr b="1" sz="1200">
              <a:solidFill>
                <a:schemeClr val="dk1"/>
              </a:solidFill>
            </a:endParaRPr>
          </a:p>
        </p:txBody>
      </p:sp>
      <p:sp>
        <p:nvSpPr>
          <p:cNvPr id="949" name="Google Shape;949;p86"/>
          <p:cNvSpPr/>
          <p:nvPr/>
        </p:nvSpPr>
        <p:spPr>
          <a:xfrm>
            <a:off x="2835217" y="2572348"/>
            <a:ext cx="2697389" cy="694946"/>
          </a:xfrm>
          <a:custGeom>
            <a:rect b="b" l="l" r="r" t="t"/>
            <a:pathLst>
              <a:path extrusionOk="0" h="34348" w="102699">
                <a:moveTo>
                  <a:pt x="17222" y="1"/>
                </a:moveTo>
                <a:lnTo>
                  <a:pt x="0" y="34347"/>
                </a:lnTo>
                <a:lnTo>
                  <a:pt x="102698" y="34347"/>
                </a:lnTo>
                <a:lnTo>
                  <a:pt x="85428" y="1"/>
                </a:lnTo>
                <a:close/>
              </a:path>
            </a:pathLst>
          </a:custGeom>
          <a:solidFill>
            <a:srgbClr val="FCB53E"/>
          </a:solidFill>
          <a:ln cap="flat" cmpd="sng" w="15850">
            <a:solidFill>
              <a:srgbClr val="FFFFFF"/>
            </a:solidFill>
            <a:prstDash val="solid"/>
            <a:miter lim="48787"/>
            <a:headEnd len="sm" w="sm" type="none"/>
            <a:tailEnd len="sm" w="sm" type="none"/>
          </a:ln>
        </p:spPr>
        <p:txBody>
          <a:bodyPr anchorCtr="0" anchor="ctr" bIns="91425" lIns="91425" spcFirstLastPara="1" rIns="91425" wrap="square" tIns="91425">
            <a:noAutofit/>
          </a:bodyPr>
          <a:lstStyle/>
          <a:p>
            <a:pPr indent="0" lvl="0" marL="0" rtl="0" algn="ctr">
              <a:lnSpc>
                <a:spcPct val="85000"/>
              </a:lnSpc>
              <a:spcBef>
                <a:spcPts val="0"/>
              </a:spcBef>
              <a:spcAft>
                <a:spcPts val="0"/>
              </a:spcAft>
              <a:buNone/>
            </a:pPr>
            <a:r>
              <a:rPr b="1" lang="en-US">
                <a:solidFill>
                  <a:schemeClr val="dk1"/>
                </a:solidFill>
                <a:latin typeface="Calibri"/>
                <a:ea typeface="Calibri"/>
                <a:cs typeface="Calibri"/>
                <a:sym typeface="Calibri"/>
              </a:rPr>
              <a:t>Interpersonal</a:t>
            </a:r>
            <a:br>
              <a:rPr b="1" lang="en-US">
                <a:solidFill>
                  <a:schemeClr val="dk1"/>
                </a:solidFill>
                <a:latin typeface="Calibri"/>
                <a:ea typeface="Calibri"/>
                <a:cs typeface="Calibri"/>
                <a:sym typeface="Calibri"/>
              </a:rPr>
            </a:br>
            <a:r>
              <a:rPr b="1" lang="en-US">
                <a:solidFill>
                  <a:schemeClr val="dk1"/>
                </a:solidFill>
                <a:latin typeface="Calibri"/>
                <a:ea typeface="Calibri"/>
                <a:cs typeface="Calibri"/>
                <a:sym typeface="Calibri"/>
              </a:rPr>
              <a:t>Factors</a:t>
            </a:r>
            <a:endParaRPr b="1">
              <a:solidFill>
                <a:schemeClr val="dk1"/>
              </a:solidFill>
              <a:latin typeface="Calibri"/>
              <a:ea typeface="Calibri"/>
              <a:cs typeface="Calibri"/>
              <a:sym typeface="Calibri"/>
            </a:endParaRPr>
          </a:p>
        </p:txBody>
      </p:sp>
      <p:sp>
        <p:nvSpPr>
          <p:cNvPr id="950" name="Google Shape;950;p86"/>
          <p:cNvSpPr/>
          <p:nvPr/>
        </p:nvSpPr>
        <p:spPr>
          <a:xfrm>
            <a:off x="2417568" y="3243488"/>
            <a:ext cx="3532694" cy="715383"/>
          </a:xfrm>
          <a:custGeom>
            <a:rect b="b" l="l" r="r" t="t"/>
            <a:pathLst>
              <a:path extrusionOk="0" h="34348" w="137192">
                <a:moveTo>
                  <a:pt x="17271" y="0"/>
                </a:moveTo>
                <a:lnTo>
                  <a:pt x="0" y="34347"/>
                </a:lnTo>
                <a:lnTo>
                  <a:pt x="137192" y="34347"/>
                </a:lnTo>
                <a:lnTo>
                  <a:pt x="119969" y="0"/>
                </a:lnTo>
                <a:close/>
              </a:path>
            </a:pathLst>
          </a:custGeom>
          <a:solidFill>
            <a:srgbClr val="F1932B"/>
          </a:solidFill>
          <a:ln cap="flat" cmpd="sng" w="15850">
            <a:solidFill>
              <a:srgbClr val="FFFFFF"/>
            </a:solidFill>
            <a:prstDash val="solid"/>
            <a:miter lim="48787"/>
            <a:headEnd len="sm" w="sm" type="none"/>
            <a:tailEnd len="sm" w="sm" type="none"/>
          </a:ln>
        </p:spPr>
        <p:txBody>
          <a:bodyPr anchorCtr="0" anchor="b" bIns="73150" lIns="91425" spcFirstLastPara="1" rIns="91425" wrap="square" tIns="91425">
            <a:noAutofit/>
          </a:bodyPr>
          <a:lstStyle/>
          <a:p>
            <a:pPr indent="0" lvl="0" marL="0" rtl="0" algn="ctr">
              <a:lnSpc>
                <a:spcPct val="85000"/>
              </a:lnSpc>
              <a:spcBef>
                <a:spcPts val="0"/>
              </a:spcBef>
              <a:spcAft>
                <a:spcPts val="300"/>
              </a:spcAft>
              <a:buNone/>
            </a:pPr>
            <a:r>
              <a:rPr b="1" lang="en-US">
                <a:solidFill>
                  <a:schemeClr val="dk1"/>
                </a:solidFill>
                <a:latin typeface="Calibri"/>
                <a:ea typeface="Calibri"/>
                <a:cs typeface="Calibri"/>
                <a:sym typeface="Calibri"/>
              </a:rPr>
              <a:t>Community </a:t>
            </a:r>
            <a:br>
              <a:rPr b="1" lang="en-US">
                <a:solidFill>
                  <a:schemeClr val="dk1"/>
                </a:solidFill>
                <a:latin typeface="Calibri"/>
                <a:ea typeface="Calibri"/>
                <a:cs typeface="Calibri"/>
                <a:sym typeface="Calibri"/>
              </a:rPr>
            </a:br>
            <a:r>
              <a:rPr b="1" lang="en-US">
                <a:solidFill>
                  <a:schemeClr val="dk1"/>
                </a:solidFill>
                <a:latin typeface="Calibri"/>
                <a:ea typeface="Calibri"/>
                <a:cs typeface="Calibri"/>
                <a:sym typeface="Calibri"/>
              </a:rPr>
              <a:t>&amp; Institutional </a:t>
            </a:r>
            <a:br>
              <a:rPr b="1" lang="en-US">
                <a:solidFill>
                  <a:schemeClr val="dk1"/>
                </a:solidFill>
                <a:latin typeface="Calibri"/>
                <a:ea typeface="Calibri"/>
                <a:cs typeface="Calibri"/>
                <a:sym typeface="Calibri"/>
              </a:rPr>
            </a:br>
            <a:r>
              <a:rPr b="1" lang="en-US">
                <a:solidFill>
                  <a:schemeClr val="dk1"/>
                </a:solidFill>
                <a:latin typeface="Calibri"/>
                <a:ea typeface="Calibri"/>
                <a:cs typeface="Calibri"/>
                <a:sym typeface="Calibri"/>
              </a:rPr>
              <a:t>Factors</a:t>
            </a:r>
            <a:endParaRPr b="1" sz="1100">
              <a:solidFill>
                <a:schemeClr val="dk1"/>
              </a:solidFill>
              <a:latin typeface="Calibri"/>
              <a:ea typeface="Calibri"/>
              <a:cs typeface="Calibri"/>
              <a:sym typeface="Calibri"/>
            </a:endParaRPr>
          </a:p>
        </p:txBody>
      </p:sp>
      <p:sp>
        <p:nvSpPr>
          <p:cNvPr id="951" name="Google Shape;951;p86"/>
          <p:cNvSpPr/>
          <p:nvPr/>
        </p:nvSpPr>
        <p:spPr>
          <a:xfrm>
            <a:off x="1987908" y="3958853"/>
            <a:ext cx="4391997" cy="693014"/>
          </a:xfrm>
          <a:custGeom>
            <a:rect b="b" l="l" r="r" t="t"/>
            <a:pathLst>
              <a:path extrusionOk="0" h="33274" w="170563">
                <a:moveTo>
                  <a:pt x="16686" y="0"/>
                </a:moveTo>
                <a:lnTo>
                  <a:pt x="1" y="33273"/>
                </a:lnTo>
                <a:lnTo>
                  <a:pt x="170563" y="33273"/>
                </a:lnTo>
                <a:lnTo>
                  <a:pt x="153878" y="0"/>
                </a:lnTo>
                <a:close/>
              </a:path>
            </a:pathLst>
          </a:custGeom>
          <a:solidFill>
            <a:srgbClr val="E76125"/>
          </a:solidFill>
          <a:ln cap="flat" cmpd="sng" w="15850">
            <a:solidFill>
              <a:srgbClr val="FFFFFF"/>
            </a:solidFill>
            <a:prstDash val="solid"/>
            <a:miter lim="48787"/>
            <a:headEnd len="sm" w="sm" type="none"/>
            <a:tailEnd len="sm" w="sm" type="none"/>
          </a:ln>
        </p:spPr>
        <p:txBody>
          <a:bodyPr anchorCtr="0" anchor="b" bIns="182875" lIns="91425" spcFirstLastPara="1" rIns="91425" wrap="square" tIns="91425">
            <a:noAutofit/>
          </a:bodyPr>
          <a:lstStyle/>
          <a:p>
            <a:pPr indent="0" lvl="0" marL="0" rtl="0" algn="ctr">
              <a:lnSpc>
                <a:spcPct val="85000"/>
              </a:lnSpc>
              <a:spcBef>
                <a:spcPts val="0"/>
              </a:spcBef>
              <a:spcAft>
                <a:spcPts val="0"/>
              </a:spcAft>
              <a:buNone/>
            </a:pPr>
            <a:r>
              <a:rPr b="1" lang="en-US">
                <a:solidFill>
                  <a:schemeClr val="dk1"/>
                </a:solidFill>
                <a:latin typeface="Calibri"/>
                <a:ea typeface="Calibri"/>
                <a:cs typeface="Calibri"/>
                <a:sym typeface="Calibri"/>
              </a:rPr>
              <a:t>Societal, Systemic </a:t>
            </a:r>
            <a:br>
              <a:rPr b="1" lang="en-US">
                <a:solidFill>
                  <a:schemeClr val="dk1"/>
                </a:solidFill>
                <a:latin typeface="Calibri"/>
                <a:ea typeface="Calibri"/>
                <a:cs typeface="Calibri"/>
                <a:sym typeface="Calibri"/>
              </a:rPr>
            </a:br>
            <a:r>
              <a:rPr b="1" lang="en-US">
                <a:solidFill>
                  <a:schemeClr val="dk1"/>
                </a:solidFill>
                <a:latin typeface="Calibri"/>
                <a:ea typeface="Calibri"/>
                <a:cs typeface="Calibri"/>
                <a:sym typeface="Calibri"/>
              </a:rPr>
              <a:t>&amp; Cultural  Factors</a:t>
            </a:r>
            <a:endParaRPr b="1">
              <a:solidFill>
                <a:schemeClr val="dk1"/>
              </a:solidFill>
              <a:latin typeface="Calibri"/>
              <a:ea typeface="Calibri"/>
              <a:cs typeface="Calibri"/>
              <a:sym typeface="Calibri"/>
            </a:endParaRPr>
          </a:p>
        </p:txBody>
      </p:sp>
      <p:sp>
        <p:nvSpPr>
          <p:cNvPr id="952" name="Google Shape;952;p86"/>
          <p:cNvSpPr txBox="1"/>
          <p:nvPr/>
        </p:nvSpPr>
        <p:spPr>
          <a:xfrm>
            <a:off x="1666975" y="1117475"/>
            <a:ext cx="2038500" cy="763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US">
                <a:solidFill>
                  <a:schemeClr val="dk1"/>
                </a:solidFill>
                <a:latin typeface="Calibri"/>
                <a:ea typeface="Calibri"/>
                <a:cs typeface="Calibri"/>
                <a:sym typeface="Calibri"/>
              </a:rPr>
              <a:t>Client Level: </a:t>
            </a:r>
            <a:br>
              <a:rPr b="1" lang="en-US">
                <a:solidFill>
                  <a:schemeClr val="dk1"/>
                </a:solidFill>
                <a:latin typeface="Calibri"/>
                <a:ea typeface="Calibri"/>
                <a:cs typeface="Calibri"/>
                <a:sym typeface="Calibri"/>
              </a:rPr>
            </a:br>
            <a:r>
              <a:rPr b="1" lang="en-US">
                <a:solidFill>
                  <a:schemeClr val="dk1"/>
                </a:solidFill>
                <a:latin typeface="Calibri"/>
                <a:ea typeface="Calibri"/>
                <a:cs typeface="Calibri"/>
                <a:sym typeface="Calibri"/>
              </a:rPr>
              <a:t>Smallest Impact</a:t>
            </a:r>
            <a:endParaRPr b="1">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1200">
                <a:solidFill>
                  <a:schemeClr val="dk1"/>
                </a:solidFill>
                <a:latin typeface="Calibri"/>
                <a:ea typeface="Calibri"/>
                <a:cs typeface="Calibri"/>
                <a:sym typeface="Calibri"/>
              </a:rPr>
              <a:t>Individualized treatment; individual behavior change</a:t>
            </a:r>
            <a:endParaRPr sz="1200">
              <a:solidFill>
                <a:schemeClr val="dk1"/>
              </a:solidFill>
              <a:latin typeface="Calibri"/>
              <a:ea typeface="Calibri"/>
              <a:cs typeface="Calibri"/>
              <a:sym typeface="Calibri"/>
            </a:endParaRPr>
          </a:p>
        </p:txBody>
      </p:sp>
      <p:sp>
        <p:nvSpPr>
          <p:cNvPr id="953" name="Google Shape;953;p86"/>
          <p:cNvSpPr txBox="1"/>
          <p:nvPr/>
        </p:nvSpPr>
        <p:spPr>
          <a:xfrm>
            <a:off x="1666975" y="2463925"/>
            <a:ext cx="1078500" cy="1423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US">
                <a:solidFill>
                  <a:schemeClr val="dk1"/>
                </a:solidFill>
                <a:latin typeface="Calibri"/>
                <a:ea typeface="Calibri"/>
                <a:cs typeface="Calibri"/>
                <a:sym typeface="Calibri"/>
              </a:rPr>
              <a:t>Population Level: Highest Impact</a:t>
            </a:r>
            <a:br>
              <a:rPr b="1"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Social determinants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of health;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public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action</a:t>
            </a:r>
            <a:endParaRPr sz="1200">
              <a:solidFill>
                <a:schemeClr val="dk1"/>
              </a:solidFill>
              <a:latin typeface="Calibri"/>
              <a:ea typeface="Calibri"/>
              <a:cs typeface="Calibri"/>
              <a:sym typeface="Calibri"/>
            </a:endParaRPr>
          </a:p>
        </p:txBody>
      </p:sp>
      <p:sp>
        <p:nvSpPr>
          <p:cNvPr id="954" name="Google Shape;954;p86"/>
          <p:cNvSpPr txBox="1"/>
          <p:nvPr/>
        </p:nvSpPr>
        <p:spPr>
          <a:xfrm rot="-3483279">
            <a:off x="1437071" y="3609683"/>
            <a:ext cx="2033225" cy="187047"/>
          </a:xfrm>
          <a:prstGeom prst="rect">
            <a:avLst/>
          </a:prstGeom>
          <a:noFill/>
          <a:ln>
            <a:noFill/>
          </a:ln>
        </p:spPr>
        <p:txBody>
          <a:bodyPr anchorCtr="0" anchor="t" bIns="0" lIns="91425" spcFirstLastPara="1" rIns="0" wrap="square" tIns="0">
            <a:noAutofit/>
          </a:bodyPr>
          <a:lstStyle/>
          <a:p>
            <a:pPr indent="0" lvl="0" marL="0" rtl="0" algn="l">
              <a:lnSpc>
                <a:spcPct val="90000"/>
              </a:lnSpc>
              <a:spcBef>
                <a:spcPts val="0"/>
              </a:spcBef>
              <a:spcAft>
                <a:spcPts val="0"/>
              </a:spcAft>
              <a:buNone/>
            </a:pPr>
            <a:r>
              <a:rPr b="1" lang="en-US" sz="1300">
                <a:solidFill>
                  <a:srgbClr val="484F56"/>
                </a:solidFill>
                <a:latin typeface="Calibri"/>
                <a:ea typeface="Calibri"/>
                <a:cs typeface="Calibri"/>
                <a:sym typeface="Calibri"/>
              </a:rPr>
              <a:t>Prevention </a:t>
            </a:r>
            <a:endParaRPr b="1" sz="1300">
              <a:solidFill>
                <a:srgbClr val="484F56"/>
              </a:solidFill>
              <a:latin typeface="Calibri"/>
              <a:ea typeface="Calibri"/>
              <a:cs typeface="Calibri"/>
              <a:sym typeface="Calibri"/>
            </a:endParaRPr>
          </a:p>
        </p:txBody>
      </p:sp>
      <p:sp>
        <p:nvSpPr>
          <p:cNvPr id="955" name="Google Shape;955;p86"/>
          <p:cNvSpPr txBox="1"/>
          <p:nvPr/>
        </p:nvSpPr>
        <p:spPr>
          <a:xfrm rot="-3483279">
            <a:off x="2453959" y="1959905"/>
            <a:ext cx="2033225" cy="187047"/>
          </a:xfrm>
          <a:prstGeom prst="rect">
            <a:avLst/>
          </a:prstGeom>
          <a:noFill/>
          <a:ln>
            <a:noFill/>
          </a:ln>
        </p:spPr>
        <p:txBody>
          <a:bodyPr anchorCtr="0" anchor="t" bIns="0" lIns="0" spcFirstLastPara="1" rIns="91425" wrap="square" tIns="0">
            <a:noAutofit/>
          </a:bodyPr>
          <a:lstStyle/>
          <a:p>
            <a:pPr indent="0" lvl="0" marL="0" rtl="0" algn="r">
              <a:lnSpc>
                <a:spcPct val="90000"/>
              </a:lnSpc>
              <a:spcBef>
                <a:spcPts val="0"/>
              </a:spcBef>
              <a:spcAft>
                <a:spcPts val="0"/>
              </a:spcAft>
              <a:buNone/>
            </a:pPr>
            <a:r>
              <a:rPr b="1" lang="en-US" sz="1300">
                <a:solidFill>
                  <a:srgbClr val="484F56"/>
                </a:solidFill>
                <a:latin typeface="Calibri"/>
                <a:ea typeface="Calibri"/>
                <a:cs typeface="Calibri"/>
                <a:sym typeface="Calibri"/>
              </a:rPr>
              <a:t> Intervention</a:t>
            </a:r>
            <a:endParaRPr b="1" sz="1300">
              <a:solidFill>
                <a:srgbClr val="484F56"/>
              </a:solidFill>
              <a:latin typeface="Calibri"/>
              <a:ea typeface="Calibri"/>
              <a:cs typeface="Calibri"/>
              <a:sym typeface="Calibri"/>
            </a:endParaRPr>
          </a:p>
        </p:txBody>
      </p:sp>
      <p:cxnSp>
        <p:nvCxnSpPr>
          <p:cNvPr id="956" name="Google Shape;956;p86"/>
          <p:cNvCxnSpPr/>
          <p:nvPr/>
        </p:nvCxnSpPr>
        <p:spPr>
          <a:xfrm flipH="1">
            <a:off x="3066732" y="2050384"/>
            <a:ext cx="413700" cy="665100"/>
          </a:xfrm>
          <a:prstGeom prst="straightConnector1">
            <a:avLst/>
          </a:prstGeom>
          <a:noFill/>
          <a:ln cap="flat" cmpd="sng" w="9525">
            <a:solidFill>
              <a:srgbClr val="484F56"/>
            </a:solidFill>
            <a:prstDash val="solid"/>
            <a:round/>
            <a:headEnd len="med" w="med" type="none"/>
            <a:tailEnd len="med" w="med" type="triangle"/>
          </a:ln>
        </p:spPr>
      </p:cxnSp>
      <p:cxnSp>
        <p:nvCxnSpPr>
          <p:cNvPr id="957" name="Google Shape;957;p86"/>
          <p:cNvCxnSpPr/>
          <p:nvPr/>
        </p:nvCxnSpPr>
        <p:spPr>
          <a:xfrm flipH="1" rot="10800000">
            <a:off x="2399340" y="2898686"/>
            <a:ext cx="555900" cy="897900"/>
          </a:xfrm>
          <a:prstGeom prst="straightConnector1">
            <a:avLst/>
          </a:prstGeom>
          <a:noFill/>
          <a:ln cap="flat" cmpd="sng" w="9525">
            <a:solidFill>
              <a:srgbClr val="484F56"/>
            </a:solidFill>
            <a:prstDash val="solid"/>
            <a:round/>
            <a:headEnd len="med" w="med" type="none"/>
            <a:tailEnd len="med" w="med" type="triangle"/>
          </a:ln>
        </p:spPr>
      </p:cxnSp>
      <p:pic>
        <p:nvPicPr>
          <p:cNvPr id="958" name="Google Shape;958;p86" title="ThinkingPersonIconMaroon.png"/>
          <p:cNvPicPr preferRelativeResize="0"/>
          <p:nvPr/>
        </p:nvPicPr>
        <p:blipFill>
          <a:blip r:embed="rId3">
            <a:alphaModFix/>
          </a:blip>
          <a:stretch>
            <a:fillRect/>
          </a:stretch>
        </p:blipFill>
        <p:spPr>
          <a:xfrm>
            <a:off x="3913632" y="1630750"/>
            <a:ext cx="457200" cy="457200"/>
          </a:xfrm>
          <a:prstGeom prst="rect">
            <a:avLst/>
          </a:prstGeom>
          <a:noFill/>
          <a:ln>
            <a:noFill/>
          </a:ln>
        </p:spPr>
      </p:pic>
      <p:sp>
        <p:nvSpPr>
          <p:cNvPr id="959" name="Google Shape;959;p86"/>
          <p:cNvSpPr txBox="1"/>
          <p:nvPr/>
        </p:nvSpPr>
        <p:spPr>
          <a:xfrm>
            <a:off x="809625" y="1034450"/>
            <a:ext cx="676200" cy="2037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None/>
            </a:pPr>
            <a:r>
              <a:rPr b="1" lang="en-US">
                <a:solidFill>
                  <a:schemeClr val="dk1"/>
                </a:solidFill>
                <a:latin typeface="Calibri"/>
                <a:ea typeface="Calibri"/>
                <a:cs typeface="Calibri"/>
                <a:sym typeface="Calibri"/>
              </a:rPr>
              <a:t>Death</a:t>
            </a:r>
            <a:endParaRPr b="1">
              <a:solidFill>
                <a:schemeClr val="dk1"/>
              </a:solidFill>
              <a:latin typeface="Calibri"/>
              <a:ea typeface="Calibri"/>
              <a:cs typeface="Calibri"/>
              <a:sym typeface="Calibri"/>
            </a:endParaRPr>
          </a:p>
        </p:txBody>
      </p:sp>
      <p:sp>
        <p:nvSpPr>
          <p:cNvPr id="960" name="Google Shape;960;p86"/>
          <p:cNvSpPr txBox="1"/>
          <p:nvPr/>
        </p:nvSpPr>
        <p:spPr>
          <a:xfrm>
            <a:off x="676656" y="4663440"/>
            <a:ext cx="962100" cy="203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US">
                <a:solidFill>
                  <a:schemeClr val="dk1"/>
                </a:solidFill>
                <a:latin typeface="Calibri"/>
                <a:ea typeface="Calibri"/>
                <a:cs typeface="Calibri"/>
                <a:sym typeface="Calibri"/>
              </a:rPr>
              <a:t>Conception</a:t>
            </a:r>
            <a:endParaRPr b="1">
              <a:solidFill>
                <a:schemeClr val="dk1"/>
              </a:solidFill>
              <a:latin typeface="Calibri"/>
              <a:ea typeface="Calibri"/>
              <a:cs typeface="Calibri"/>
              <a:sym typeface="Calibri"/>
            </a:endParaRPr>
          </a:p>
        </p:txBody>
      </p:sp>
      <p:sp>
        <p:nvSpPr>
          <p:cNvPr id="961" name="Google Shape;961;p86"/>
          <p:cNvSpPr/>
          <p:nvPr/>
        </p:nvSpPr>
        <p:spPr>
          <a:xfrm rot="-5400000">
            <a:off x="-470850" y="2675775"/>
            <a:ext cx="3235800" cy="465300"/>
          </a:xfrm>
          <a:prstGeom prst="chevron">
            <a:avLst>
              <a:gd fmla="val 50000" name="adj"/>
            </a:avLst>
          </a:prstGeom>
          <a:gradFill>
            <a:gsLst>
              <a:gs pos="0">
                <a:srgbClr val="E76125"/>
              </a:gs>
              <a:gs pos="100000">
                <a:srgbClr val="FFE882"/>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62" name="Google Shape;962;p86"/>
          <p:cNvSpPr/>
          <p:nvPr/>
        </p:nvSpPr>
        <p:spPr>
          <a:xfrm flipH="1">
            <a:off x="4739575" y="1242050"/>
            <a:ext cx="4214100" cy="1272600"/>
          </a:xfrm>
          <a:prstGeom prst="homePlate">
            <a:avLst>
              <a:gd fmla="val 50000" name="adj"/>
            </a:avLst>
          </a:prstGeom>
          <a:noFill/>
          <a:ln cap="flat" cmpd="sng" w="28575">
            <a:solidFill>
              <a:srgbClr val="FFE882"/>
            </a:solidFill>
            <a:prstDash val="solid"/>
            <a:round/>
            <a:headEnd len="sm" w="sm" type="none"/>
            <a:tailEnd len="sm" w="sm" type="none"/>
          </a:ln>
        </p:spPr>
        <p:txBody>
          <a:bodyPr anchorCtr="0" anchor="ctr" bIns="91425" lIns="91425" spcFirstLastPara="1" rIns="91425" wrap="square" tIns="91425">
            <a:noAutofit/>
          </a:bodyPr>
          <a:lstStyle/>
          <a:p>
            <a:pPr indent="0" lvl="0" marL="274320" rtl="0" algn="l">
              <a:lnSpc>
                <a:spcPct val="85000"/>
              </a:lnSpc>
              <a:spcBef>
                <a:spcPts val="0"/>
              </a:spcBef>
              <a:spcAft>
                <a:spcPts val="0"/>
              </a:spcAft>
              <a:buNone/>
            </a:pPr>
            <a:r>
              <a:rPr lang="en-US" sz="1600">
                <a:solidFill>
                  <a:schemeClr val="dk1"/>
                </a:solidFill>
                <a:latin typeface="Calibri"/>
                <a:ea typeface="Calibri"/>
                <a:cs typeface="Calibri"/>
                <a:sym typeface="Calibri"/>
              </a:rPr>
              <a:t>Early Death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Disease, Disability &amp; Social Problems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Adoption of Health Risk Behavior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Social, Emotional &amp; Cognitive Impairment</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Disrupted Neurodevelopment</a:t>
            </a:r>
            <a:endParaRPr sz="1600">
              <a:solidFill>
                <a:schemeClr val="dk1"/>
              </a:solidFill>
              <a:latin typeface="Calibri"/>
              <a:ea typeface="Calibri"/>
              <a:cs typeface="Calibri"/>
              <a:sym typeface="Calibri"/>
            </a:endParaRPr>
          </a:p>
        </p:txBody>
      </p:sp>
      <p:sp>
        <p:nvSpPr>
          <p:cNvPr id="963" name="Google Shape;963;p86"/>
          <p:cNvSpPr/>
          <p:nvPr/>
        </p:nvSpPr>
        <p:spPr>
          <a:xfrm flipH="1">
            <a:off x="5318875" y="2657856"/>
            <a:ext cx="3634800" cy="548700"/>
          </a:xfrm>
          <a:prstGeom prst="homePlate">
            <a:avLst>
              <a:gd fmla="val 50000" name="adj"/>
            </a:avLst>
          </a:prstGeom>
          <a:noFill/>
          <a:ln cap="flat" cmpd="sng" w="28575">
            <a:solidFill>
              <a:srgbClr val="FCB53E"/>
            </a:solidFill>
            <a:prstDash val="solid"/>
            <a:round/>
            <a:headEnd len="sm" w="sm" type="none"/>
            <a:tailEnd len="sm" w="sm" type="none"/>
          </a:ln>
        </p:spPr>
        <p:txBody>
          <a:bodyPr anchorCtr="0" anchor="ctr" bIns="91425" lIns="91425" spcFirstLastPara="1" rIns="91425" wrap="square" tIns="91425">
            <a:noAutofit/>
          </a:bodyPr>
          <a:lstStyle/>
          <a:p>
            <a:pPr indent="0" lvl="0" marL="182880" rtl="0" algn="l">
              <a:lnSpc>
                <a:spcPct val="85000"/>
              </a:lnSpc>
              <a:spcBef>
                <a:spcPts val="0"/>
              </a:spcBef>
              <a:spcAft>
                <a:spcPts val="0"/>
              </a:spcAft>
              <a:buNone/>
            </a:pPr>
            <a:r>
              <a:rPr lang="en-US" sz="1600">
                <a:solidFill>
                  <a:schemeClr val="dk1"/>
                </a:solidFill>
                <a:latin typeface="Calibri"/>
                <a:ea typeface="Calibri"/>
                <a:cs typeface="Calibri"/>
                <a:sym typeface="Calibri"/>
              </a:rPr>
              <a:t>Adverse Childhood Experiences</a:t>
            </a:r>
            <a:endParaRPr sz="1600">
              <a:solidFill>
                <a:schemeClr val="dk1"/>
              </a:solidFill>
              <a:latin typeface="Calibri"/>
              <a:ea typeface="Calibri"/>
              <a:cs typeface="Calibri"/>
              <a:sym typeface="Calibri"/>
            </a:endParaRPr>
          </a:p>
        </p:txBody>
      </p:sp>
      <p:sp>
        <p:nvSpPr>
          <p:cNvPr id="964" name="Google Shape;964;p86"/>
          <p:cNvSpPr/>
          <p:nvPr/>
        </p:nvSpPr>
        <p:spPr>
          <a:xfrm flipH="1">
            <a:off x="5752975" y="3349752"/>
            <a:ext cx="3200700" cy="548700"/>
          </a:xfrm>
          <a:prstGeom prst="homePlate">
            <a:avLst>
              <a:gd fmla="val 50000" name="adj"/>
            </a:avLst>
          </a:prstGeom>
          <a:noFill/>
          <a:ln cap="flat" cmpd="sng" w="28575">
            <a:solidFill>
              <a:srgbClr val="F1932B"/>
            </a:solidFill>
            <a:prstDash val="solid"/>
            <a:round/>
            <a:headEnd len="sm" w="sm" type="none"/>
            <a:tailEnd len="sm" w="sm" type="none"/>
          </a:ln>
        </p:spPr>
        <p:txBody>
          <a:bodyPr anchorCtr="0" anchor="ctr" bIns="91425" lIns="91425" spcFirstLastPara="1" rIns="91425" wrap="square" tIns="91425">
            <a:noAutofit/>
          </a:bodyPr>
          <a:lstStyle/>
          <a:p>
            <a:pPr indent="0" lvl="0" marL="137160" rtl="0" algn="l">
              <a:lnSpc>
                <a:spcPct val="85000"/>
              </a:lnSpc>
              <a:spcBef>
                <a:spcPts val="0"/>
              </a:spcBef>
              <a:spcAft>
                <a:spcPts val="0"/>
              </a:spcAft>
              <a:buNone/>
            </a:pPr>
            <a:r>
              <a:rPr lang="en-US" sz="1600">
                <a:solidFill>
                  <a:schemeClr val="dk1"/>
                </a:solidFill>
                <a:latin typeface="Calibri"/>
                <a:ea typeface="Calibri"/>
                <a:cs typeface="Calibri"/>
                <a:sym typeface="Calibri"/>
              </a:rPr>
              <a:t>Social Conditions / Local Context</a:t>
            </a:r>
            <a:endParaRPr sz="1600">
              <a:solidFill>
                <a:schemeClr val="dk1"/>
              </a:solidFill>
              <a:latin typeface="Calibri"/>
              <a:ea typeface="Calibri"/>
              <a:cs typeface="Calibri"/>
              <a:sym typeface="Calibri"/>
            </a:endParaRPr>
          </a:p>
        </p:txBody>
      </p:sp>
      <p:sp>
        <p:nvSpPr>
          <p:cNvPr id="965" name="Google Shape;965;p86"/>
          <p:cNvSpPr/>
          <p:nvPr/>
        </p:nvSpPr>
        <p:spPr>
          <a:xfrm flipH="1">
            <a:off x="6172075" y="4041648"/>
            <a:ext cx="2781600" cy="548700"/>
          </a:xfrm>
          <a:prstGeom prst="homePlate">
            <a:avLst>
              <a:gd fmla="val 50000" name="adj"/>
            </a:avLst>
          </a:prstGeom>
          <a:noFill/>
          <a:ln cap="flat" cmpd="sng" w="28575">
            <a:solidFill>
              <a:srgbClr val="E76125"/>
            </a:solidFill>
            <a:prstDash val="solid"/>
            <a:round/>
            <a:headEnd len="sm" w="sm" type="none"/>
            <a:tailEnd len="sm" w="sm" type="none"/>
          </a:ln>
        </p:spPr>
        <p:txBody>
          <a:bodyPr anchorCtr="0" anchor="ctr" bIns="91425" lIns="91425" spcFirstLastPara="1" rIns="91425" wrap="square" tIns="91425">
            <a:noAutofit/>
          </a:bodyPr>
          <a:lstStyle/>
          <a:p>
            <a:pPr indent="0" lvl="0" marL="182880" rtl="0" algn="l">
              <a:lnSpc>
                <a:spcPct val="85000"/>
              </a:lnSpc>
              <a:spcBef>
                <a:spcPts val="0"/>
              </a:spcBef>
              <a:spcAft>
                <a:spcPts val="0"/>
              </a:spcAft>
              <a:buNone/>
            </a:pPr>
            <a:r>
              <a:rPr lang="en-US" sz="1600">
                <a:solidFill>
                  <a:schemeClr val="dk1"/>
                </a:solidFill>
                <a:latin typeface="Calibri"/>
                <a:ea typeface="Calibri"/>
                <a:cs typeface="Calibri"/>
                <a:sym typeface="Calibri"/>
              </a:rPr>
              <a:t>Generational Embodiment / Historical Trauma</a:t>
            </a:r>
            <a:endParaRPr sz="16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87"/>
          <p:cNvSpPr/>
          <p:nvPr/>
        </p:nvSpPr>
        <p:spPr>
          <a:xfrm>
            <a:off x="6711523" y="3277337"/>
            <a:ext cx="1611300" cy="1611300"/>
          </a:xfrm>
          <a:prstGeom prst="ellipse">
            <a:avLst/>
          </a:prstGeom>
          <a:solidFill>
            <a:srgbClr val="FCB53E"/>
          </a:solidFill>
          <a:ln>
            <a:noFill/>
          </a:ln>
        </p:spPr>
        <p:txBody>
          <a:bodyPr anchorCtr="0" anchor="ctr" bIns="91425" lIns="0" spcFirstLastPara="1" rIns="0" wrap="square" tIns="182875">
            <a:noAutofit/>
          </a:bodyPr>
          <a:lstStyle/>
          <a:p>
            <a:pPr indent="0" lvl="0" marL="0" rtl="0" algn="l">
              <a:lnSpc>
                <a:spcPct val="90000"/>
              </a:lnSpc>
              <a:spcBef>
                <a:spcPts val="200"/>
              </a:spcBef>
              <a:spcAft>
                <a:spcPts val="0"/>
              </a:spcAft>
              <a:buNone/>
            </a:pPr>
            <a:r>
              <a:t/>
            </a:r>
            <a:endParaRPr/>
          </a:p>
        </p:txBody>
      </p:sp>
      <p:sp>
        <p:nvSpPr>
          <p:cNvPr id="971" name="Google Shape;971;p87"/>
          <p:cNvSpPr txBox="1"/>
          <p:nvPr/>
        </p:nvSpPr>
        <p:spPr>
          <a:xfrm>
            <a:off x="6756498" y="3198062"/>
            <a:ext cx="1547100" cy="1664700"/>
          </a:xfrm>
          <a:prstGeom prst="rect">
            <a:avLst/>
          </a:prstGeom>
          <a:noFill/>
          <a:ln>
            <a:noFill/>
          </a:ln>
        </p:spPr>
        <p:txBody>
          <a:bodyPr anchorCtr="0" anchor="ctr" bIns="0" lIns="0" spcFirstLastPara="1" rIns="0" wrap="square" tIns="0">
            <a:noAutofit/>
          </a:bodyPr>
          <a:lstStyle/>
          <a:p>
            <a:pPr indent="0" lvl="0" marL="0" marR="0" rtl="0" algn="ctr">
              <a:lnSpc>
                <a:spcPct val="80000"/>
              </a:lnSpc>
              <a:spcBef>
                <a:spcPts val="0"/>
              </a:spcBef>
              <a:spcAft>
                <a:spcPts val="0"/>
              </a:spcAft>
              <a:buNone/>
            </a:pPr>
            <a:r>
              <a:rPr b="1" lang="en-US" sz="1800">
                <a:solidFill>
                  <a:schemeClr val="lt1"/>
                </a:solidFill>
                <a:latin typeface="Calibri"/>
                <a:ea typeface="Calibri"/>
                <a:cs typeface="Calibri"/>
                <a:sym typeface="Calibri"/>
              </a:rPr>
              <a:t>Accelerated Immuno</a:t>
            </a:r>
            <a:r>
              <a:rPr b="1" lang="en-US" sz="1800">
                <a:solidFill>
                  <a:schemeClr val="lt1"/>
                </a:solidFill>
                <a:latin typeface="Calibri"/>
                <a:ea typeface="Calibri"/>
                <a:cs typeface="Calibri"/>
                <a:sym typeface="Calibri"/>
              </a:rPr>
              <a:t>-</a:t>
            </a:r>
            <a:br>
              <a:rPr b="1" lang="en-US" sz="1800">
                <a:solidFill>
                  <a:schemeClr val="lt1"/>
                </a:solidFill>
                <a:latin typeface="Calibri"/>
                <a:ea typeface="Calibri"/>
                <a:cs typeface="Calibri"/>
                <a:sym typeface="Calibri"/>
              </a:rPr>
            </a:br>
            <a:r>
              <a:rPr b="1" lang="en-US" sz="1800">
                <a:solidFill>
                  <a:schemeClr val="lt1"/>
                </a:solidFill>
                <a:latin typeface="Calibri"/>
                <a:ea typeface="Calibri"/>
                <a:cs typeface="Calibri"/>
                <a:sym typeface="Calibri"/>
              </a:rPr>
              <a:t>senescence</a:t>
            </a:r>
            <a:endParaRPr b="1" sz="1800">
              <a:solidFill>
                <a:schemeClr val="lt1"/>
              </a:solidFill>
              <a:latin typeface="Calibri"/>
              <a:ea typeface="Calibri"/>
              <a:cs typeface="Calibri"/>
              <a:sym typeface="Calibri"/>
            </a:endParaRPr>
          </a:p>
          <a:p>
            <a:pPr indent="0" lvl="0" marL="0" marR="0" rtl="0" algn="ctr">
              <a:lnSpc>
                <a:spcPct val="90000"/>
              </a:lnSpc>
              <a:spcBef>
                <a:spcPts val="200"/>
              </a:spcBef>
              <a:spcAft>
                <a:spcPts val="0"/>
              </a:spcAft>
              <a:buNone/>
            </a:pPr>
            <a:r>
              <a:rPr b="1" lang="en-US" sz="1800">
                <a:solidFill>
                  <a:schemeClr val="lt1"/>
                </a:solidFill>
                <a:latin typeface="Calibri"/>
                <a:ea typeface="Calibri"/>
                <a:cs typeface="Calibri"/>
                <a:sym typeface="Calibri"/>
              </a:rPr>
              <a:t>(Dx</a:t>
            </a:r>
            <a:r>
              <a:rPr b="1" lang="en-US" sz="1800">
                <a:solidFill>
                  <a:schemeClr val="lt1"/>
                </a:solidFill>
                <a:latin typeface="Calibri"/>
                <a:ea typeface="Calibri"/>
                <a:cs typeface="Calibri"/>
                <a:sym typeface="Calibri"/>
              </a:rPr>
              <a:t>➡</a:t>
            </a:r>
            <a:r>
              <a:rPr b="1" lang="en-US" sz="1800">
                <a:solidFill>
                  <a:schemeClr val="lt1"/>
                </a:solidFill>
                <a:latin typeface="Calibri"/>
                <a:ea typeface="Calibri"/>
                <a:cs typeface="Calibri"/>
                <a:sym typeface="Calibri"/>
              </a:rPr>
              <a:t>Tx/Rx)</a:t>
            </a:r>
            <a:endParaRPr b="1" sz="1800">
              <a:solidFill>
                <a:schemeClr val="lt1"/>
              </a:solidFill>
              <a:latin typeface="Calibri"/>
              <a:ea typeface="Calibri"/>
              <a:cs typeface="Calibri"/>
              <a:sym typeface="Calibri"/>
            </a:endParaRPr>
          </a:p>
        </p:txBody>
      </p:sp>
      <p:sp>
        <p:nvSpPr>
          <p:cNvPr id="972" name="Google Shape;972;p87"/>
          <p:cNvSpPr txBox="1"/>
          <p:nvPr>
            <p:ph idx="4294967295" type="title"/>
          </p:nvPr>
        </p:nvSpPr>
        <p:spPr>
          <a:xfrm>
            <a:off x="1533475" y="210300"/>
            <a:ext cx="6353100" cy="476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chemeClr val="dk1"/>
              </a:buClr>
              <a:buSzPts val="3200"/>
              <a:buFont typeface="Calibri"/>
              <a:buNone/>
            </a:pPr>
            <a:r>
              <a:rPr lang="en-US" sz="2400"/>
              <a:t>Diagnosing</a:t>
            </a:r>
            <a:r>
              <a:rPr b="1" lang="en-US" sz="2400"/>
              <a:t> Trauma</a:t>
            </a:r>
            <a:endParaRPr b="1" sz="2400"/>
          </a:p>
        </p:txBody>
      </p:sp>
      <p:sp>
        <p:nvSpPr>
          <p:cNvPr id="973" name="Google Shape;973;p87"/>
          <p:cNvSpPr txBox="1"/>
          <p:nvPr>
            <p:ph idx="4294967295" type="body"/>
          </p:nvPr>
        </p:nvSpPr>
        <p:spPr>
          <a:xfrm>
            <a:off x="1538898" y="846062"/>
            <a:ext cx="6699600" cy="235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2300"/>
              <a:buNone/>
            </a:pPr>
            <a:r>
              <a:rPr lang="en-US" sz="2000">
                <a:solidFill>
                  <a:schemeClr val="accent1"/>
                </a:solidFill>
              </a:rPr>
              <a:t>Individual trauma results from </a:t>
            </a:r>
            <a:r>
              <a:rPr b="1" lang="en-US" sz="2000">
                <a:solidFill>
                  <a:schemeClr val="accent1"/>
                </a:solidFill>
              </a:rPr>
              <a:t>exposure</a:t>
            </a:r>
            <a:r>
              <a:rPr lang="en-US" sz="2000">
                <a:solidFill>
                  <a:schemeClr val="accent1"/>
                </a:solidFill>
              </a:rPr>
              <a:t> to an event, series of events</a:t>
            </a:r>
            <a:r>
              <a:rPr lang="en-US" sz="2000">
                <a:solidFill>
                  <a:schemeClr val="accent1"/>
                </a:solidFill>
              </a:rPr>
              <a:t> or </a:t>
            </a:r>
            <a:r>
              <a:rPr lang="en-US" sz="2000">
                <a:solidFill>
                  <a:schemeClr val="accent1"/>
                </a:solidFill>
              </a:rPr>
              <a:t>set of circumstances </a:t>
            </a:r>
            <a:r>
              <a:rPr b="1" lang="en-US" sz="2000">
                <a:solidFill>
                  <a:schemeClr val="accent1"/>
                </a:solidFill>
              </a:rPr>
              <a:t>[Ex]</a:t>
            </a:r>
            <a:r>
              <a:rPr lang="en-US" sz="2000">
                <a:solidFill>
                  <a:schemeClr val="accent1"/>
                </a:solidFill>
              </a:rPr>
              <a:t> that is experienced by an </a:t>
            </a:r>
            <a:r>
              <a:rPr b="1" lang="en-US" sz="2000">
                <a:solidFill>
                  <a:schemeClr val="accent1"/>
                </a:solidFill>
              </a:rPr>
              <a:t>individual </a:t>
            </a:r>
            <a:r>
              <a:rPr lang="en-US" sz="2000">
                <a:solidFill>
                  <a:schemeClr val="accent1"/>
                </a:solidFill>
              </a:rPr>
              <a:t>as physically or emotionally harmful or life threatening </a:t>
            </a:r>
            <a:r>
              <a:rPr b="1" lang="en-US" sz="2000">
                <a:solidFill>
                  <a:schemeClr val="accent1"/>
                </a:solidFill>
              </a:rPr>
              <a:t>[Sx/Bx]</a:t>
            </a:r>
            <a:r>
              <a:rPr lang="en-US" sz="2000">
                <a:solidFill>
                  <a:schemeClr val="accent1"/>
                </a:solidFill>
              </a:rPr>
              <a:t> and that has </a:t>
            </a:r>
            <a:r>
              <a:rPr b="1" lang="en-US" sz="2000">
                <a:solidFill>
                  <a:schemeClr val="accent1"/>
                </a:solidFill>
              </a:rPr>
              <a:t>lasting adverse effects</a:t>
            </a:r>
            <a:r>
              <a:rPr lang="en-US" sz="2000">
                <a:solidFill>
                  <a:schemeClr val="accent1"/>
                </a:solidFill>
              </a:rPr>
              <a:t> on the individual’s functioning and physical, social, emotional</a:t>
            </a:r>
            <a:r>
              <a:rPr lang="en-US" sz="2000">
                <a:solidFill>
                  <a:schemeClr val="accent1"/>
                </a:solidFill>
              </a:rPr>
              <a:t> or </a:t>
            </a:r>
            <a:r>
              <a:rPr lang="en-US" sz="2000">
                <a:solidFill>
                  <a:schemeClr val="accent1"/>
                </a:solidFill>
              </a:rPr>
              <a:t>spiritual well-being </a:t>
            </a:r>
            <a:r>
              <a:rPr b="1" lang="en-US" sz="2000">
                <a:solidFill>
                  <a:schemeClr val="accent1"/>
                </a:solidFill>
              </a:rPr>
              <a:t>[Dx</a:t>
            </a:r>
            <a:r>
              <a:rPr b="1" lang="en-US" sz="2000">
                <a:solidFill>
                  <a:schemeClr val="accent1"/>
                </a:solidFill>
              </a:rPr>
              <a:t>➡Tx/Rx</a:t>
            </a:r>
            <a:r>
              <a:rPr b="1" lang="en-US" sz="2000">
                <a:solidFill>
                  <a:schemeClr val="accent1"/>
                </a:solidFill>
              </a:rPr>
              <a:t>]</a:t>
            </a:r>
            <a:r>
              <a:rPr lang="en-US" sz="2000">
                <a:solidFill>
                  <a:schemeClr val="accent1"/>
                </a:solidFill>
              </a:rPr>
              <a:t>.</a:t>
            </a:r>
            <a:endParaRPr sz="2000">
              <a:solidFill>
                <a:schemeClr val="accent1"/>
              </a:solidFill>
            </a:endParaRPr>
          </a:p>
          <a:p>
            <a:pPr indent="0" lvl="0" marL="0" marR="274320" rtl="0" algn="r">
              <a:lnSpc>
                <a:spcPct val="90000"/>
              </a:lnSpc>
              <a:spcBef>
                <a:spcPts val="1200"/>
              </a:spcBef>
              <a:spcAft>
                <a:spcPts val="0"/>
              </a:spcAft>
              <a:buClr>
                <a:schemeClr val="accent1"/>
              </a:buClr>
              <a:buSzPts val="2300"/>
              <a:buNone/>
            </a:pPr>
            <a:r>
              <a:rPr i="1" lang="en-US" sz="1500"/>
              <a:t>SAMHSA’s Concept of Trauma and Guidance for a Trauma-Informed Approach </a:t>
            </a:r>
            <a:r>
              <a:rPr lang="en-US" sz="1500"/>
              <a:t> Substance Abuse Mental Health Services Administration (SAMHSA, 2014)</a:t>
            </a:r>
            <a:endParaRPr sz="1500"/>
          </a:p>
        </p:txBody>
      </p:sp>
      <p:sp>
        <p:nvSpPr>
          <p:cNvPr id="974" name="Google Shape;974;p87"/>
          <p:cNvSpPr/>
          <p:nvPr/>
        </p:nvSpPr>
        <p:spPr>
          <a:xfrm>
            <a:off x="1452898" y="3279737"/>
            <a:ext cx="1608900" cy="1608900"/>
          </a:xfrm>
          <a:prstGeom prst="ellipse">
            <a:avLst/>
          </a:prstGeom>
          <a:solidFill>
            <a:srgbClr val="E76125"/>
          </a:solidFill>
          <a:ln>
            <a:noFill/>
          </a:ln>
        </p:spPr>
        <p:txBody>
          <a:bodyPr anchorCtr="0" anchor="ctr" bIns="91425" lIns="0" spcFirstLastPara="1" rIns="0" wrap="square" tIns="182875">
            <a:noAutofit/>
          </a:bodyPr>
          <a:lstStyle/>
          <a:p>
            <a:pPr indent="0" lvl="0" marL="0" rtl="0" algn="ctr">
              <a:lnSpc>
                <a:spcPct val="80000"/>
              </a:lnSpc>
              <a:spcBef>
                <a:spcPts val="0"/>
              </a:spcBef>
              <a:spcAft>
                <a:spcPts val="0"/>
              </a:spcAft>
              <a:buClr>
                <a:srgbClr val="000000"/>
              </a:buClr>
              <a:buFont typeface="Arial"/>
              <a:buNone/>
            </a:pPr>
            <a:r>
              <a:rPr b="1" lang="en-US" sz="1800">
                <a:solidFill>
                  <a:schemeClr val="lt1"/>
                </a:solidFill>
                <a:latin typeface="Calibri"/>
                <a:ea typeface="Calibri"/>
                <a:cs typeface="Calibri"/>
                <a:sym typeface="Calibri"/>
              </a:rPr>
              <a:t>Exposure to negative event</a:t>
            </a:r>
            <a:endParaRPr b="1" sz="1800">
              <a:solidFill>
                <a:schemeClr val="lt1"/>
              </a:solidFill>
              <a:latin typeface="Calibri"/>
              <a:ea typeface="Calibri"/>
              <a:cs typeface="Calibri"/>
              <a:sym typeface="Calibri"/>
            </a:endParaRPr>
          </a:p>
          <a:p>
            <a:pPr indent="0" lvl="0" marL="0" rtl="0" algn="ctr">
              <a:lnSpc>
                <a:spcPct val="80000"/>
              </a:lnSpc>
              <a:spcBef>
                <a:spcPts val="0"/>
              </a:spcBef>
              <a:spcAft>
                <a:spcPts val="0"/>
              </a:spcAft>
              <a:buNone/>
            </a:pPr>
            <a:r>
              <a:rPr b="1" lang="en-US" sz="1800">
                <a:solidFill>
                  <a:schemeClr val="lt1"/>
                </a:solidFill>
                <a:latin typeface="Calibri"/>
                <a:ea typeface="Calibri"/>
                <a:cs typeface="Calibri"/>
                <a:sym typeface="Calibri"/>
              </a:rPr>
              <a:t>(Ex)</a:t>
            </a:r>
            <a:endParaRPr b="1" sz="1800">
              <a:solidFill>
                <a:schemeClr val="lt1"/>
              </a:solidFill>
              <a:latin typeface="Calibri"/>
              <a:ea typeface="Calibri"/>
              <a:cs typeface="Calibri"/>
              <a:sym typeface="Calibri"/>
            </a:endParaRPr>
          </a:p>
        </p:txBody>
      </p:sp>
      <p:sp>
        <p:nvSpPr>
          <p:cNvPr id="975" name="Google Shape;975;p87"/>
          <p:cNvSpPr/>
          <p:nvPr/>
        </p:nvSpPr>
        <p:spPr>
          <a:xfrm>
            <a:off x="4129011" y="3275537"/>
            <a:ext cx="1613100" cy="1613100"/>
          </a:xfrm>
          <a:prstGeom prst="ellipse">
            <a:avLst/>
          </a:prstGeom>
          <a:solidFill>
            <a:srgbClr val="F1932B"/>
          </a:solidFill>
          <a:ln>
            <a:noFill/>
          </a:ln>
        </p:spPr>
        <p:txBody>
          <a:bodyPr anchorCtr="0" anchor="ctr" bIns="91425" lIns="0" spcFirstLastPara="1" rIns="0" wrap="square" tIns="182875">
            <a:noAutofit/>
          </a:bodyPr>
          <a:lstStyle/>
          <a:p>
            <a:pPr indent="0" lvl="0" marL="0" rtl="0" algn="ctr">
              <a:lnSpc>
                <a:spcPct val="70000"/>
              </a:lnSpc>
              <a:spcBef>
                <a:spcPts val="0"/>
              </a:spcBef>
              <a:spcAft>
                <a:spcPts val="0"/>
              </a:spcAft>
              <a:buNone/>
            </a:pPr>
            <a:r>
              <a:rPr b="1" lang="en-US" sz="1800">
                <a:solidFill>
                  <a:schemeClr val="lt1"/>
                </a:solidFill>
                <a:latin typeface="Calibri"/>
                <a:ea typeface="Calibri"/>
                <a:cs typeface="Calibri"/>
                <a:sym typeface="Calibri"/>
              </a:rPr>
              <a:t>Systems of coping unavailable to individual</a:t>
            </a:r>
            <a:endParaRPr b="1" sz="1800">
              <a:solidFill>
                <a:schemeClr val="lt1"/>
              </a:solidFill>
              <a:latin typeface="Calibri"/>
              <a:ea typeface="Calibri"/>
              <a:cs typeface="Calibri"/>
              <a:sym typeface="Calibri"/>
            </a:endParaRPr>
          </a:p>
          <a:p>
            <a:pPr indent="0" lvl="0" marL="0" rtl="0" algn="ctr">
              <a:lnSpc>
                <a:spcPct val="70000"/>
              </a:lnSpc>
              <a:spcBef>
                <a:spcPts val="0"/>
              </a:spcBef>
              <a:spcAft>
                <a:spcPts val="0"/>
              </a:spcAft>
              <a:buNone/>
            </a:pPr>
            <a:r>
              <a:rPr b="1" lang="en-US" sz="1800">
                <a:solidFill>
                  <a:schemeClr val="lt1"/>
                </a:solidFill>
                <a:latin typeface="Calibri"/>
                <a:ea typeface="Calibri"/>
                <a:cs typeface="Calibri"/>
                <a:sym typeface="Calibri"/>
              </a:rPr>
              <a:t>(Sx/Bx)</a:t>
            </a:r>
            <a:endParaRPr b="1" sz="1800">
              <a:solidFill>
                <a:schemeClr val="lt1"/>
              </a:solidFill>
              <a:latin typeface="Calibri"/>
              <a:ea typeface="Calibri"/>
              <a:cs typeface="Calibri"/>
              <a:sym typeface="Calibri"/>
            </a:endParaRPr>
          </a:p>
        </p:txBody>
      </p:sp>
      <p:sp>
        <p:nvSpPr>
          <p:cNvPr id="976" name="Google Shape;976;p87"/>
          <p:cNvSpPr/>
          <p:nvPr/>
        </p:nvSpPr>
        <p:spPr>
          <a:xfrm>
            <a:off x="3045654" y="3463912"/>
            <a:ext cx="1099500" cy="1099500"/>
          </a:xfrm>
          <a:prstGeom prst="mathMultiply">
            <a:avLst>
              <a:gd fmla="val 23520" name="adj1"/>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87"/>
          <p:cNvSpPr/>
          <p:nvPr/>
        </p:nvSpPr>
        <p:spPr>
          <a:xfrm>
            <a:off x="5725967" y="3499687"/>
            <a:ext cx="1001700" cy="1001700"/>
          </a:xfrm>
          <a:prstGeom prst="mathEqual">
            <a:avLst>
              <a:gd fmla="val 23520" name="adj1"/>
              <a:gd fmla="val 11760" name="adj2"/>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87"/>
          <p:cNvSpPr/>
          <p:nvPr/>
        </p:nvSpPr>
        <p:spPr>
          <a:xfrm>
            <a:off x="886968" y="503162"/>
            <a:ext cx="646500" cy="685800"/>
          </a:xfrm>
          <a:prstGeom prst="ellipse">
            <a:avLst/>
          </a:prstGeom>
          <a:noFill/>
          <a:ln>
            <a:noFill/>
          </a:ln>
        </p:spPr>
        <p:txBody>
          <a:bodyPr anchorCtr="0" anchor="ctr" bIns="0" lIns="0" spcFirstLastPara="1" rIns="182875" wrap="square" tIns="228600">
            <a:noAutofit/>
          </a:bodyPr>
          <a:lstStyle/>
          <a:p>
            <a:pPr indent="0" lvl="0" marL="0" rtl="0" algn="ctr">
              <a:lnSpc>
                <a:spcPct val="100000"/>
              </a:lnSpc>
              <a:spcBef>
                <a:spcPts val="2400"/>
              </a:spcBef>
              <a:spcAft>
                <a:spcPts val="0"/>
              </a:spcAft>
              <a:buNone/>
            </a:pPr>
            <a:r>
              <a:t/>
            </a:r>
            <a:endParaRPr sz="300">
              <a:solidFill>
                <a:srgbClr val="6A2113"/>
              </a:solidFill>
              <a:latin typeface="Lora"/>
              <a:ea typeface="Lora"/>
              <a:cs typeface="Lora"/>
              <a:sym typeface="Lora"/>
            </a:endParaRPr>
          </a:p>
          <a:p>
            <a:pPr indent="0" lvl="0" marL="0" rtl="0" algn="ctr">
              <a:lnSpc>
                <a:spcPct val="100000"/>
              </a:lnSpc>
              <a:spcBef>
                <a:spcPts val="2400"/>
              </a:spcBef>
              <a:spcAft>
                <a:spcPts val="0"/>
              </a:spcAft>
              <a:buNone/>
            </a:pPr>
            <a:r>
              <a:rPr lang="en-US" sz="10000">
                <a:solidFill>
                  <a:schemeClr val="accent1"/>
                </a:solidFill>
                <a:latin typeface="Lora"/>
                <a:ea typeface="Lora"/>
                <a:cs typeface="Lora"/>
                <a:sym typeface="Lora"/>
              </a:rPr>
              <a:t>“</a:t>
            </a:r>
            <a:endParaRPr sz="10000">
              <a:solidFill>
                <a:schemeClr val="accent1"/>
              </a:solidFill>
              <a:latin typeface="Lora"/>
              <a:ea typeface="Lora"/>
              <a:cs typeface="Lora"/>
              <a:sym typeface="Lora"/>
            </a:endParaRPr>
          </a:p>
        </p:txBody>
      </p:sp>
      <p:sp>
        <p:nvSpPr>
          <p:cNvPr id="979" name="Google Shape;979;p87"/>
          <p:cNvSpPr/>
          <p:nvPr/>
        </p:nvSpPr>
        <p:spPr>
          <a:xfrm rot="10800000">
            <a:off x="7825473" y="2111862"/>
            <a:ext cx="656400" cy="685800"/>
          </a:xfrm>
          <a:prstGeom prst="ellipse">
            <a:avLst/>
          </a:prstGeom>
          <a:noFill/>
          <a:ln>
            <a:noFill/>
          </a:ln>
        </p:spPr>
        <p:txBody>
          <a:bodyPr anchorCtr="0" anchor="ctr" bIns="0" lIns="0" spcFirstLastPara="1" rIns="182875" wrap="square" tIns="228600">
            <a:noAutofit/>
          </a:bodyPr>
          <a:lstStyle/>
          <a:p>
            <a:pPr indent="0" lvl="0" marL="0" rtl="0" algn="ctr">
              <a:lnSpc>
                <a:spcPct val="100000"/>
              </a:lnSpc>
              <a:spcBef>
                <a:spcPts val="2400"/>
              </a:spcBef>
              <a:spcAft>
                <a:spcPts val="0"/>
              </a:spcAft>
              <a:buNone/>
            </a:pPr>
            <a:r>
              <a:t/>
            </a:r>
            <a:endParaRPr sz="300">
              <a:solidFill>
                <a:srgbClr val="6A2113"/>
              </a:solidFill>
              <a:latin typeface="Lora"/>
              <a:ea typeface="Lora"/>
              <a:cs typeface="Lora"/>
              <a:sym typeface="Lora"/>
            </a:endParaRPr>
          </a:p>
          <a:p>
            <a:pPr indent="0" lvl="0" marL="0" rtl="0" algn="ctr">
              <a:lnSpc>
                <a:spcPct val="100000"/>
              </a:lnSpc>
              <a:spcBef>
                <a:spcPts val="2400"/>
              </a:spcBef>
              <a:spcAft>
                <a:spcPts val="0"/>
              </a:spcAft>
              <a:buNone/>
            </a:pPr>
            <a:r>
              <a:rPr lang="en-US" sz="10000">
                <a:solidFill>
                  <a:schemeClr val="accent1"/>
                </a:solidFill>
                <a:latin typeface="Lora"/>
                <a:ea typeface="Lora"/>
                <a:cs typeface="Lora"/>
                <a:sym typeface="Lora"/>
              </a:rPr>
              <a:t>“</a:t>
            </a:r>
            <a:endParaRPr sz="10000">
              <a:solidFill>
                <a:schemeClr val="accent1"/>
              </a:solidFill>
              <a:latin typeface="Lora"/>
              <a:ea typeface="Lora"/>
              <a:cs typeface="Lora"/>
              <a:sym typeface="Lor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88"/>
          <p:cNvSpPr/>
          <p:nvPr/>
        </p:nvSpPr>
        <p:spPr>
          <a:xfrm>
            <a:off x="794794" y="1606298"/>
            <a:ext cx="1758000" cy="1758000"/>
          </a:xfrm>
          <a:prstGeom prst="ellipse">
            <a:avLst/>
          </a:prstGeom>
          <a:solidFill>
            <a:srgbClr val="E76125"/>
          </a:solidFill>
          <a:ln>
            <a:noFill/>
          </a:ln>
        </p:spPr>
        <p:txBody>
          <a:bodyPr anchorCtr="0" anchor="ctr" bIns="68575" lIns="0" spcFirstLastPara="1" rIns="0" wrap="square" tIns="68575">
            <a:noAutofit/>
          </a:bodyPr>
          <a:lstStyle/>
          <a:p>
            <a:pPr indent="0" lvl="0" marL="0" rtl="0" algn="ctr">
              <a:lnSpc>
                <a:spcPct val="90000"/>
              </a:lnSpc>
              <a:spcBef>
                <a:spcPts val="0"/>
              </a:spcBef>
              <a:spcAft>
                <a:spcPts val="0"/>
              </a:spcAft>
              <a:buNone/>
            </a:pPr>
            <a:r>
              <a:t/>
            </a:r>
            <a:endParaRPr sz="2300">
              <a:latin typeface="Calibri"/>
              <a:ea typeface="Calibri"/>
              <a:cs typeface="Calibri"/>
              <a:sym typeface="Calibri"/>
            </a:endParaRPr>
          </a:p>
        </p:txBody>
      </p:sp>
      <p:sp>
        <p:nvSpPr>
          <p:cNvPr id="985" name="Google Shape;985;p88"/>
          <p:cNvSpPr txBox="1"/>
          <p:nvPr/>
        </p:nvSpPr>
        <p:spPr>
          <a:xfrm>
            <a:off x="799375" y="1678775"/>
            <a:ext cx="1758000" cy="1685400"/>
          </a:xfrm>
          <a:prstGeom prst="rect">
            <a:avLst/>
          </a:prstGeom>
          <a:noFill/>
          <a:ln>
            <a:noFill/>
          </a:ln>
        </p:spPr>
        <p:txBody>
          <a:bodyPr anchorCtr="0" anchor="ctr" bIns="27625" lIns="27625" spcFirstLastPara="1" rIns="27625" wrap="square" tIns="64000">
            <a:noAutofit/>
          </a:bodyPr>
          <a:lstStyle/>
          <a:p>
            <a:pPr indent="0" lvl="0" marL="0" marR="0" rtl="0" algn="ctr">
              <a:lnSpc>
                <a:spcPct val="90000"/>
              </a:lnSpc>
              <a:spcBef>
                <a:spcPts val="0"/>
              </a:spcBef>
              <a:spcAft>
                <a:spcPts val="0"/>
              </a:spcAft>
              <a:buClr>
                <a:srgbClr val="FFFFFF"/>
              </a:buClr>
              <a:buSzPts val="2200"/>
              <a:buFont typeface="Calibri"/>
              <a:buNone/>
            </a:pPr>
            <a:r>
              <a:rPr b="1" lang="en-US" sz="3600">
                <a:solidFill>
                  <a:schemeClr val="lt1"/>
                </a:solidFill>
                <a:latin typeface="Calibri"/>
                <a:ea typeface="Calibri"/>
                <a:cs typeface="Calibri"/>
                <a:sym typeface="Calibri"/>
              </a:rPr>
              <a:t>Ex</a:t>
            </a:r>
            <a:endParaRPr b="1" sz="3600">
              <a:solidFill>
                <a:schemeClr val="lt1"/>
              </a:solidFill>
              <a:latin typeface="Calibri"/>
              <a:ea typeface="Calibri"/>
              <a:cs typeface="Calibri"/>
              <a:sym typeface="Calibri"/>
            </a:endParaRPr>
          </a:p>
        </p:txBody>
      </p:sp>
      <p:sp>
        <p:nvSpPr>
          <p:cNvPr id="986" name="Google Shape;986;p88"/>
          <p:cNvSpPr txBox="1"/>
          <p:nvPr>
            <p:ph type="title"/>
          </p:nvPr>
        </p:nvSpPr>
        <p:spPr>
          <a:xfrm>
            <a:off x="808214" y="533400"/>
            <a:ext cx="7886700" cy="486300"/>
          </a:xfrm>
          <a:prstGeom prst="rect">
            <a:avLst/>
          </a:prstGeom>
          <a:noFill/>
          <a:ln>
            <a:noFill/>
          </a:ln>
        </p:spPr>
        <p:txBody>
          <a:bodyPr anchorCtr="0" anchor="ctr" bIns="34275" lIns="0" spcFirstLastPara="1" rIns="0"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a:t>Trauma Formula </a:t>
            </a:r>
            <a:endParaRPr/>
          </a:p>
        </p:txBody>
      </p:sp>
      <p:sp>
        <p:nvSpPr>
          <p:cNvPr id="987" name="Google Shape;987;p88"/>
          <p:cNvSpPr txBox="1"/>
          <p:nvPr>
            <p:ph idx="2" type="subTitle"/>
          </p:nvPr>
        </p:nvSpPr>
        <p:spPr>
          <a:xfrm>
            <a:off x="808214" y="10460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88" name="Google Shape;988;p88"/>
          <p:cNvSpPr/>
          <p:nvPr/>
        </p:nvSpPr>
        <p:spPr>
          <a:xfrm rot="2773680">
            <a:off x="2695424" y="1975448"/>
            <a:ext cx="1019529" cy="1019529"/>
          </a:xfrm>
          <a:prstGeom prst="mathPlus">
            <a:avLst>
              <a:gd fmla="val 23520" name="adj1"/>
            </a:avLst>
          </a:prstGeom>
          <a:solidFill>
            <a:srgbClr val="78909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9" name="Google Shape;989;p88"/>
          <p:cNvSpPr txBox="1"/>
          <p:nvPr/>
        </p:nvSpPr>
        <p:spPr>
          <a:xfrm rot="2773008">
            <a:off x="2830688" y="2365327"/>
            <a:ext cx="749207" cy="239763"/>
          </a:xfrm>
          <a:prstGeom prst="rect">
            <a:avLst/>
          </a:prstGeom>
          <a:solidFill>
            <a:srgbClr val="78909C"/>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484F56"/>
              </a:buClr>
              <a:buSzPts val="1700"/>
              <a:buFont typeface="Calibri"/>
              <a:buNone/>
            </a:pPr>
            <a:r>
              <a:t/>
            </a:r>
            <a:endParaRPr sz="1700">
              <a:solidFill>
                <a:srgbClr val="FFFFFF"/>
              </a:solidFill>
              <a:latin typeface="Calibri"/>
              <a:ea typeface="Calibri"/>
              <a:cs typeface="Calibri"/>
              <a:sym typeface="Calibri"/>
            </a:endParaRPr>
          </a:p>
        </p:txBody>
      </p:sp>
      <p:sp>
        <p:nvSpPr>
          <p:cNvPr id="990" name="Google Shape;990;p88"/>
          <p:cNvSpPr/>
          <p:nvPr/>
        </p:nvSpPr>
        <p:spPr>
          <a:xfrm>
            <a:off x="3857844" y="1606298"/>
            <a:ext cx="1758000" cy="1758000"/>
          </a:xfrm>
          <a:prstGeom prst="ellipse">
            <a:avLst/>
          </a:prstGeom>
          <a:solidFill>
            <a:srgbClr val="F1932B"/>
          </a:solidFill>
          <a:ln>
            <a:noFill/>
          </a:ln>
        </p:spPr>
        <p:txBody>
          <a:bodyPr anchorCtr="0" anchor="ctr" bIns="68575" lIns="0" spcFirstLastPara="1" rIns="0" wrap="square" tIns="137150">
            <a:noAutofit/>
          </a:bodyPr>
          <a:lstStyle/>
          <a:p>
            <a:pPr indent="0" lvl="0" marL="0" rtl="0" algn="ctr">
              <a:lnSpc>
                <a:spcPct val="90000"/>
              </a:lnSpc>
              <a:spcBef>
                <a:spcPts val="0"/>
              </a:spcBef>
              <a:spcAft>
                <a:spcPts val="0"/>
              </a:spcAft>
              <a:buNone/>
            </a:pPr>
            <a:r>
              <a:rPr b="1" lang="en-US" sz="3600">
                <a:solidFill>
                  <a:schemeClr val="lt1"/>
                </a:solidFill>
                <a:latin typeface="Calibri"/>
                <a:ea typeface="Calibri"/>
                <a:cs typeface="Calibri"/>
                <a:sym typeface="Calibri"/>
              </a:rPr>
              <a:t>Sx/Bx</a:t>
            </a:r>
            <a:endParaRPr b="1" sz="3600">
              <a:solidFill>
                <a:schemeClr val="lt1"/>
              </a:solidFill>
              <a:latin typeface="Calibri"/>
              <a:ea typeface="Calibri"/>
              <a:cs typeface="Calibri"/>
              <a:sym typeface="Calibri"/>
            </a:endParaRPr>
          </a:p>
        </p:txBody>
      </p:sp>
      <p:sp>
        <p:nvSpPr>
          <p:cNvPr id="991" name="Google Shape;991;p88"/>
          <p:cNvSpPr/>
          <p:nvPr/>
        </p:nvSpPr>
        <p:spPr>
          <a:xfrm>
            <a:off x="6920893" y="1606298"/>
            <a:ext cx="1758000" cy="1758000"/>
          </a:xfrm>
          <a:prstGeom prst="ellipse">
            <a:avLst/>
          </a:prstGeom>
          <a:solidFill>
            <a:srgbClr val="FCB53E"/>
          </a:solidFill>
          <a:ln>
            <a:noFill/>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b="1" lang="en-US" sz="3600">
                <a:solidFill>
                  <a:schemeClr val="lt1"/>
                </a:solidFill>
                <a:latin typeface="Calibri"/>
                <a:ea typeface="Calibri"/>
                <a:cs typeface="Calibri"/>
                <a:sym typeface="Calibri"/>
              </a:rPr>
              <a:t>Dx ➡ Tx/Rx</a:t>
            </a:r>
            <a:endParaRPr b="1" sz="3600">
              <a:solidFill>
                <a:schemeClr val="lt1"/>
              </a:solidFill>
              <a:latin typeface="Calibri"/>
              <a:ea typeface="Calibri"/>
              <a:cs typeface="Calibri"/>
              <a:sym typeface="Calibri"/>
            </a:endParaRPr>
          </a:p>
        </p:txBody>
      </p:sp>
      <p:sp>
        <p:nvSpPr>
          <p:cNvPr id="992" name="Google Shape;992;p88"/>
          <p:cNvSpPr/>
          <p:nvPr/>
        </p:nvSpPr>
        <p:spPr>
          <a:xfrm>
            <a:off x="5735369" y="1976625"/>
            <a:ext cx="1001700" cy="1001700"/>
          </a:xfrm>
          <a:prstGeom prst="mathEqual">
            <a:avLst>
              <a:gd fmla="val 23520" name="adj1"/>
              <a:gd fmla="val 11760" name="adj2"/>
            </a:avLst>
          </a:prstGeom>
          <a:solidFill>
            <a:srgbClr val="789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pic>
        <p:nvPicPr>
          <p:cNvPr id="997" name="Google Shape;997;p89" title="Types-of-ACEs-ColorConvert.png"/>
          <p:cNvPicPr preferRelativeResize="0"/>
          <p:nvPr/>
        </p:nvPicPr>
        <p:blipFill rotWithShape="1">
          <a:blip r:embed="rId3">
            <a:alphaModFix/>
          </a:blip>
          <a:srcRect b="0" l="0" r="0" t="0"/>
          <a:stretch/>
        </p:blipFill>
        <p:spPr>
          <a:xfrm>
            <a:off x="693025" y="948550"/>
            <a:ext cx="7043405" cy="3928899"/>
          </a:xfrm>
          <a:prstGeom prst="rect">
            <a:avLst/>
          </a:prstGeom>
          <a:noFill/>
          <a:ln>
            <a:noFill/>
          </a:ln>
        </p:spPr>
      </p:pic>
      <p:sp>
        <p:nvSpPr>
          <p:cNvPr id="998" name="Google Shape;998;p89"/>
          <p:cNvSpPr txBox="1"/>
          <p:nvPr>
            <p:ph type="title"/>
          </p:nvPr>
        </p:nvSpPr>
        <p:spPr>
          <a:xfrm>
            <a:off x="800100" y="250175"/>
            <a:ext cx="7905300" cy="46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ACEs Measure Exposure</a:t>
            </a:r>
            <a:endParaRPr/>
          </a:p>
        </p:txBody>
      </p:sp>
      <p:sp>
        <p:nvSpPr>
          <p:cNvPr id="999" name="Google Shape;999;p89"/>
          <p:cNvSpPr txBox="1"/>
          <p:nvPr>
            <p:ph idx="2" type="subTitle"/>
          </p:nvPr>
        </p:nvSpPr>
        <p:spPr>
          <a:xfrm>
            <a:off x="80795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00" name="Google Shape;1000;p89"/>
          <p:cNvSpPr txBox="1"/>
          <p:nvPr>
            <p:ph idx="1" type="body"/>
          </p:nvPr>
        </p:nvSpPr>
        <p:spPr>
          <a:xfrm>
            <a:off x="800100" y="4819650"/>
            <a:ext cx="7033500" cy="2001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sz="900"/>
              <a:t>(CDC, 2024)</a:t>
            </a:r>
            <a:endParaRPr sz="900"/>
          </a:p>
        </p:txBody>
      </p:sp>
      <p:sp>
        <p:nvSpPr>
          <p:cNvPr id="1001" name="Google Shape;1001;p89"/>
          <p:cNvSpPr txBox="1"/>
          <p:nvPr/>
        </p:nvSpPr>
        <p:spPr>
          <a:xfrm>
            <a:off x="847725" y="4676775"/>
            <a:ext cx="7033500" cy="137100"/>
          </a:xfrm>
          <a:prstGeom prst="rect">
            <a:avLst/>
          </a:prstGeom>
          <a:solidFill>
            <a:schemeClr val="lt1"/>
          </a:solidFill>
          <a:ln>
            <a:noFill/>
          </a:ln>
        </p:spPr>
        <p:txBody>
          <a:bodyPr anchorCtr="0" anchor="t" bIns="0" lIns="0" spcFirstLastPara="1" rIns="0" wrap="square" tIns="0">
            <a:noAutofit/>
          </a:bodyPr>
          <a:lstStyle/>
          <a:p>
            <a:pPr indent="0" lvl="0" marL="192024" rtl="0" algn="l">
              <a:spcBef>
                <a:spcPts val="0"/>
              </a:spcBef>
              <a:spcAft>
                <a:spcPts val="0"/>
              </a:spcAft>
              <a:buNone/>
            </a:pPr>
            <a:r>
              <a:rPr b="1" lang="en-US" sz="750">
                <a:solidFill>
                  <a:srgbClr val="E76125"/>
                </a:solidFill>
                <a:latin typeface="Helvetica Neue"/>
                <a:ea typeface="Helvetica Neue"/>
                <a:cs typeface="Helvetica Neue"/>
                <a:sym typeface="Helvetica Neue"/>
              </a:rPr>
              <a:t>*The child lives with a parent, caregiver, or other adult who experiences one or more of these challenges.</a:t>
            </a:r>
            <a:endParaRPr b="1" sz="750">
              <a:solidFill>
                <a:srgbClr val="E76125"/>
              </a:solidFill>
              <a:latin typeface="Helvetica Neue"/>
              <a:ea typeface="Helvetica Neue"/>
              <a:cs typeface="Helvetica Neue"/>
              <a:sym typeface="Helvetica Neue"/>
            </a:endParaRPr>
          </a:p>
        </p:txBody>
      </p:sp>
      <p:graphicFrame>
        <p:nvGraphicFramePr>
          <p:cNvPr id="1002" name="Google Shape;1002;p89"/>
          <p:cNvGraphicFramePr/>
          <p:nvPr/>
        </p:nvGraphicFramePr>
        <p:xfrm>
          <a:off x="838200" y="2945115"/>
          <a:ext cx="3000000" cy="3000000"/>
        </p:xfrm>
        <a:graphic>
          <a:graphicData uri="http://schemas.openxmlformats.org/drawingml/2006/table">
            <a:tbl>
              <a:tblPr>
                <a:noFill/>
                <a:tableStyleId>{C7C43E19-5888-4138-92D9-54D179E20901}</a:tableStyleId>
              </a:tblPr>
              <a:tblGrid>
                <a:gridCol w="1193775"/>
                <a:gridCol w="1536725"/>
                <a:gridCol w="1879600"/>
              </a:tblGrid>
              <a:tr h="335975">
                <a:tc>
                  <a:txBody>
                    <a:bodyPr/>
                    <a:lstStyle/>
                    <a:p>
                      <a:pPr indent="0" lvl="0" marL="0" rtl="0" algn="ctr">
                        <a:spcBef>
                          <a:spcPts val="0"/>
                        </a:spcBef>
                        <a:spcAft>
                          <a:spcPts val="0"/>
                        </a:spcAft>
                        <a:buNone/>
                      </a:pPr>
                      <a:r>
                        <a:rPr b="1" lang="en-US">
                          <a:solidFill>
                            <a:srgbClr val="E76125"/>
                          </a:solidFill>
                          <a:latin typeface="Helvetica Neue"/>
                          <a:ea typeface="Helvetica Neue"/>
                          <a:cs typeface="Helvetica Neue"/>
                          <a:sym typeface="Helvetica Neue"/>
                        </a:rPr>
                        <a:t>ABUSE</a:t>
                      </a:r>
                      <a:endParaRPr b="1">
                        <a:solidFill>
                          <a:srgbClr val="E76125"/>
                        </a:solidFill>
                        <a:latin typeface="Helvetica Neue"/>
                        <a:ea typeface="Helvetica Neue"/>
                        <a:cs typeface="Helvetica Neue"/>
                        <a:sym typeface="Helvetica Neue"/>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US">
                          <a:solidFill>
                            <a:srgbClr val="E76125"/>
                          </a:solidFill>
                          <a:latin typeface="Helvetica Neue"/>
                          <a:ea typeface="Helvetica Neue"/>
                          <a:cs typeface="Helvetica Neue"/>
                          <a:sym typeface="Helvetica Neue"/>
                        </a:rPr>
                        <a:t>  NEGLECT</a:t>
                      </a:r>
                      <a:endParaRPr b="1">
                        <a:solidFill>
                          <a:srgbClr val="E76125"/>
                        </a:solidFill>
                        <a:latin typeface="Helvetica Neue"/>
                        <a:ea typeface="Helvetica Neue"/>
                        <a:cs typeface="Helvetica Neue"/>
                        <a:sym typeface="Helvetica Neue"/>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ctr">
                        <a:lnSpc>
                          <a:spcPct val="80000"/>
                        </a:lnSpc>
                        <a:spcBef>
                          <a:spcPts val="0"/>
                        </a:spcBef>
                        <a:spcAft>
                          <a:spcPts val="0"/>
                        </a:spcAft>
                        <a:buNone/>
                      </a:pPr>
                      <a:r>
                        <a:rPr b="1" lang="en-US">
                          <a:solidFill>
                            <a:srgbClr val="E76125"/>
                          </a:solidFill>
                          <a:latin typeface="Helvetica Neue"/>
                          <a:ea typeface="Helvetica Neue"/>
                          <a:cs typeface="Helvetica Neue"/>
                          <a:sym typeface="Helvetica Neue"/>
                        </a:rPr>
                        <a:t>HOUSEHOLD CHALLENGES*</a:t>
                      </a:r>
                      <a:endParaRPr b="1">
                        <a:solidFill>
                          <a:srgbClr val="E76125"/>
                        </a:solidFill>
                        <a:latin typeface="Helvetica Neue"/>
                        <a:ea typeface="Helvetica Neue"/>
                        <a:cs typeface="Helvetica Neue"/>
                        <a:sym typeface="Helvetica Neue"/>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r>
            </a:tbl>
          </a:graphicData>
        </a:graphic>
      </p:graphicFrame>
      <p:graphicFrame>
        <p:nvGraphicFramePr>
          <p:cNvPr id="1003" name="Google Shape;1003;p89"/>
          <p:cNvGraphicFramePr/>
          <p:nvPr/>
        </p:nvGraphicFramePr>
        <p:xfrm>
          <a:off x="838200" y="3396600"/>
          <a:ext cx="3000000" cy="3000000"/>
        </p:xfrm>
        <a:graphic>
          <a:graphicData uri="http://schemas.openxmlformats.org/drawingml/2006/table">
            <a:tbl>
              <a:tblPr>
                <a:noFill/>
                <a:tableStyleId>{C7C43E19-5888-4138-92D9-54D179E20901}</a:tableStyleId>
              </a:tblPr>
              <a:tblGrid>
                <a:gridCol w="1193775"/>
                <a:gridCol w="1536725"/>
                <a:gridCol w="1879600"/>
              </a:tblGrid>
              <a:tr h="335975">
                <a:tc>
                  <a:txBody>
                    <a:bodyPr/>
                    <a:lstStyle/>
                    <a:p>
                      <a:pPr indent="-102870" lvl="0" marL="265176" rtl="0" algn="l">
                        <a:spcBef>
                          <a:spcPts val="0"/>
                        </a:spcBef>
                        <a:spcAft>
                          <a:spcPts val="0"/>
                        </a:spcAft>
                        <a:buClr>
                          <a:srgbClr val="E76125"/>
                        </a:buClr>
                        <a:buSzPts val="900"/>
                        <a:buFont typeface="Helvetica Neue"/>
                        <a:buChar char="●"/>
                      </a:pPr>
                      <a:r>
                        <a:rPr b="1" lang="en-US" sz="900">
                          <a:solidFill>
                            <a:srgbClr val="E76125"/>
                          </a:solidFill>
                          <a:latin typeface="Helvetica Neue"/>
                          <a:ea typeface="Helvetica Neue"/>
                          <a:cs typeface="Helvetica Neue"/>
                          <a:sym typeface="Helvetica Neue"/>
                        </a:rPr>
                        <a:t>Emotional</a:t>
                      </a:r>
                      <a:endParaRPr b="1" sz="900">
                        <a:solidFill>
                          <a:srgbClr val="E76125"/>
                        </a:solidFill>
                        <a:latin typeface="Helvetica Neue"/>
                        <a:ea typeface="Helvetica Neue"/>
                        <a:cs typeface="Helvetica Neue"/>
                        <a:sym typeface="Helvetica Neue"/>
                      </a:endParaRPr>
                    </a:p>
                    <a:p>
                      <a:pPr indent="-102870" lvl="0" marL="265176" rtl="0" algn="l">
                        <a:spcBef>
                          <a:spcPts val="100"/>
                        </a:spcBef>
                        <a:spcAft>
                          <a:spcPts val="0"/>
                        </a:spcAft>
                        <a:buClr>
                          <a:srgbClr val="E76125"/>
                        </a:buClr>
                        <a:buSzPts val="900"/>
                        <a:buFont typeface="Helvetica Neue"/>
                        <a:buChar char="●"/>
                      </a:pPr>
                      <a:r>
                        <a:rPr b="1" lang="en-US" sz="900">
                          <a:solidFill>
                            <a:srgbClr val="E76125"/>
                          </a:solidFill>
                          <a:latin typeface="Helvetica Neue"/>
                          <a:ea typeface="Helvetica Neue"/>
                          <a:cs typeface="Helvetica Neue"/>
                          <a:sym typeface="Helvetica Neue"/>
                        </a:rPr>
                        <a:t>Physical</a:t>
                      </a:r>
                      <a:endParaRPr b="1" sz="900">
                        <a:solidFill>
                          <a:srgbClr val="E76125"/>
                        </a:solidFill>
                        <a:latin typeface="Helvetica Neue"/>
                        <a:ea typeface="Helvetica Neue"/>
                        <a:cs typeface="Helvetica Neue"/>
                        <a:sym typeface="Helvetica Neue"/>
                      </a:endParaRPr>
                    </a:p>
                    <a:p>
                      <a:pPr indent="-102870" lvl="0" marL="265176" rtl="0" algn="l">
                        <a:spcBef>
                          <a:spcPts val="100"/>
                        </a:spcBef>
                        <a:spcAft>
                          <a:spcPts val="100"/>
                        </a:spcAft>
                        <a:buClr>
                          <a:srgbClr val="E76125"/>
                        </a:buClr>
                        <a:buSzPts val="900"/>
                        <a:buFont typeface="Helvetica Neue"/>
                        <a:buChar char="●"/>
                      </a:pPr>
                      <a:r>
                        <a:rPr b="1" lang="en-US" sz="900">
                          <a:solidFill>
                            <a:srgbClr val="E76125"/>
                          </a:solidFill>
                          <a:latin typeface="Helvetica Neue"/>
                          <a:ea typeface="Helvetica Neue"/>
                          <a:cs typeface="Helvetica Neue"/>
                          <a:sym typeface="Helvetica Neue"/>
                        </a:rPr>
                        <a:t>Sexual</a:t>
                      </a:r>
                      <a:endParaRPr b="1" sz="900">
                        <a:solidFill>
                          <a:srgbClr val="E76125"/>
                        </a:solidFill>
                        <a:latin typeface="Helvetica Neue"/>
                        <a:ea typeface="Helvetica Neue"/>
                        <a:cs typeface="Helvetica Neue"/>
                        <a:sym typeface="Helvetica Neue"/>
                      </a:endParaRPr>
                    </a:p>
                  </a:txBody>
                  <a:tcPr marT="0"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102870" lvl="0" marL="457200" rtl="0" algn="l">
                        <a:spcBef>
                          <a:spcPts val="0"/>
                        </a:spcBef>
                        <a:spcAft>
                          <a:spcPts val="0"/>
                        </a:spcAft>
                        <a:buClr>
                          <a:srgbClr val="E76125"/>
                        </a:buClr>
                        <a:buSzPts val="900"/>
                        <a:buFont typeface="Helvetica Neue"/>
                        <a:buChar char="●"/>
                      </a:pPr>
                      <a:r>
                        <a:rPr b="1" lang="en-US" sz="900">
                          <a:solidFill>
                            <a:srgbClr val="E76125"/>
                          </a:solidFill>
                          <a:latin typeface="Helvetica Neue"/>
                          <a:ea typeface="Helvetica Neue"/>
                          <a:cs typeface="Helvetica Neue"/>
                          <a:sym typeface="Helvetica Neue"/>
                        </a:rPr>
                        <a:t>Emotional</a:t>
                      </a:r>
                      <a:endParaRPr b="1" sz="900">
                        <a:solidFill>
                          <a:srgbClr val="E76125"/>
                        </a:solidFill>
                        <a:latin typeface="Helvetica Neue"/>
                        <a:ea typeface="Helvetica Neue"/>
                        <a:cs typeface="Helvetica Neue"/>
                        <a:sym typeface="Helvetica Neue"/>
                      </a:endParaRPr>
                    </a:p>
                    <a:p>
                      <a:pPr indent="-102870" lvl="0" marL="457200" rtl="0" algn="l">
                        <a:spcBef>
                          <a:spcPts val="100"/>
                        </a:spcBef>
                        <a:spcAft>
                          <a:spcPts val="100"/>
                        </a:spcAft>
                        <a:buClr>
                          <a:srgbClr val="E76125"/>
                        </a:buClr>
                        <a:buSzPts val="900"/>
                        <a:buFont typeface="Helvetica Neue"/>
                        <a:buChar char="●"/>
                      </a:pPr>
                      <a:r>
                        <a:rPr b="1" lang="en-US" sz="900">
                          <a:solidFill>
                            <a:srgbClr val="E76125"/>
                          </a:solidFill>
                          <a:latin typeface="Helvetica Neue"/>
                          <a:ea typeface="Helvetica Neue"/>
                          <a:cs typeface="Helvetica Neue"/>
                          <a:sym typeface="Helvetica Neue"/>
                        </a:rPr>
                        <a:t>Physical</a:t>
                      </a:r>
                      <a:endParaRPr b="1" sz="900">
                        <a:solidFill>
                          <a:srgbClr val="E76125"/>
                        </a:solidFill>
                        <a:latin typeface="Helvetica Neue"/>
                        <a:ea typeface="Helvetica Neue"/>
                        <a:cs typeface="Helvetica Neue"/>
                        <a:sym typeface="Helvetica Neue"/>
                      </a:endParaRPr>
                    </a:p>
                  </a:txBody>
                  <a:tcPr marT="0"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102870" lvl="0" marL="274320" rtl="0" algn="l">
                        <a:spcBef>
                          <a:spcPts val="0"/>
                        </a:spcBef>
                        <a:spcAft>
                          <a:spcPts val="0"/>
                        </a:spcAft>
                        <a:buClr>
                          <a:srgbClr val="E76125"/>
                        </a:buClr>
                        <a:buSzPts val="900"/>
                        <a:buFont typeface="Helvetica Neue"/>
                        <a:buChar char="●"/>
                      </a:pPr>
                      <a:r>
                        <a:rPr b="1" lang="en-US" sz="900">
                          <a:solidFill>
                            <a:srgbClr val="E76125"/>
                          </a:solidFill>
                          <a:latin typeface="Helvetica Neue"/>
                          <a:ea typeface="Helvetica Neue"/>
                          <a:cs typeface="Helvetica Neue"/>
                          <a:sym typeface="Helvetica Neue"/>
                        </a:rPr>
                        <a:t>Substance misuse</a:t>
                      </a:r>
                      <a:endParaRPr b="1" sz="900">
                        <a:solidFill>
                          <a:srgbClr val="E76125"/>
                        </a:solidFill>
                        <a:latin typeface="Helvetica Neue"/>
                        <a:ea typeface="Helvetica Neue"/>
                        <a:cs typeface="Helvetica Neue"/>
                        <a:sym typeface="Helvetica Neue"/>
                      </a:endParaRPr>
                    </a:p>
                    <a:p>
                      <a:pPr indent="-102870" lvl="0" marL="274320" rtl="0" algn="l">
                        <a:spcBef>
                          <a:spcPts val="100"/>
                        </a:spcBef>
                        <a:spcAft>
                          <a:spcPts val="0"/>
                        </a:spcAft>
                        <a:buClr>
                          <a:srgbClr val="E76125"/>
                        </a:buClr>
                        <a:buSzPts val="900"/>
                        <a:buFont typeface="Helvetica Neue"/>
                        <a:buChar char="●"/>
                      </a:pPr>
                      <a:r>
                        <a:rPr b="1" lang="en-US" sz="900">
                          <a:solidFill>
                            <a:srgbClr val="E76125"/>
                          </a:solidFill>
                          <a:latin typeface="Helvetica Neue"/>
                          <a:ea typeface="Helvetica Neue"/>
                          <a:cs typeface="Helvetica Neue"/>
                          <a:sym typeface="Helvetica Neue"/>
                        </a:rPr>
                        <a:t>Mental illness</a:t>
                      </a:r>
                      <a:endParaRPr b="1" sz="900">
                        <a:solidFill>
                          <a:srgbClr val="E76125"/>
                        </a:solidFill>
                        <a:latin typeface="Helvetica Neue"/>
                        <a:ea typeface="Helvetica Neue"/>
                        <a:cs typeface="Helvetica Neue"/>
                        <a:sym typeface="Helvetica Neue"/>
                      </a:endParaRPr>
                    </a:p>
                    <a:p>
                      <a:pPr indent="-102870" lvl="0" marL="274320" rtl="0" algn="l">
                        <a:spcBef>
                          <a:spcPts val="100"/>
                        </a:spcBef>
                        <a:spcAft>
                          <a:spcPts val="0"/>
                        </a:spcAft>
                        <a:buClr>
                          <a:srgbClr val="E76125"/>
                        </a:buClr>
                        <a:buSzPts val="900"/>
                        <a:buFont typeface="Helvetica Neue"/>
                        <a:buChar char="●"/>
                      </a:pPr>
                      <a:r>
                        <a:rPr b="1" lang="en-US" sz="900">
                          <a:solidFill>
                            <a:srgbClr val="E76125"/>
                          </a:solidFill>
                          <a:latin typeface="Helvetica Neue"/>
                          <a:ea typeface="Helvetica Neue"/>
                          <a:cs typeface="Helvetica Neue"/>
                          <a:sym typeface="Helvetica Neue"/>
                        </a:rPr>
                        <a:t>Suicidal thoughts</a:t>
                      </a:r>
                      <a:br>
                        <a:rPr b="1" lang="en-US" sz="900">
                          <a:solidFill>
                            <a:srgbClr val="E76125"/>
                          </a:solidFill>
                          <a:latin typeface="Helvetica Neue"/>
                          <a:ea typeface="Helvetica Neue"/>
                          <a:cs typeface="Helvetica Neue"/>
                          <a:sym typeface="Helvetica Neue"/>
                        </a:rPr>
                      </a:br>
                      <a:r>
                        <a:rPr b="1" lang="en-US" sz="900">
                          <a:solidFill>
                            <a:srgbClr val="E76125"/>
                          </a:solidFill>
                          <a:latin typeface="Helvetica Neue"/>
                          <a:ea typeface="Helvetica Neue"/>
                          <a:cs typeface="Helvetica Neue"/>
                          <a:sym typeface="Helvetica Neue"/>
                        </a:rPr>
                        <a:t>and behavior</a:t>
                      </a:r>
                      <a:endParaRPr b="1" sz="900">
                        <a:solidFill>
                          <a:srgbClr val="E76125"/>
                        </a:solidFill>
                        <a:latin typeface="Helvetica Neue"/>
                        <a:ea typeface="Helvetica Neue"/>
                        <a:cs typeface="Helvetica Neue"/>
                        <a:sym typeface="Helvetica Neue"/>
                      </a:endParaRPr>
                    </a:p>
                    <a:p>
                      <a:pPr indent="-102870" lvl="0" marL="274320" rtl="0" algn="l">
                        <a:spcBef>
                          <a:spcPts val="100"/>
                        </a:spcBef>
                        <a:spcAft>
                          <a:spcPts val="0"/>
                        </a:spcAft>
                        <a:buClr>
                          <a:srgbClr val="E76125"/>
                        </a:buClr>
                        <a:buSzPts val="900"/>
                        <a:buFont typeface="Helvetica Neue"/>
                        <a:buChar char="●"/>
                      </a:pPr>
                      <a:r>
                        <a:rPr b="1" lang="en-US" sz="900">
                          <a:solidFill>
                            <a:srgbClr val="E76125"/>
                          </a:solidFill>
                          <a:latin typeface="Helvetica Neue"/>
                          <a:ea typeface="Helvetica Neue"/>
                          <a:cs typeface="Helvetica Neue"/>
                          <a:sym typeface="Helvetica Neue"/>
                        </a:rPr>
                        <a:t>Divorce or separation</a:t>
                      </a:r>
                      <a:endParaRPr b="1" sz="900">
                        <a:solidFill>
                          <a:srgbClr val="E76125"/>
                        </a:solidFill>
                        <a:latin typeface="Helvetica Neue"/>
                        <a:ea typeface="Helvetica Neue"/>
                        <a:cs typeface="Helvetica Neue"/>
                        <a:sym typeface="Helvetica Neue"/>
                      </a:endParaRPr>
                    </a:p>
                    <a:p>
                      <a:pPr indent="-102870" lvl="0" marL="274320" rtl="0" algn="l">
                        <a:spcBef>
                          <a:spcPts val="100"/>
                        </a:spcBef>
                        <a:spcAft>
                          <a:spcPts val="0"/>
                        </a:spcAft>
                        <a:buClr>
                          <a:srgbClr val="E76125"/>
                        </a:buClr>
                        <a:buSzPts val="900"/>
                        <a:buFont typeface="Helvetica Neue"/>
                        <a:buChar char="●"/>
                      </a:pPr>
                      <a:r>
                        <a:rPr b="1" lang="en-US" sz="900">
                          <a:solidFill>
                            <a:srgbClr val="E76125"/>
                          </a:solidFill>
                          <a:latin typeface="Helvetica Neue"/>
                          <a:ea typeface="Helvetica Neue"/>
                          <a:cs typeface="Helvetica Neue"/>
                          <a:sym typeface="Helvetica Neue"/>
                        </a:rPr>
                        <a:t>Incarceration</a:t>
                      </a:r>
                      <a:endParaRPr b="1" sz="900">
                        <a:solidFill>
                          <a:srgbClr val="E76125"/>
                        </a:solidFill>
                        <a:latin typeface="Helvetica Neue"/>
                        <a:ea typeface="Helvetica Neue"/>
                        <a:cs typeface="Helvetica Neue"/>
                        <a:sym typeface="Helvetica Neue"/>
                      </a:endParaRPr>
                    </a:p>
                    <a:p>
                      <a:pPr indent="-102870" lvl="0" marL="274320" rtl="0" algn="l">
                        <a:spcBef>
                          <a:spcPts val="100"/>
                        </a:spcBef>
                        <a:spcAft>
                          <a:spcPts val="100"/>
                        </a:spcAft>
                        <a:buClr>
                          <a:srgbClr val="E76125"/>
                        </a:buClr>
                        <a:buSzPts val="900"/>
                        <a:buFont typeface="Helvetica Neue"/>
                        <a:buChar char="●"/>
                      </a:pPr>
                      <a:r>
                        <a:rPr b="1" lang="en-US" sz="900">
                          <a:solidFill>
                            <a:srgbClr val="E76125"/>
                          </a:solidFill>
                          <a:latin typeface="Helvetica Neue"/>
                          <a:ea typeface="Helvetica Neue"/>
                          <a:cs typeface="Helvetica Neue"/>
                          <a:sym typeface="Helvetica Neue"/>
                        </a:rPr>
                        <a:t>Intimate partner violence</a:t>
                      </a:r>
                      <a:br>
                        <a:rPr b="1" lang="en-US" sz="900">
                          <a:solidFill>
                            <a:srgbClr val="E76125"/>
                          </a:solidFill>
                          <a:latin typeface="Helvetica Neue"/>
                          <a:ea typeface="Helvetica Neue"/>
                          <a:cs typeface="Helvetica Neue"/>
                          <a:sym typeface="Helvetica Neue"/>
                        </a:rPr>
                      </a:br>
                      <a:r>
                        <a:rPr b="1" lang="en-US" sz="900">
                          <a:solidFill>
                            <a:srgbClr val="E76125"/>
                          </a:solidFill>
                          <a:latin typeface="Helvetica Neue"/>
                          <a:ea typeface="Helvetica Neue"/>
                          <a:cs typeface="Helvetica Neue"/>
                          <a:sym typeface="Helvetica Neue"/>
                        </a:rPr>
                        <a:t>or domestic violence</a:t>
                      </a:r>
                      <a:endParaRPr b="1" sz="900">
                        <a:solidFill>
                          <a:srgbClr val="E76125"/>
                        </a:solidFill>
                        <a:latin typeface="Helvetica Neue"/>
                        <a:ea typeface="Helvetica Neue"/>
                        <a:cs typeface="Helvetica Neue"/>
                        <a:sym typeface="Helvetica Neue"/>
                      </a:endParaRPr>
                    </a:p>
                  </a:txBody>
                  <a:tcPr marT="0"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r>
            </a:tbl>
          </a:graphicData>
        </a:graphic>
      </p:graphicFrame>
      <p:graphicFrame>
        <p:nvGraphicFramePr>
          <p:cNvPr id="1004" name="Google Shape;1004;p89"/>
          <p:cNvGraphicFramePr/>
          <p:nvPr/>
        </p:nvGraphicFramePr>
        <p:xfrm>
          <a:off x="5572125" y="3025125"/>
          <a:ext cx="3000000" cy="3000000"/>
        </p:xfrm>
        <a:graphic>
          <a:graphicData uri="http://schemas.openxmlformats.org/drawingml/2006/table">
            <a:tbl>
              <a:tblPr>
                <a:noFill/>
                <a:tableStyleId>{C7C43E19-5888-4138-92D9-54D179E20901}</a:tableStyleId>
              </a:tblPr>
              <a:tblGrid>
                <a:gridCol w="1993875"/>
              </a:tblGrid>
              <a:tr h="335975">
                <a:tc>
                  <a:txBody>
                    <a:bodyPr/>
                    <a:lstStyle/>
                    <a:p>
                      <a:pPr indent="-102870" lvl="0" marL="411480" rtl="0" algn="l">
                        <a:spcBef>
                          <a:spcPts val="0"/>
                        </a:spcBef>
                        <a:spcAft>
                          <a:spcPts val="0"/>
                        </a:spcAft>
                        <a:buClr>
                          <a:srgbClr val="E76125"/>
                        </a:buClr>
                        <a:buSzPts val="900"/>
                        <a:buFont typeface="Helvetica Neue"/>
                        <a:buChar char="●"/>
                      </a:pPr>
                      <a:r>
                        <a:rPr b="1" lang="en-US" sz="900">
                          <a:solidFill>
                            <a:srgbClr val="E76125"/>
                          </a:solidFill>
                          <a:latin typeface="Helvetica Neue"/>
                          <a:ea typeface="Helvetica Neue"/>
                          <a:cs typeface="Helvetica Neue"/>
                          <a:sym typeface="Helvetica Neue"/>
                        </a:rPr>
                        <a:t>Bullying</a:t>
                      </a:r>
                      <a:endParaRPr b="1" sz="900">
                        <a:solidFill>
                          <a:srgbClr val="E76125"/>
                        </a:solidFill>
                        <a:latin typeface="Helvetica Neue"/>
                        <a:ea typeface="Helvetica Neue"/>
                        <a:cs typeface="Helvetica Neue"/>
                        <a:sym typeface="Helvetica Neue"/>
                      </a:endParaRPr>
                    </a:p>
                    <a:p>
                      <a:pPr indent="-102870" lvl="0" marL="411480" rtl="0" algn="l">
                        <a:spcBef>
                          <a:spcPts val="200"/>
                        </a:spcBef>
                        <a:spcAft>
                          <a:spcPts val="0"/>
                        </a:spcAft>
                        <a:buClr>
                          <a:srgbClr val="E76125"/>
                        </a:buClr>
                        <a:buSzPts val="900"/>
                        <a:buFont typeface="Helvetica Neue"/>
                        <a:buChar char="●"/>
                      </a:pPr>
                      <a:r>
                        <a:rPr b="1" lang="en-US" sz="900">
                          <a:solidFill>
                            <a:srgbClr val="E76125"/>
                          </a:solidFill>
                          <a:latin typeface="Helvetica Neue"/>
                          <a:ea typeface="Helvetica Neue"/>
                          <a:cs typeface="Helvetica Neue"/>
                          <a:sym typeface="Helvetica Neue"/>
                        </a:rPr>
                        <a:t>Community violence</a:t>
                      </a:r>
                      <a:endParaRPr b="1" sz="900">
                        <a:solidFill>
                          <a:srgbClr val="E76125"/>
                        </a:solidFill>
                        <a:latin typeface="Helvetica Neue"/>
                        <a:ea typeface="Helvetica Neue"/>
                        <a:cs typeface="Helvetica Neue"/>
                        <a:sym typeface="Helvetica Neue"/>
                      </a:endParaRPr>
                    </a:p>
                    <a:p>
                      <a:pPr indent="-102870" lvl="0" marL="411480" rtl="0" algn="l">
                        <a:spcBef>
                          <a:spcPts val="200"/>
                        </a:spcBef>
                        <a:spcAft>
                          <a:spcPts val="0"/>
                        </a:spcAft>
                        <a:buClr>
                          <a:srgbClr val="E76125"/>
                        </a:buClr>
                        <a:buSzPts val="900"/>
                        <a:buFont typeface="Helvetica Neue"/>
                        <a:buChar char="●"/>
                      </a:pPr>
                      <a:r>
                        <a:rPr b="1" lang="en-US" sz="900">
                          <a:solidFill>
                            <a:srgbClr val="E76125"/>
                          </a:solidFill>
                          <a:latin typeface="Helvetica Neue"/>
                          <a:ea typeface="Helvetica Neue"/>
                          <a:cs typeface="Helvetica Neue"/>
                          <a:sym typeface="Helvetica Neue"/>
                        </a:rPr>
                        <a:t>Natural disasters</a:t>
                      </a:r>
                      <a:endParaRPr b="1" sz="900">
                        <a:solidFill>
                          <a:srgbClr val="E76125"/>
                        </a:solidFill>
                        <a:latin typeface="Helvetica Neue"/>
                        <a:ea typeface="Helvetica Neue"/>
                        <a:cs typeface="Helvetica Neue"/>
                        <a:sym typeface="Helvetica Neue"/>
                      </a:endParaRPr>
                    </a:p>
                    <a:p>
                      <a:pPr indent="-102870" lvl="0" marL="411480" rtl="0" algn="l">
                        <a:lnSpc>
                          <a:spcPct val="80000"/>
                        </a:lnSpc>
                        <a:spcBef>
                          <a:spcPts val="300"/>
                        </a:spcBef>
                        <a:spcAft>
                          <a:spcPts val="0"/>
                        </a:spcAft>
                        <a:buClr>
                          <a:srgbClr val="E76125"/>
                        </a:buClr>
                        <a:buSzPts val="900"/>
                        <a:buFont typeface="Helvetica Neue"/>
                        <a:buChar char="●"/>
                      </a:pPr>
                      <a:r>
                        <a:rPr b="1" lang="en-US" sz="900">
                          <a:solidFill>
                            <a:srgbClr val="E76125"/>
                          </a:solidFill>
                          <a:latin typeface="Helvetica Neue"/>
                          <a:ea typeface="Helvetica Neue"/>
                          <a:cs typeface="Helvetica Neue"/>
                          <a:sym typeface="Helvetica Neue"/>
                        </a:rPr>
                        <a:t>Refugee or wartime</a:t>
                      </a:r>
                      <a:br>
                        <a:rPr b="1" lang="en-US" sz="900">
                          <a:solidFill>
                            <a:srgbClr val="E76125"/>
                          </a:solidFill>
                          <a:latin typeface="Helvetica Neue"/>
                          <a:ea typeface="Helvetica Neue"/>
                          <a:cs typeface="Helvetica Neue"/>
                          <a:sym typeface="Helvetica Neue"/>
                        </a:rPr>
                      </a:br>
                      <a:r>
                        <a:rPr b="1" lang="en-US" sz="900">
                          <a:solidFill>
                            <a:srgbClr val="E76125"/>
                          </a:solidFill>
                          <a:latin typeface="Helvetica Neue"/>
                          <a:ea typeface="Helvetica Neue"/>
                          <a:cs typeface="Helvetica Neue"/>
                          <a:sym typeface="Helvetica Neue"/>
                        </a:rPr>
                        <a:t>experience</a:t>
                      </a:r>
                      <a:endParaRPr b="1" sz="900">
                        <a:solidFill>
                          <a:srgbClr val="E76125"/>
                        </a:solidFill>
                        <a:latin typeface="Helvetica Neue"/>
                        <a:ea typeface="Helvetica Neue"/>
                        <a:cs typeface="Helvetica Neue"/>
                        <a:sym typeface="Helvetica Neue"/>
                      </a:endParaRPr>
                    </a:p>
                    <a:p>
                      <a:pPr indent="-102870" lvl="0" marL="411480" rtl="0" algn="l">
                        <a:lnSpc>
                          <a:spcPct val="80000"/>
                        </a:lnSpc>
                        <a:spcBef>
                          <a:spcPts val="400"/>
                        </a:spcBef>
                        <a:spcAft>
                          <a:spcPts val="100"/>
                        </a:spcAft>
                        <a:buClr>
                          <a:srgbClr val="E76125"/>
                        </a:buClr>
                        <a:buSzPts val="900"/>
                        <a:buFont typeface="Helvetica Neue"/>
                        <a:buChar char="●"/>
                      </a:pPr>
                      <a:r>
                        <a:rPr b="1" lang="en-US" sz="900">
                          <a:solidFill>
                            <a:srgbClr val="E76125"/>
                          </a:solidFill>
                          <a:latin typeface="Helvetica Neue"/>
                          <a:ea typeface="Helvetica Neue"/>
                          <a:cs typeface="Helvetica Neue"/>
                          <a:sym typeface="Helvetica Neue"/>
                        </a:rPr>
                        <a:t>Witnessing or</a:t>
                      </a:r>
                      <a:br>
                        <a:rPr b="1" lang="en-US" sz="900">
                          <a:solidFill>
                            <a:srgbClr val="E76125"/>
                          </a:solidFill>
                          <a:latin typeface="Helvetica Neue"/>
                          <a:ea typeface="Helvetica Neue"/>
                          <a:cs typeface="Helvetica Neue"/>
                          <a:sym typeface="Helvetica Neue"/>
                        </a:rPr>
                      </a:br>
                      <a:r>
                        <a:rPr b="1" lang="en-US" sz="900">
                          <a:solidFill>
                            <a:srgbClr val="E76125"/>
                          </a:solidFill>
                          <a:latin typeface="Helvetica Neue"/>
                          <a:ea typeface="Helvetica Neue"/>
                          <a:cs typeface="Helvetica Neue"/>
                          <a:sym typeface="Helvetica Neue"/>
                        </a:rPr>
                        <a:t>experiencing acts</a:t>
                      </a:r>
                      <a:br>
                        <a:rPr b="1" lang="en-US" sz="900">
                          <a:solidFill>
                            <a:srgbClr val="E76125"/>
                          </a:solidFill>
                          <a:latin typeface="Helvetica Neue"/>
                          <a:ea typeface="Helvetica Neue"/>
                          <a:cs typeface="Helvetica Neue"/>
                          <a:sym typeface="Helvetica Neue"/>
                        </a:rPr>
                      </a:br>
                      <a:r>
                        <a:rPr b="1" lang="en-US" sz="900">
                          <a:solidFill>
                            <a:srgbClr val="E76125"/>
                          </a:solidFill>
                          <a:latin typeface="Helvetica Neue"/>
                          <a:ea typeface="Helvetica Neue"/>
                          <a:cs typeface="Helvetica Neue"/>
                          <a:sym typeface="Helvetica Neue"/>
                        </a:rPr>
                        <a:t>or terrorism</a:t>
                      </a:r>
                      <a:endParaRPr b="1" sz="900">
                        <a:solidFill>
                          <a:srgbClr val="E76125"/>
                        </a:solidFill>
                        <a:latin typeface="Helvetica Neue"/>
                        <a:ea typeface="Helvetica Neue"/>
                        <a:cs typeface="Helvetica Neue"/>
                        <a:sym typeface="Helvetica Neue"/>
                      </a:endParaRPr>
                    </a:p>
                  </a:txBody>
                  <a:tcPr marT="0"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90"/>
          <p:cNvSpPr txBox="1"/>
          <p:nvPr>
            <p:ph type="title"/>
          </p:nvPr>
        </p:nvSpPr>
        <p:spPr>
          <a:xfrm>
            <a:off x="800100" y="250175"/>
            <a:ext cx="7905300" cy="46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Traumatic</a:t>
            </a:r>
            <a:r>
              <a:rPr lang="en-US"/>
              <a:t> Exposures</a:t>
            </a:r>
            <a:endParaRPr/>
          </a:p>
        </p:txBody>
      </p:sp>
      <p:sp>
        <p:nvSpPr>
          <p:cNvPr id="1012" name="Google Shape;1012;p90"/>
          <p:cNvSpPr txBox="1"/>
          <p:nvPr>
            <p:ph idx="1" type="body"/>
          </p:nvPr>
        </p:nvSpPr>
        <p:spPr>
          <a:xfrm>
            <a:off x="800100" y="1153775"/>
            <a:ext cx="7033500" cy="38268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In a study of </a:t>
            </a:r>
            <a:r>
              <a:rPr lang="en-US"/>
              <a:t>veterans</a:t>
            </a:r>
            <a:r>
              <a:rPr lang="en-US"/>
              <a:t> entering a VA gambling treatment program, compared to ACE Study:</a:t>
            </a:r>
            <a:endParaRPr/>
          </a:p>
          <a:p>
            <a:pPr indent="-342900" lvl="1" marL="914400" rtl="0" algn="l">
              <a:spcBef>
                <a:spcPts val="1000"/>
              </a:spcBef>
              <a:spcAft>
                <a:spcPts val="0"/>
              </a:spcAft>
              <a:buSzPts val="1800"/>
              <a:buChar char="■"/>
            </a:pPr>
            <a:r>
              <a:rPr lang="en-US"/>
              <a:t>Childhood emotional trauma   			64% 		v	11%</a:t>
            </a:r>
            <a:endParaRPr/>
          </a:p>
          <a:p>
            <a:pPr indent="-342900" lvl="1" marL="914400" rtl="0" algn="l">
              <a:spcBef>
                <a:spcPts val="1000"/>
              </a:spcBef>
              <a:spcAft>
                <a:spcPts val="0"/>
              </a:spcAft>
              <a:buSzPts val="1800"/>
              <a:buChar char="■"/>
            </a:pPr>
            <a:r>
              <a:rPr lang="en-US"/>
              <a:t>Childhood physical trauma				41% 		v 	28%</a:t>
            </a:r>
            <a:endParaRPr/>
          </a:p>
          <a:p>
            <a:pPr indent="-342900" lvl="1" marL="914400" rtl="0" algn="l">
              <a:spcBef>
                <a:spcPts val="1000"/>
              </a:spcBef>
              <a:spcAft>
                <a:spcPts val="0"/>
              </a:spcAft>
              <a:buSzPts val="1800"/>
              <a:buChar char="■"/>
            </a:pPr>
            <a:r>
              <a:rPr lang="en-US"/>
              <a:t>Childhood sexual trauma				24% 		v 	22%</a:t>
            </a:r>
            <a:endParaRPr/>
          </a:p>
          <a:p>
            <a:pPr indent="0" lvl="0" marL="0" rtl="0" algn="r">
              <a:spcBef>
                <a:spcPts val="1000"/>
              </a:spcBef>
              <a:spcAft>
                <a:spcPts val="1000"/>
              </a:spcAft>
              <a:buNone/>
            </a:pPr>
            <a:r>
              <a:rPr lang="en-US"/>
              <a:t>(Kausch et al., 2006; compared to ACE study findings, 2010) )</a:t>
            </a:r>
            <a:endParaRPr/>
          </a:p>
        </p:txBody>
      </p:sp>
      <p:sp>
        <p:nvSpPr>
          <p:cNvPr id="1013" name="Google Shape;1013;p90"/>
          <p:cNvSpPr txBox="1"/>
          <p:nvPr>
            <p:ph idx="2" type="subTitle"/>
          </p:nvPr>
        </p:nvSpPr>
        <p:spPr>
          <a:xfrm>
            <a:off x="80795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014" name="Google Shape;1014;p90"/>
          <p:cNvPicPr preferRelativeResize="0"/>
          <p:nvPr/>
        </p:nvPicPr>
        <p:blipFill>
          <a:blip r:embed="rId3">
            <a:alphaModFix/>
          </a:blip>
          <a:stretch>
            <a:fillRect/>
          </a:stretch>
        </p:blipFill>
        <p:spPr>
          <a:xfrm>
            <a:off x="152400" y="152400"/>
            <a:ext cx="130770" cy="228600"/>
          </a:xfrm>
          <a:prstGeom prst="rect">
            <a:avLst/>
          </a:prstGeom>
          <a:noFill/>
          <a:ln>
            <a:noFill/>
          </a:ln>
        </p:spPr>
      </p:pic>
      <p:pic>
        <p:nvPicPr>
          <p:cNvPr id="1015" name="Google Shape;1015;p90"/>
          <p:cNvPicPr preferRelativeResize="0"/>
          <p:nvPr/>
        </p:nvPicPr>
        <p:blipFill>
          <a:blip r:embed="rId3">
            <a:alphaModFix/>
          </a:blip>
          <a:stretch>
            <a:fillRect/>
          </a:stretch>
        </p:blipFill>
        <p:spPr>
          <a:xfrm>
            <a:off x="304800" y="304800"/>
            <a:ext cx="130770" cy="228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91"/>
          <p:cNvSpPr txBox="1"/>
          <p:nvPr>
            <p:ph type="title"/>
          </p:nvPr>
        </p:nvSpPr>
        <p:spPr>
          <a:xfrm>
            <a:off x="3657600" y="891759"/>
            <a:ext cx="5217000" cy="82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Significant gender difference</a:t>
            </a:r>
            <a:endParaRPr/>
          </a:p>
        </p:txBody>
      </p:sp>
      <p:sp>
        <p:nvSpPr>
          <p:cNvPr id="1023" name="Google Shape;1023;p91"/>
          <p:cNvSpPr txBox="1"/>
          <p:nvPr>
            <p:ph idx="2" type="body"/>
          </p:nvPr>
        </p:nvSpPr>
        <p:spPr>
          <a:xfrm>
            <a:off x="3675550" y="2113734"/>
            <a:ext cx="5217000" cy="3083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US" sz="2400"/>
              <a:t>In a study of treatment-seeking problem gamblers, a significant gender difference was discovered:  women reported more childhood abuse than men.</a:t>
            </a:r>
            <a:endParaRPr sz="2400"/>
          </a:p>
          <a:p>
            <a:pPr indent="0" lvl="0" marL="0" rtl="0" algn="r">
              <a:spcBef>
                <a:spcPts val="2400"/>
              </a:spcBef>
              <a:spcAft>
                <a:spcPts val="0"/>
              </a:spcAft>
              <a:buNone/>
            </a:pPr>
            <a:r>
              <a:rPr lang="en-US" sz="1500"/>
              <a:t>(Petry et al., 2005)</a:t>
            </a:r>
            <a:endParaRPr sz="1500"/>
          </a:p>
          <a:p>
            <a:pPr indent="0" lvl="0" marL="0" rtl="0" algn="l">
              <a:spcBef>
                <a:spcPts val="0"/>
              </a:spcBef>
              <a:spcAft>
                <a:spcPts val="0"/>
              </a:spcAft>
              <a:buNone/>
            </a:pPr>
            <a:r>
              <a:t/>
            </a:r>
            <a:endParaRPr/>
          </a:p>
        </p:txBody>
      </p:sp>
      <p:sp>
        <p:nvSpPr>
          <p:cNvPr id="1024" name="Google Shape;1024;p91"/>
          <p:cNvSpPr txBox="1"/>
          <p:nvPr>
            <p:ph idx="1" type="subTitle"/>
          </p:nvPr>
        </p:nvSpPr>
        <p:spPr>
          <a:xfrm>
            <a:off x="3657600" y="1802034"/>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92"/>
          <p:cNvSpPr txBox="1"/>
          <p:nvPr>
            <p:ph type="title"/>
          </p:nvPr>
        </p:nvSpPr>
        <p:spPr>
          <a:xfrm>
            <a:off x="1600200" y="533400"/>
            <a:ext cx="6276000" cy="318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t/>
            </a:r>
            <a:endParaRPr/>
          </a:p>
        </p:txBody>
      </p:sp>
      <p:sp>
        <p:nvSpPr>
          <p:cNvPr id="1032" name="Google Shape;1032;p92"/>
          <p:cNvSpPr txBox="1"/>
          <p:nvPr>
            <p:ph idx="1" type="body"/>
          </p:nvPr>
        </p:nvSpPr>
        <p:spPr>
          <a:xfrm>
            <a:off x="2089775" y="1461700"/>
            <a:ext cx="5338200" cy="26613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US" sz="2000">
                <a:solidFill>
                  <a:schemeClr val="accent1"/>
                </a:solidFill>
              </a:rPr>
              <a:t>Prevention strategies and treatment practices for female problem gamblers should take into account women’s mental health, addiction and trauma history as contributing factors in the development of problematic gambling.</a:t>
            </a:r>
            <a:endParaRPr sz="2000">
              <a:solidFill>
                <a:schemeClr val="accent1"/>
              </a:solidFill>
            </a:endParaRPr>
          </a:p>
          <a:p>
            <a:pPr indent="0" lvl="0" marL="0" rtl="0" algn="r">
              <a:lnSpc>
                <a:spcPct val="90000"/>
              </a:lnSpc>
              <a:spcBef>
                <a:spcPts val="2400"/>
              </a:spcBef>
              <a:spcAft>
                <a:spcPts val="0"/>
              </a:spcAft>
              <a:buNone/>
            </a:pPr>
            <a:r>
              <a:rPr lang="en-US" sz="1500"/>
              <a:t>Roberta Boughton &amp; Olesya Falenchuk </a:t>
            </a:r>
            <a:endParaRPr sz="1500"/>
          </a:p>
          <a:p>
            <a:pPr indent="0" lvl="0" marL="0" rtl="0" algn="r">
              <a:lnSpc>
                <a:spcPct val="90000"/>
              </a:lnSpc>
              <a:spcBef>
                <a:spcPts val="0"/>
              </a:spcBef>
              <a:spcAft>
                <a:spcPts val="0"/>
              </a:spcAft>
              <a:buNone/>
            </a:pPr>
            <a:r>
              <a:rPr lang="en-US" sz="1500"/>
              <a:t>Journal of Gambling Studies, 2007</a:t>
            </a:r>
            <a:endParaRPr sz="1500"/>
          </a:p>
          <a:p>
            <a:pPr indent="0" lvl="0" marL="0" rtl="0" algn="r">
              <a:lnSpc>
                <a:spcPct val="100000"/>
              </a:lnSpc>
              <a:spcBef>
                <a:spcPts val="0"/>
              </a:spcBef>
              <a:spcAft>
                <a:spcPts val="0"/>
              </a:spcAft>
              <a:buNone/>
            </a:pPr>
            <a:r>
              <a:t/>
            </a:r>
            <a:endParaRPr sz="1500"/>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93"/>
          <p:cNvSpPr txBox="1"/>
          <p:nvPr>
            <p:ph type="title"/>
          </p:nvPr>
        </p:nvSpPr>
        <p:spPr>
          <a:xfrm>
            <a:off x="800100" y="250175"/>
            <a:ext cx="7905300" cy="46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Women and PG</a:t>
            </a:r>
            <a:endParaRPr/>
          </a:p>
        </p:txBody>
      </p:sp>
      <p:sp>
        <p:nvSpPr>
          <p:cNvPr id="1040" name="Google Shape;1040;p93"/>
          <p:cNvSpPr txBox="1"/>
          <p:nvPr>
            <p:ph idx="1" type="body"/>
          </p:nvPr>
        </p:nvSpPr>
        <p:spPr>
          <a:xfrm>
            <a:off x="800100" y="1153775"/>
            <a:ext cx="7033500" cy="36447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Female gamblers more likely, compared to male gamblers: </a:t>
            </a:r>
            <a:endParaRPr/>
          </a:p>
          <a:p>
            <a:pPr indent="-342900" lvl="1" marL="914400" marR="0" rtl="0" algn="l">
              <a:lnSpc>
                <a:spcPct val="90000"/>
              </a:lnSpc>
              <a:spcBef>
                <a:spcPts val="300"/>
              </a:spcBef>
              <a:spcAft>
                <a:spcPts val="0"/>
              </a:spcAft>
              <a:buSzPts val="1800"/>
              <a:buChar char="■"/>
            </a:pPr>
            <a:r>
              <a:rPr lang="en-US"/>
              <a:t>African-American </a:t>
            </a:r>
            <a:endParaRPr/>
          </a:p>
          <a:p>
            <a:pPr indent="-342900" lvl="1" marL="914400" rtl="0" algn="l">
              <a:spcBef>
                <a:spcPts val="300"/>
              </a:spcBef>
              <a:spcAft>
                <a:spcPts val="0"/>
              </a:spcAft>
              <a:buSzPts val="1800"/>
              <a:buChar char="■"/>
            </a:pPr>
            <a:r>
              <a:rPr lang="en-US"/>
              <a:t>Histories of physical abuse</a:t>
            </a:r>
            <a:endParaRPr/>
          </a:p>
          <a:p>
            <a:pPr indent="-342900" lvl="1" marL="914400" rtl="0" algn="l">
              <a:spcBef>
                <a:spcPts val="300"/>
              </a:spcBef>
              <a:spcAft>
                <a:spcPts val="0"/>
              </a:spcAft>
              <a:buSzPts val="1800"/>
              <a:buChar char="■"/>
            </a:pPr>
            <a:r>
              <a:rPr lang="en-US"/>
              <a:t>Play longer sessions of play</a:t>
            </a:r>
            <a:endParaRPr/>
          </a:p>
          <a:p>
            <a:pPr indent="-342900" lvl="1" marL="914400" rtl="0" algn="l">
              <a:spcBef>
                <a:spcPts val="300"/>
              </a:spcBef>
              <a:spcAft>
                <a:spcPts val="0"/>
              </a:spcAft>
              <a:buSzPts val="1800"/>
              <a:buChar char="■"/>
            </a:pPr>
            <a:r>
              <a:rPr lang="en-US"/>
              <a:t>Fewer problems with drugs </a:t>
            </a:r>
            <a:endParaRPr/>
          </a:p>
          <a:p>
            <a:pPr indent="-342900" lvl="1" marL="914400" rtl="0" algn="l">
              <a:spcBef>
                <a:spcPts val="300"/>
              </a:spcBef>
              <a:spcAft>
                <a:spcPts val="0"/>
              </a:spcAft>
              <a:buSzPts val="1800"/>
              <a:buChar char="■"/>
            </a:pPr>
            <a:r>
              <a:rPr lang="en-US"/>
              <a:t>Fewer gambling-related arrests</a:t>
            </a:r>
            <a:endParaRPr/>
          </a:p>
          <a:p>
            <a:pPr indent="-342900" lvl="1" marL="914400" marR="0" rtl="0" algn="l">
              <a:lnSpc>
                <a:spcPct val="90000"/>
              </a:lnSpc>
              <a:spcBef>
                <a:spcPts val="300"/>
              </a:spcBef>
              <a:spcAft>
                <a:spcPts val="0"/>
              </a:spcAft>
              <a:buSzPts val="1800"/>
              <a:buChar char="■"/>
            </a:pPr>
            <a:r>
              <a:rPr lang="en-US"/>
              <a:t>Higher rates of affective disorders</a:t>
            </a:r>
            <a:endParaRPr/>
          </a:p>
          <a:p>
            <a:pPr indent="-342900" lvl="1" marL="914400" marR="0" rtl="0" algn="l">
              <a:lnSpc>
                <a:spcPct val="90000"/>
              </a:lnSpc>
              <a:spcBef>
                <a:spcPts val="300"/>
              </a:spcBef>
              <a:spcAft>
                <a:spcPts val="0"/>
              </a:spcAft>
              <a:buSzPts val="1800"/>
              <a:buChar char="■"/>
            </a:pPr>
            <a:r>
              <a:rPr lang="en-US"/>
              <a:t>Play lower denomination slot machines</a:t>
            </a:r>
            <a:endParaRPr/>
          </a:p>
          <a:p>
            <a:pPr indent="-342900" lvl="1" marL="914400" marR="0" rtl="0" algn="l">
              <a:lnSpc>
                <a:spcPct val="90000"/>
              </a:lnSpc>
              <a:spcBef>
                <a:spcPts val="300"/>
              </a:spcBef>
              <a:spcAft>
                <a:spcPts val="0"/>
              </a:spcAft>
              <a:buSzPts val="1800"/>
              <a:buChar char="■"/>
            </a:pPr>
            <a:r>
              <a:rPr lang="en-US"/>
              <a:t>Retired, unemployed or outside the workforce </a:t>
            </a:r>
            <a:endParaRPr/>
          </a:p>
          <a:p>
            <a:pPr indent="-342900" lvl="0" marL="457200" rtl="0" algn="l">
              <a:spcBef>
                <a:spcPts val="1200"/>
              </a:spcBef>
              <a:spcAft>
                <a:spcPts val="0"/>
              </a:spcAft>
              <a:buSzPts val="1800"/>
              <a:buChar char="●"/>
            </a:pPr>
            <a:r>
              <a:rPr lang="en-US"/>
              <a:t>Women with disabilities also at greater risk for gambling problems. </a:t>
            </a:r>
            <a:endParaRPr/>
          </a:p>
          <a:p>
            <a:pPr indent="0" lvl="0" marL="0" rtl="0" algn="r">
              <a:spcBef>
                <a:spcPts val="1800"/>
              </a:spcBef>
              <a:spcAft>
                <a:spcPts val="0"/>
              </a:spcAft>
              <a:buNone/>
            </a:pPr>
            <a:r>
              <a:rPr lang="en-US" sz="1400"/>
              <a:t>(SAMHSA Advisory Committee for Women’s Services: Problem Gambling Issues  May 11, 2009)</a:t>
            </a:r>
            <a:endParaRPr sz="1400"/>
          </a:p>
          <a:p>
            <a:pPr indent="0" lvl="0" marL="0" rtl="0" algn="l">
              <a:spcBef>
                <a:spcPts val="0"/>
              </a:spcBef>
              <a:spcAft>
                <a:spcPts val="0"/>
              </a:spcAft>
              <a:buNone/>
            </a:pPr>
            <a:r>
              <a:t/>
            </a:r>
            <a:endParaRPr/>
          </a:p>
        </p:txBody>
      </p:sp>
      <p:sp>
        <p:nvSpPr>
          <p:cNvPr id="1041" name="Google Shape;1041;p93"/>
          <p:cNvSpPr txBox="1"/>
          <p:nvPr>
            <p:ph idx="2" type="subTitle"/>
          </p:nvPr>
        </p:nvSpPr>
        <p:spPr>
          <a:xfrm>
            <a:off x="80795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94"/>
          <p:cNvSpPr txBox="1"/>
          <p:nvPr>
            <p:ph type="title"/>
          </p:nvPr>
        </p:nvSpPr>
        <p:spPr>
          <a:xfrm>
            <a:off x="4131550" y="1908600"/>
            <a:ext cx="4556400" cy="856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Unsafe behaviors</a:t>
            </a:r>
            <a:endParaRPr/>
          </a:p>
        </p:txBody>
      </p:sp>
      <p:sp>
        <p:nvSpPr>
          <p:cNvPr id="1047" name="Google Shape;1047;p94"/>
          <p:cNvSpPr txBox="1"/>
          <p:nvPr>
            <p:ph idx="1" type="subTitle"/>
          </p:nvPr>
        </p:nvSpPr>
        <p:spPr>
          <a:xfrm>
            <a:off x="4142100" y="2851775"/>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48" name="Google Shape;1048;p94"/>
          <p:cNvSpPr txBox="1"/>
          <p:nvPr>
            <p:ph idx="2" type="subTitle"/>
          </p:nvPr>
        </p:nvSpPr>
        <p:spPr>
          <a:xfrm>
            <a:off x="4130725" y="3257975"/>
            <a:ext cx="4556400" cy="1180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The measurement of the problem, but not the actual problem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95"/>
          <p:cNvSpPr txBox="1"/>
          <p:nvPr>
            <p:ph type="title"/>
          </p:nvPr>
        </p:nvSpPr>
        <p:spPr>
          <a:xfrm>
            <a:off x="3657600" y="546300"/>
            <a:ext cx="5217000" cy="82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Are unsafe behaviors </a:t>
            </a:r>
            <a:br>
              <a:rPr lang="en-US"/>
            </a:br>
            <a:r>
              <a:rPr lang="en-US"/>
              <a:t>trauma symptoms?</a:t>
            </a:r>
            <a:endParaRPr/>
          </a:p>
        </p:txBody>
      </p:sp>
      <p:sp>
        <p:nvSpPr>
          <p:cNvPr id="1054" name="Google Shape;1054;p95"/>
          <p:cNvSpPr txBox="1"/>
          <p:nvPr>
            <p:ph idx="1" type="subTitle"/>
          </p:nvPr>
        </p:nvSpPr>
        <p:spPr>
          <a:xfrm>
            <a:off x="3657600" y="1456575"/>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55" name="Google Shape;1055;p95"/>
          <p:cNvSpPr txBox="1"/>
          <p:nvPr>
            <p:ph idx="2" type="body"/>
          </p:nvPr>
        </p:nvSpPr>
        <p:spPr>
          <a:xfrm>
            <a:off x="3675550" y="1768275"/>
            <a:ext cx="5217000" cy="30837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PTSD symptoms – DSM-5</a:t>
            </a:r>
            <a:endParaRPr/>
          </a:p>
          <a:p>
            <a:pPr indent="-342900" lvl="1" marL="914400" rtl="0" algn="l">
              <a:spcBef>
                <a:spcPts val="0"/>
              </a:spcBef>
              <a:spcAft>
                <a:spcPts val="0"/>
              </a:spcAft>
              <a:buSzPts val="1800"/>
              <a:buChar char="■"/>
            </a:pPr>
            <a:r>
              <a:rPr lang="en-US"/>
              <a:t>Risky and self destructive behaviors </a:t>
            </a:r>
            <a:endParaRPr/>
          </a:p>
          <a:p>
            <a:pPr indent="-342900" lvl="0" marL="457200" rtl="0" algn="l">
              <a:spcBef>
                <a:spcPts val="600"/>
              </a:spcBef>
              <a:spcAft>
                <a:spcPts val="0"/>
              </a:spcAft>
              <a:buSzPts val="1800"/>
              <a:buChar char="●"/>
            </a:pPr>
            <a:r>
              <a:rPr lang="en-US"/>
              <a:t>Body of research </a:t>
            </a:r>
            <a:endParaRPr/>
          </a:p>
          <a:p>
            <a:pPr indent="-342900" lvl="1" marL="914400" rtl="0" algn="l">
              <a:spcBef>
                <a:spcPts val="0"/>
              </a:spcBef>
              <a:spcAft>
                <a:spcPts val="0"/>
              </a:spcAft>
              <a:buSzPts val="1800"/>
              <a:buChar char="■"/>
            </a:pPr>
            <a:r>
              <a:rPr lang="en-US"/>
              <a:t>Clear evidence over decades of research </a:t>
            </a:r>
            <a:endParaRPr/>
          </a:p>
          <a:p>
            <a:pPr indent="-342900" lvl="1" marL="914400" rtl="0" algn="l">
              <a:spcBef>
                <a:spcPts val="0"/>
              </a:spcBef>
              <a:spcAft>
                <a:spcPts val="0"/>
              </a:spcAft>
              <a:buSzPts val="1800"/>
              <a:buChar char="■"/>
            </a:pPr>
            <a:r>
              <a:rPr lang="en-US"/>
              <a:t>Most likely causal factor – population </a:t>
            </a:r>
            <a:endParaRPr/>
          </a:p>
          <a:p>
            <a:pPr indent="-342900" lvl="1" marL="914400" rtl="0" algn="l">
              <a:spcBef>
                <a:spcPts val="0"/>
              </a:spcBef>
              <a:spcAft>
                <a:spcPts val="0"/>
              </a:spcAft>
              <a:buSzPts val="1800"/>
              <a:buChar char="■"/>
            </a:pPr>
            <a:r>
              <a:rPr lang="en-US"/>
              <a:t>Universal precautions with individuals </a:t>
            </a:r>
            <a:endParaRPr/>
          </a:p>
          <a:p>
            <a:pPr indent="-342900" lvl="0" marL="457200" rtl="0" algn="l">
              <a:spcBef>
                <a:spcPts val="600"/>
              </a:spcBef>
              <a:spcAft>
                <a:spcPts val="0"/>
              </a:spcAft>
              <a:buSzPts val="1800"/>
              <a:buChar char="●"/>
            </a:pPr>
            <a:r>
              <a:rPr lang="en-US"/>
              <a:t>Seeking Safety </a:t>
            </a:r>
            <a:endParaRPr/>
          </a:p>
          <a:p>
            <a:pPr indent="-342900" lvl="1" marL="914400" rtl="0" algn="l">
              <a:spcBef>
                <a:spcPts val="0"/>
              </a:spcBef>
              <a:spcAft>
                <a:spcPts val="0"/>
              </a:spcAft>
              <a:buSzPts val="1800"/>
              <a:buChar char="■"/>
            </a:pPr>
            <a:r>
              <a:rPr lang="en-US"/>
              <a:t>Effective for substance abuse, </a:t>
            </a:r>
            <a:br>
              <a:rPr lang="en-US"/>
            </a:br>
            <a:r>
              <a:rPr lang="en-US"/>
              <a:t>problem gambling, suicide, etc. </a:t>
            </a:r>
            <a:endParaRPr/>
          </a:p>
          <a:p>
            <a:pPr indent="-342900" lvl="0" marL="457200" rtl="0" algn="l">
              <a:spcBef>
                <a:spcPts val="600"/>
              </a:spcBef>
              <a:spcAft>
                <a:spcPts val="0"/>
              </a:spcAft>
              <a:buSzPts val="1800"/>
              <a:buChar char="●"/>
            </a:pPr>
            <a:r>
              <a:rPr lang="en-US"/>
              <a:t>Survivor stories </a:t>
            </a:r>
            <a:endParaRPr/>
          </a:p>
          <a:p>
            <a:pPr indent="-342900" lvl="0" marL="457200" rtl="0" algn="l">
              <a:spcBef>
                <a:spcPts val="600"/>
              </a:spcBef>
              <a:spcAft>
                <a:spcPts val="0"/>
              </a:spcAft>
              <a:buSzPts val="1800"/>
              <a:buChar char="●"/>
            </a:pPr>
            <a:r>
              <a:rPr lang="en-US"/>
              <a:t>Own experiences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96"/>
          <p:cNvSpPr txBox="1"/>
          <p:nvPr>
            <p:ph idx="1" type="body"/>
          </p:nvPr>
        </p:nvSpPr>
        <p:spPr>
          <a:xfrm>
            <a:off x="2193275" y="1343025"/>
            <a:ext cx="5186100" cy="2678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US">
                <a:solidFill>
                  <a:schemeClr val="accent1"/>
                </a:solidFill>
              </a:rPr>
              <a:t>An expanding body of research suggests that childhood trauma and adverse experiences can lead to a variety of negative health outcomes, including substance abuse, depressive disorders and attempted suicide among adolescents and adults.…Our estimates of the ARFs [Attributable Risk Factors] are of an order of magnitude that is rarely observed in epidemiology and public health data.</a:t>
            </a:r>
            <a:endParaRPr>
              <a:solidFill>
                <a:schemeClr val="accent1"/>
              </a:solidFill>
            </a:endParaRPr>
          </a:p>
          <a:p>
            <a:pPr indent="0" lvl="0" marL="0" rtl="0" algn="r">
              <a:spcBef>
                <a:spcPts val="900"/>
              </a:spcBef>
              <a:spcAft>
                <a:spcPts val="0"/>
              </a:spcAft>
              <a:buNone/>
            </a:pPr>
            <a:r>
              <a:rPr lang="en-US" sz="1500"/>
              <a:t>(Dube et al., 2001)</a:t>
            </a:r>
            <a:endParaRPr sz="1500"/>
          </a:p>
        </p:txBody>
      </p:sp>
      <p:sp>
        <p:nvSpPr>
          <p:cNvPr id="1061" name="Google Shape;1061;p96"/>
          <p:cNvSpPr txBox="1"/>
          <p:nvPr>
            <p:ph type="title"/>
          </p:nvPr>
        </p:nvSpPr>
        <p:spPr>
          <a:xfrm>
            <a:off x="1600200" y="533400"/>
            <a:ext cx="6276000" cy="318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a:t>Rarely Observed Order of Magnitude</a:t>
            </a:r>
            <a:endParaRPr/>
          </a:p>
        </p:txBody>
      </p:sp>
      <p:sp>
        <p:nvSpPr>
          <p:cNvPr id="1062" name="Google Shape;1062;p96"/>
          <p:cNvSpPr/>
          <p:nvPr/>
        </p:nvSpPr>
        <p:spPr>
          <a:xfrm>
            <a:off x="516575" y="3809750"/>
            <a:ext cx="3507600" cy="1135200"/>
          </a:xfrm>
          <a:prstGeom prst="wedgeRoundRectCallout">
            <a:avLst>
              <a:gd fmla="val 31003" name="adj1"/>
              <a:gd fmla="val -66967" name="adj2"/>
              <a:gd fmla="val 0" name="adj3"/>
            </a:avLst>
          </a:prstGeom>
          <a:solidFill>
            <a:srgbClr val="D9EAD3"/>
          </a:solidFill>
          <a:ln cap="flat" cmpd="sng" w="9525">
            <a:solidFill>
              <a:srgbClr val="666666"/>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rPr lang="en-US" sz="1600">
                <a:solidFill>
                  <a:schemeClr val="dk1"/>
                </a:solidFill>
                <a:latin typeface="Calibri"/>
                <a:ea typeface="Calibri"/>
                <a:cs typeface="Calibri"/>
                <a:sym typeface="Calibri"/>
              </a:rPr>
              <a:t>An order of magnitude is a class in a system of classification determined by ascending size, with each class being 10 times greater than the one before.</a:t>
            </a:r>
            <a:endParaRPr sz="16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97"/>
          <p:cNvSpPr txBox="1"/>
          <p:nvPr>
            <p:ph type="title"/>
          </p:nvPr>
        </p:nvSpPr>
        <p:spPr>
          <a:xfrm>
            <a:off x="800100" y="250175"/>
            <a:ext cx="7905300" cy="46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ACEs:  Known negative risk factor</a:t>
            </a:r>
            <a:endParaRPr/>
          </a:p>
        </p:txBody>
      </p:sp>
      <p:sp>
        <p:nvSpPr>
          <p:cNvPr id="1070" name="Google Shape;1070;p97"/>
          <p:cNvSpPr txBox="1"/>
          <p:nvPr>
            <p:ph idx="1" type="body"/>
          </p:nvPr>
        </p:nvSpPr>
        <p:spPr>
          <a:xfrm>
            <a:off x="800100" y="1153775"/>
            <a:ext cx="6642600" cy="39897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Smoking</a:t>
            </a:r>
            <a:endParaRPr/>
          </a:p>
          <a:p>
            <a:pPr indent="-342900" lvl="0" marL="457200" rtl="0" algn="l">
              <a:spcBef>
                <a:spcPts val="900"/>
              </a:spcBef>
              <a:spcAft>
                <a:spcPts val="0"/>
              </a:spcAft>
              <a:buSzPts val="1800"/>
              <a:buChar char="●"/>
            </a:pPr>
            <a:r>
              <a:rPr lang="en-US"/>
              <a:t>Alcohol abuse</a:t>
            </a:r>
            <a:endParaRPr/>
          </a:p>
          <a:p>
            <a:pPr indent="-342900" lvl="0" marL="457200" rtl="0" algn="l">
              <a:spcBef>
                <a:spcPts val="900"/>
              </a:spcBef>
              <a:spcAft>
                <a:spcPts val="0"/>
              </a:spcAft>
              <a:buSzPts val="1800"/>
              <a:buChar char="●"/>
            </a:pPr>
            <a:r>
              <a:rPr lang="en-US"/>
              <a:t>Illicit drug abuse</a:t>
            </a:r>
            <a:endParaRPr/>
          </a:p>
          <a:p>
            <a:pPr indent="-342900" lvl="0" marL="457200" rtl="0" algn="l">
              <a:spcBef>
                <a:spcPts val="900"/>
              </a:spcBef>
              <a:spcAft>
                <a:spcPts val="0"/>
              </a:spcAft>
              <a:buSzPts val="1800"/>
              <a:buChar char="●"/>
            </a:pPr>
            <a:r>
              <a:rPr lang="en-US"/>
              <a:t>Teenage pregnancy</a:t>
            </a:r>
            <a:endParaRPr/>
          </a:p>
          <a:p>
            <a:pPr indent="-342900" lvl="0" marL="457200" rtl="0" algn="l">
              <a:spcBef>
                <a:spcPts val="900"/>
              </a:spcBef>
              <a:spcAft>
                <a:spcPts val="0"/>
              </a:spcAft>
              <a:buSzPts val="1800"/>
              <a:buChar char="●"/>
            </a:pPr>
            <a:r>
              <a:rPr lang="en-US"/>
              <a:t>Risk of re-victimization</a:t>
            </a:r>
            <a:endParaRPr/>
          </a:p>
          <a:p>
            <a:pPr indent="-342900" lvl="0" marL="457200" rtl="0" algn="l">
              <a:spcBef>
                <a:spcPts val="900"/>
              </a:spcBef>
              <a:spcAft>
                <a:spcPts val="0"/>
              </a:spcAft>
              <a:buSzPts val="1800"/>
              <a:buChar char="●"/>
            </a:pPr>
            <a:r>
              <a:rPr lang="en-US"/>
              <a:t>Poor adolescent health</a:t>
            </a:r>
            <a:endParaRPr/>
          </a:p>
          <a:p>
            <a:pPr indent="-342900" lvl="0" marL="457200" rtl="0" algn="l">
              <a:spcBef>
                <a:spcPts val="900"/>
              </a:spcBef>
              <a:spcAft>
                <a:spcPts val="0"/>
              </a:spcAft>
              <a:buSzPts val="1800"/>
              <a:buChar char="●"/>
            </a:pPr>
            <a:r>
              <a:rPr lang="en-US"/>
              <a:t>Mental health disorders</a:t>
            </a:r>
            <a:endParaRPr/>
          </a:p>
          <a:p>
            <a:pPr indent="-342900" lvl="0" marL="457200" rtl="0" algn="l">
              <a:spcBef>
                <a:spcPts val="900"/>
              </a:spcBef>
              <a:spcAft>
                <a:spcPts val="0"/>
              </a:spcAft>
              <a:buSzPts val="1800"/>
              <a:buChar char="●"/>
            </a:pPr>
            <a:r>
              <a:rPr lang="en-US"/>
              <a:t>Unsafe sexual behaviors</a:t>
            </a:r>
            <a:endParaRPr/>
          </a:p>
          <a:p>
            <a:pPr indent="-342900" lvl="0" marL="457200" rtl="0" algn="l">
              <a:spcBef>
                <a:spcPts val="900"/>
              </a:spcBef>
              <a:spcAft>
                <a:spcPts val="0"/>
              </a:spcAft>
              <a:buSzPts val="1800"/>
              <a:buChar char="●"/>
            </a:pPr>
            <a:r>
              <a:rPr lang="en-US"/>
              <a:t>Instability of relationships</a:t>
            </a:r>
            <a:endParaRPr/>
          </a:p>
          <a:p>
            <a:pPr indent="-342900" lvl="0" marL="457200" rtl="0" algn="l">
              <a:spcBef>
                <a:spcPts val="900"/>
              </a:spcBef>
              <a:spcAft>
                <a:spcPts val="0"/>
              </a:spcAft>
              <a:buSzPts val="1800"/>
              <a:buChar char="●"/>
            </a:pPr>
            <a:r>
              <a:rPr lang="en-US"/>
              <a:t>Poor performance in the workplace</a:t>
            </a:r>
            <a:endParaRPr/>
          </a:p>
          <a:p>
            <a:pPr indent="0" lvl="0" marL="0" rtl="0" algn="r">
              <a:spcBef>
                <a:spcPts val="600"/>
              </a:spcBef>
              <a:spcAft>
                <a:spcPts val="0"/>
              </a:spcAft>
              <a:buNone/>
            </a:pPr>
            <a:r>
              <a:rPr lang="en-US"/>
              <a:t>(Anda, 2007)</a:t>
            </a:r>
            <a:endParaRPr/>
          </a:p>
        </p:txBody>
      </p:sp>
      <p:sp>
        <p:nvSpPr>
          <p:cNvPr id="1071" name="Google Shape;1071;p97"/>
          <p:cNvSpPr txBox="1"/>
          <p:nvPr>
            <p:ph idx="2" type="subTitle"/>
          </p:nvPr>
        </p:nvSpPr>
        <p:spPr>
          <a:xfrm>
            <a:off x="80795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98"/>
          <p:cNvSpPr txBox="1"/>
          <p:nvPr>
            <p:ph type="title"/>
          </p:nvPr>
        </p:nvSpPr>
        <p:spPr>
          <a:xfrm>
            <a:off x="1600200" y="533400"/>
            <a:ext cx="6276000" cy="318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sz="2400"/>
              <a:t>Most Salient Environmental Risk Factor</a:t>
            </a:r>
            <a:endParaRPr sz="2400"/>
          </a:p>
        </p:txBody>
      </p:sp>
      <p:sp>
        <p:nvSpPr>
          <p:cNvPr id="1077" name="Google Shape;1077;p98"/>
          <p:cNvSpPr txBox="1"/>
          <p:nvPr>
            <p:ph idx="1" type="body"/>
          </p:nvPr>
        </p:nvSpPr>
        <p:spPr>
          <a:xfrm>
            <a:off x="2237375" y="1512850"/>
            <a:ext cx="5178900" cy="26613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US" sz="2000">
                <a:solidFill>
                  <a:schemeClr val="accent1"/>
                </a:solidFill>
              </a:rPr>
              <a:t>Exposure to child maltreatment, including sexual and physical abuse and neglect, is the most salient environmental risk factor for self-injury identified to date.</a:t>
            </a:r>
            <a:endParaRPr sz="2000">
              <a:solidFill>
                <a:schemeClr val="accent1"/>
              </a:solidFill>
            </a:endParaRPr>
          </a:p>
          <a:p>
            <a:pPr indent="0" lvl="0" marL="0" marR="274320" rtl="0" algn="r">
              <a:spcBef>
                <a:spcPts val="2400"/>
              </a:spcBef>
              <a:spcAft>
                <a:spcPts val="0"/>
              </a:spcAft>
              <a:buNone/>
            </a:pPr>
            <a:r>
              <a:rPr lang="en-US" sz="1400"/>
              <a:t>(</a:t>
            </a:r>
            <a:r>
              <a:rPr lang="en-US" sz="1400"/>
              <a:t>Lang &amp; Sharma-Patel, 2011)</a:t>
            </a:r>
            <a:endParaRPr sz="1400"/>
          </a:p>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sp>
        <p:nvSpPr>
          <p:cNvPr id="1084" name="Google Shape;1084;p99"/>
          <p:cNvSpPr txBox="1"/>
          <p:nvPr>
            <p:ph type="title"/>
          </p:nvPr>
        </p:nvSpPr>
        <p:spPr>
          <a:xfrm>
            <a:off x="800100" y="250175"/>
            <a:ext cx="7905300" cy="46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Traumatic exposure increases risk</a:t>
            </a:r>
            <a:endParaRPr/>
          </a:p>
        </p:txBody>
      </p:sp>
      <p:sp>
        <p:nvSpPr>
          <p:cNvPr id="1085" name="Google Shape;1085;p99"/>
          <p:cNvSpPr txBox="1"/>
          <p:nvPr>
            <p:ph idx="1" type="body"/>
          </p:nvPr>
        </p:nvSpPr>
        <p:spPr>
          <a:xfrm>
            <a:off x="800100" y="1153775"/>
            <a:ext cx="7033500" cy="36447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A twin cohort study found exposure to childhood and lifetime traumatic events are significantly associated with problem gambling and gambling disorder. </a:t>
            </a:r>
            <a:endParaRPr/>
          </a:p>
          <a:p>
            <a:pPr indent="-342900" lvl="1" marL="914400" rtl="0" algn="l">
              <a:spcBef>
                <a:spcPts val="300"/>
              </a:spcBef>
              <a:spcAft>
                <a:spcPts val="0"/>
              </a:spcAft>
              <a:buSzPts val="1800"/>
              <a:buChar char="■"/>
            </a:pPr>
            <a:r>
              <a:rPr lang="en-US"/>
              <a:t>Child neglect 			 				453% increased risk</a:t>
            </a:r>
            <a:endParaRPr/>
          </a:p>
          <a:p>
            <a:pPr indent="-342900" lvl="1" marL="914400" rtl="0" algn="l">
              <a:spcBef>
                <a:spcPts val="300"/>
              </a:spcBef>
              <a:spcAft>
                <a:spcPts val="0"/>
              </a:spcAft>
              <a:buSzPts val="1800"/>
              <a:buChar char="■"/>
            </a:pPr>
            <a:r>
              <a:rPr lang="en-US"/>
              <a:t>Physical attack 						239% </a:t>
            </a:r>
            <a:endParaRPr/>
          </a:p>
          <a:p>
            <a:pPr indent="-342900" lvl="1" marL="914400" rtl="0" algn="l">
              <a:spcBef>
                <a:spcPts val="300"/>
              </a:spcBef>
              <a:spcAft>
                <a:spcPts val="0"/>
              </a:spcAft>
              <a:buSzPts val="1800"/>
              <a:buChar char="■"/>
            </a:pPr>
            <a:r>
              <a:rPr lang="en-US"/>
              <a:t>Witnessing someone badly hurt or killed 	183%</a:t>
            </a:r>
            <a:endParaRPr/>
          </a:p>
          <a:p>
            <a:pPr indent="-342900" lvl="1" marL="914400" rtl="0" algn="l">
              <a:spcBef>
                <a:spcPts val="300"/>
              </a:spcBef>
              <a:spcAft>
                <a:spcPts val="0"/>
              </a:spcAft>
              <a:buSzPts val="1800"/>
              <a:buChar char="■"/>
            </a:pPr>
            <a:r>
              <a:rPr lang="en-US"/>
              <a:t>Child abuse 							131%</a:t>
            </a:r>
            <a:endParaRPr/>
          </a:p>
          <a:p>
            <a:pPr indent="0" lvl="0" marL="914400" rtl="0" algn="l">
              <a:spcBef>
                <a:spcPts val="300"/>
              </a:spcBef>
              <a:spcAft>
                <a:spcPts val="0"/>
              </a:spcAft>
              <a:buNone/>
            </a:pPr>
            <a:r>
              <a:t/>
            </a:r>
            <a:endParaRPr sz="700"/>
          </a:p>
          <a:p>
            <a:pPr indent="0" lvl="0" marL="0" rtl="0" algn="r">
              <a:spcBef>
                <a:spcPts val="300"/>
              </a:spcBef>
              <a:spcAft>
                <a:spcPts val="0"/>
              </a:spcAft>
              <a:buNone/>
            </a:pPr>
            <a:r>
              <a:rPr lang="en-US" sz="1400"/>
              <a:t>(Scherrer, et al. 2007)</a:t>
            </a:r>
            <a:endParaRPr sz="1400"/>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US"/>
              <a:t>Greater severity of childhood abuse </a:t>
            </a:r>
            <a:endParaRPr/>
          </a:p>
          <a:p>
            <a:pPr indent="-342900" lvl="1" marL="914400" rtl="0" algn="l">
              <a:spcBef>
                <a:spcPts val="300"/>
              </a:spcBef>
              <a:spcAft>
                <a:spcPts val="0"/>
              </a:spcAft>
              <a:buSzPts val="1800"/>
              <a:buChar char="■"/>
            </a:pPr>
            <a:r>
              <a:rPr lang="en-US"/>
              <a:t>earlier age of gambling onset </a:t>
            </a:r>
            <a:endParaRPr/>
          </a:p>
          <a:p>
            <a:pPr indent="-342900" lvl="1" marL="914400" rtl="0" algn="l">
              <a:spcBef>
                <a:spcPts val="300"/>
              </a:spcBef>
              <a:spcAft>
                <a:spcPts val="0"/>
              </a:spcAft>
              <a:buSzPts val="1800"/>
              <a:buChar char="■"/>
            </a:pPr>
            <a:r>
              <a:rPr lang="en-US"/>
              <a:t>more severe gambling problems</a:t>
            </a:r>
            <a:endParaRPr/>
          </a:p>
          <a:p>
            <a:pPr indent="0" lvl="0" marL="0" rtl="0" algn="r">
              <a:spcBef>
                <a:spcPts val="300"/>
              </a:spcBef>
              <a:spcAft>
                <a:spcPts val="0"/>
              </a:spcAft>
              <a:buNone/>
            </a:pPr>
            <a:r>
              <a:rPr lang="en-US" sz="1400"/>
              <a:t>(Petry et al., 2005) </a:t>
            </a:r>
            <a:endParaRPr sz="14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86" name="Google Shape;1086;p99"/>
          <p:cNvSpPr txBox="1"/>
          <p:nvPr>
            <p:ph idx="2" type="subTitle"/>
          </p:nvPr>
        </p:nvSpPr>
        <p:spPr>
          <a:xfrm>
            <a:off x="80795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100"/>
          <p:cNvSpPr txBox="1"/>
          <p:nvPr>
            <p:ph type="title"/>
          </p:nvPr>
        </p:nvSpPr>
        <p:spPr>
          <a:xfrm>
            <a:off x="800100" y="250175"/>
            <a:ext cx="7905300" cy="46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ACEs and Drug Abuse – CDC-Kaiser ACE Study</a:t>
            </a:r>
            <a:endParaRPr/>
          </a:p>
        </p:txBody>
      </p:sp>
      <p:sp>
        <p:nvSpPr>
          <p:cNvPr id="1092" name="Google Shape;1092;p100"/>
          <p:cNvSpPr txBox="1"/>
          <p:nvPr>
            <p:ph idx="2" type="subTitle"/>
          </p:nvPr>
        </p:nvSpPr>
        <p:spPr>
          <a:xfrm>
            <a:off x="80795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93" name="Google Shape;1093;p100"/>
          <p:cNvSpPr txBox="1"/>
          <p:nvPr>
            <p:ph idx="1" type="body"/>
          </p:nvPr>
        </p:nvSpPr>
        <p:spPr>
          <a:xfrm>
            <a:off x="6627450" y="4324350"/>
            <a:ext cx="1211700" cy="628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900"/>
              <a:t>Source: </a:t>
            </a:r>
            <a:r>
              <a:rPr i="1" lang="en-US" sz="900"/>
              <a:t>Overview of the Adverse Childhood Experiences Study</a:t>
            </a:r>
            <a:r>
              <a:rPr lang="en-US" sz="900"/>
              <a:t>, 2013 slide presentation by Robert F. Anda, MD</a:t>
            </a:r>
            <a:endParaRPr sz="900"/>
          </a:p>
        </p:txBody>
      </p:sp>
      <p:grpSp>
        <p:nvGrpSpPr>
          <p:cNvPr id="1094" name="Google Shape;1094;p100"/>
          <p:cNvGrpSpPr/>
          <p:nvPr/>
        </p:nvGrpSpPr>
        <p:grpSpPr>
          <a:xfrm>
            <a:off x="800092" y="1028688"/>
            <a:ext cx="5631571" cy="3886077"/>
            <a:chOff x="301275" y="462725"/>
            <a:chExt cx="7036825" cy="4855775"/>
          </a:xfrm>
        </p:grpSpPr>
        <p:sp>
          <p:nvSpPr>
            <p:cNvPr id="1095" name="Google Shape;1095;p100"/>
            <p:cNvSpPr/>
            <p:nvPr/>
          </p:nvSpPr>
          <p:spPr>
            <a:xfrm>
              <a:off x="3599050" y="4894625"/>
              <a:ext cx="93550" cy="145300"/>
            </a:xfrm>
            <a:custGeom>
              <a:rect b="b" l="l" r="r" t="t"/>
              <a:pathLst>
                <a:path extrusionOk="0" h="5812" w="3742">
                  <a:moveTo>
                    <a:pt x="1" y="1"/>
                  </a:moveTo>
                  <a:lnTo>
                    <a:pt x="1" y="5811"/>
                  </a:lnTo>
                  <a:lnTo>
                    <a:pt x="3742" y="5811"/>
                  </a:lnTo>
                  <a:lnTo>
                    <a:pt x="3742" y="5135"/>
                  </a:lnTo>
                  <a:lnTo>
                    <a:pt x="797" y="5135"/>
                  </a:lnTo>
                  <a:lnTo>
                    <a:pt x="797" y="3065"/>
                  </a:lnTo>
                  <a:lnTo>
                    <a:pt x="3543" y="3065"/>
                  </a:lnTo>
                  <a:lnTo>
                    <a:pt x="3543" y="2389"/>
                  </a:lnTo>
                  <a:lnTo>
                    <a:pt x="797" y="2389"/>
                  </a:lnTo>
                  <a:lnTo>
                    <a:pt x="797" y="677"/>
                  </a:lnTo>
                  <a:lnTo>
                    <a:pt x="3662" y="677"/>
                  </a:lnTo>
                  <a:lnTo>
                    <a:pt x="366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00"/>
            <p:cNvSpPr/>
            <p:nvPr/>
          </p:nvSpPr>
          <p:spPr>
            <a:xfrm>
              <a:off x="3718450" y="4931450"/>
              <a:ext cx="105500" cy="108475"/>
            </a:xfrm>
            <a:custGeom>
              <a:rect b="b" l="l" r="r" t="t"/>
              <a:pathLst>
                <a:path extrusionOk="0" h="4339" w="4220">
                  <a:moveTo>
                    <a:pt x="1" y="0"/>
                  </a:moveTo>
                  <a:lnTo>
                    <a:pt x="1632" y="4338"/>
                  </a:lnTo>
                  <a:lnTo>
                    <a:pt x="2587" y="4338"/>
                  </a:lnTo>
                  <a:lnTo>
                    <a:pt x="4219" y="0"/>
                  </a:lnTo>
                  <a:lnTo>
                    <a:pt x="3463" y="0"/>
                  </a:lnTo>
                  <a:lnTo>
                    <a:pt x="2110" y="3622"/>
                  </a:lnTo>
                  <a:lnTo>
                    <a:pt x="75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00"/>
            <p:cNvSpPr/>
            <p:nvPr/>
          </p:nvSpPr>
          <p:spPr>
            <a:xfrm>
              <a:off x="3829875" y="4928450"/>
              <a:ext cx="100525" cy="114450"/>
            </a:xfrm>
            <a:custGeom>
              <a:rect b="b" l="l" r="r" t="t"/>
              <a:pathLst>
                <a:path extrusionOk="0" h="4578" w="4021">
                  <a:moveTo>
                    <a:pt x="2110" y="598"/>
                  </a:moveTo>
                  <a:cubicBezTo>
                    <a:pt x="2468" y="598"/>
                    <a:pt x="2747" y="717"/>
                    <a:pt x="2986" y="956"/>
                  </a:cubicBezTo>
                  <a:cubicBezTo>
                    <a:pt x="3185" y="1195"/>
                    <a:pt x="3304" y="1513"/>
                    <a:pt x="3304" y="1911"/>
                  </a:cubicBezTo>
                  <a:lnTo>
                    <a:pt x="757" y="1911"/>
                  </a:lnTo>
                  <a:cubicBezTo>
                    <a:pt x="797" y="1473"/>
                    <a:pt x="916" y="1155"/>
                    <a:pt x="1155" y="956"/>
                  </a:cubicBezTo>
                  <a:cubicBezTo>
                    <a:pt x="1394" y="717"/>
                    <a:pt x="1712" y="598"/>
                    <a:pt x="2110" y="598"/>
                  </a:cubicBezTo>
                  <a:close/>
                  <a:moveTo>
                    <a:pt x="2110" y="1"/>
                  </a:moveTo>
                  <a:cubicBezTo>
                    <a:pt x="1473" y="1"/>
                    <a:pt x="956" y="200"/>
                    <a:pt x="558" y="638"/>
                  </a:cubicBezTo>
                  <a:cubicBezTo>
                    <a:pt x="160" y="1036"/>
                    <a:pt x="1" y="1633"/>
                    <a:pt x="1" y="2309"/>
                  </a:cubicBezTo>
                  <a:cubicBezTo>
                    <a:pt x="1" y="3025"/>
                    <a:pt x="200" y="3543"/>
                    <a:pt x="598" y="3981"/>
                  </a:cubicBezTo>
                  <a:cubicBezTo>
                    <a:pt x="996" y="4379"/>
                    <a:pt x="1553" y="4578"/>
                    <a:pt x="2230" y="4578"/>
                  </a:cubicBezTo>
                  <a:cubicBezTo>
                    <a:pt x="2508" y="4578"/>
                    <a:pt x="2787" y="4538"/>
                    <a:pt x="3065" y="4498"/>
                  </a:cubicBezTo>
                  <a:cubicBezTo>
                    <a:pt x="3344" y="4418"/>
                    <a:pt x="3583" y="4339"/>
                    <a:pt x="3861" y="4219"/>
                  </a:cubicBezTo>
                  <a:lnTo>
                    <a:pt x="3861" y="3543"/>
                  </a:lnTo>
                  <a:cubicBezTo>
                    <a:pt x="3583" y="3702"/>
                    <a:pt x="3344" y="3782"/>
                    <a:pt x="3065" y="3861"/>
                  </a:cubicBezTo>
                  <a:cubicBezTo>
                    <a:pt x="2827" y="3941"/>
                    <a:pt x="2548" y="3981"/>
                    <a:pt x="2269" y="3981"/>
                  </a:cubicBezTo>
                  <a:cubicBezTo>
                    <a:pt x="1792" y="3981"/>
                    <a:pt x="1434" y="3821"/>
                    <a:pt x="1155" y="3583"/>
                  </a:cubicBezTo>
                  <a:cubicBezTo>
                    <a:pt x="916" y="3304"/>
                    <a:pt x="757" y="2946"/>
                    <a:pt x="717" y="2468"/>
                  </a:cubicBezTo>
                  <a:lnTo>
                    <a:pt x="4021" y="2468"/>
                  </a:lnTo>
                  <a:lnTo>
                    <a:pt x="4021" y="2110"/>
                  </a:lnTo>
                  <a:cubicBezTo>
                    <a:pt x="4021" y="1473"/>
                    <a:pt x="3822" y="956"/>
                    <a:pt x="3503" y="558"/>
                  </a:cubicBezTo>
                  <a:cubicBezTo>
                    <a:pt x="3145" y="200"/>
                    <a:pt x="2707" y="1"/>
                    <a:pt x="211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00"/>
            <p:cNvSpPr/>
            <p:nvPr/>
          </p:nvSpPr>
          <p:spPr>
            <a:xfrm>
              <a:off x="3959225" y="4928450"/>
              <a:ext cx="63700" cy="111475"/>
            </a:xfrm>
            <a:custGeom>
              <a:rect b="b" l="l" r="r" t="t"/>
              <a:pathLst>
                <a:path extrusionOk="0" h="4459" w="2548">
                  <a:moveTo>
                    <a:pt x="2150" y="1"/>
                  </a:moveTo>
                  <a:cubicBezTo>
                    <a:pt x="1831" y="1"/>
                    <a:pt x="1513" y="80"/>
                    <a:pt x="1274" y="200"/>
                  </a:cubicBezTo>
                  <a:cubicBezTo>
                    <a:pt x="1035" y="319"/>
                    <a:pt x="836" y="518"/>
                    <a:pt x="717" y="797"/>
                  </a:cubicBezTo>
                  <a:lnTo>
                    <a:pt x="717" y="120"/>
                  </a:lnTo>
                  <a:lnTo>
                    <a:pt x="1" y="120"/>
                  </a:lnTo>
                  <a:lnTo>
                    <a:pt x="1" y="4458"/>
                  </a:lnTo>
                  <a:lnTo>
                    <a:pt x="717" y="4458"/>
                  </a:lnTo>
                  <a:lnTo>
                    <a:pt x="717" y="2150"/>
                  </a:lnTo>
                  <a:cubicBezTo>
                    <a:pt x="717" y="1672"/>
                    <a:pt x="797" y="1314"/>
                    <a:pt x="1035" y="1036"/>
                  </a:cubicBezTo>
                  <a:cubicBezTo>
                    <a:pt x="1234" y="757"/>
                    <a:pt x="1553" y="638"/>
                    <a:pt x="1951" y="638"/>
                  </a:cubicBezTo>
                  <a:cubicBezTo>
                    <a:pt x="2070" y="638"/>
                    <a:pt x="2190" y="638"/>
                    <a:pt x="2269" y="677"/>
                  </a:cubicBezTo>
                  <a:cubicBezTo>
                    <a:pt x="2349" y="677"/>
                    <a:pt x="2468" y="717"/>
                    <a:pt x="2548" y="797"/>
                  </a:cubicBezTo>
                  <a:lnTo>
                    <a:pt x="2508" y="41"/>
                  </a:lnTo>
                  <a:cubicBezTo>
                    <a:pt x="2468" y="41"/>
                    <a:pt x="2389" y="41"/>
                    <a:pt x="230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00"/>
            <p:cNvSpPr/>
            <p:nvPr/>
          </p:nvSpPr>
          <p:spPr>
            <a:xfrm>
              <a:off x="4077625" y="4928450"/>
              <a:ext cx="92550" cy="114450"/>
            </a:xfrm>
            <a:custGeom>
              <a:rect b="b" l="l" r="r" t="t"/>
              <a:pathLst>
                <a:path extrusionOk="0" h="4578" w="3702">
                  <a:moveTo>
                    <a:pt x="2986" y="2269"/>
                  </a:moveTo>
                  <a:lnTo>
                    <a:pt x="2986" y="2428"/>
                  </a:lnTo>
                  <a:cubicBezTo>
                    <a:pt x="2986" y="2906"/>
                    <a:pt x="2866" y="3264"/>
                    <a:pt x="2627" y="3543"/>
                  </a:cubicBezTo>
                  <a:cubicBezTo>
                    <a:pt x="2389" y="3821"/>
                    <a:pt x="2070" y="3981"/>
                    <a:pt x="1672" y="3981"/>
                  </a:cubicBezTo>
                  <a:cubicBezTo>
                    <a:pt x="1354" y="3981"/>
                    <a:pt x="1155" y="3901"/>
                    <a:pt x="956" y="3742"/>
                  </a:cubicBezTo>
                  <a:cubicBezTo>
                    <a:pt x="797" y="3583"/>
                    <a:pt x="717" y="3384"/>
                    <a:pt x="717" y="3145"/>
                  </a:cubicBezTo>
                  <a:cubicBezTo>
                    <a:pt x="717" y="2826"/>
                    <a:pt x="836" y="2588"/>
                    <a:pt x="1075" y="2468"/>
                  </a:cubicBezTo>
                  <a:cubicBezTo>
                    <a:pt x="1274" y="2349"/>
                    <a:pt x="1672" y="2269"/>
                    <a:pt x="2269" y="2269"/>
                  </a:cubicBezTo>
                  <a:close/>
                  <a:moveTo>
                    <a:pt x="1792" y="1"/>
                  </a:moveTo>
                  <a:cubicBezTo>
                    <a:pt x="1593" y="1"/>
                    <a:pt x="1354" y="41"/>
                    <a:pt x="1075" y="80"/>
                  </a:cubicBezTo>
                  <a:cubicBezTo>
                    <a:pt x="836" y="120"/>
                    <a:pt x="598" y="200"/>
                    <a:pt x="319" y="319"/>
                  </a:cubicBezTo>
                  <a:lnTo>
                    <a:pt x="319" y="956"/>
                  </a:lnTo>
                  <a:cubicBezTo>
                    <a:pt x="558" y="837"/>
                    <a:pt x="757" y="757"/>
                    <a:pt x="996" y="717"/>
                  </a:cubicBezTo>
                  <a:cubicBezTo>
                    <a:pt x="1234" y="638"/>
                    <a:pt x="1473" y="598"/>
                    <a:pt x="1752" y="598"/>
                  </a:cubicBezTo>
                  <a:cubicBezTo>
                    <a:pt x="2110" y="598"/>
                    <a:pt x="2428" y="717"/>
                    <a:pt x="2627" y="876"/>
                  </a:cubicBezTo>
                  <a:cubicBezTo>
                    <a:pt x="2866" y="1075"/>
                    <a:pt x="2986" y="1314"/>
                    <a:pt x="2986" y="1633"/>
                  </a:cubicBezTo>
                  <a:lnTo>
                    <a:pt x="2986" y="1712"/>
                  </a:lnTo>
                  <a:lnTo>
                    <a:pt x="1951" y="1712"/>
                  </a:lnTo>
                  <a:cubicBezTo>
                    <a:pt x="1314" y="1712"/>
                    <a:pt x="836" y="1832"/>
                    <a:pt x="518" y="2070"/>
                  </a:cubicBezTo>
                  <a:cubicBezTo>
                    <a:pt x="160" y="2349"/>
                    <a:pt x="1" y="2707"/>
                    <a:pt x="1" y="3185"/>
                  </a:cubicBezTo>
                  <a:cubicBezTo>
                    <a:pt x="1" y="3622"/>
                    <a:pt x="160" y="3941"/>
                    <a:pt x="399" y="4180"/>
                  </a:cubicBezTo>
                  <a:cubicBezTo>
                    <a:pt x="677" y="4458"/>
                    <a:pt x="1035" y="4578"/>
                    <a:pt x="1473" y="4578"/>
                  </a:cubicBezTo>
                  <a:cubicBezTo>
                    <a:pt x="1831" y="4578"/>
                    <a:pt x="2110" y="4498"/>
                    <a:pt x="2349" y="4379"/>
                  </a:cubicBezTo>
                  <a:cubicBezTo>
                    <a:pt x="2588" y="4259"/>
                    <a:pt x="2826" y="4060"/>
                    <a:pt x="2986" y="3782"/>
                  </a:cubicBezTo>
                  <a:lnTo>
                    <a:pt x="2986" y="4458"/>
                  </a:lnTo>
                  <a:lnTo>
                    <a:pt x="3702" y="4458"/>
                  </a:lnTo>
                  <a:lnTo>
                    <a:pt x="3702" y="1991"/>
                  </a:lnTo>
                  <a:cubicBezTo>
                    <a:pt x="3702" y="1314"/>
                    <a:pt x="3543" y="837"/>
                    <a:pt x="3224" y="478"/>
                  </a:cubicBezTo>
                  <a:cubicBezTo>
                    <a:pt x="2906" y="160"/>
                    <a:pt x="2428" y="1"/>
                    <a:pt x="179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00"/>
            <p:cNvSpPr/>
            <p:nvPr/>
          </p:nvSpPr>
          <p:spPr>
            <a:xfrm>
              <a:off x="4187075" y="4888650"/>
              <a:ext cx="97525" cy="154250"/>
            </a:xfrm>
            <a:custGeom>
              <a:rect b="b" l="l" r="r" t="t"/>
              <a:pathLst>
                <a:path extrusionOk="0" h="6170" w="3901">
                  <a:moveTo>
                    <a:pt x="1951" y="2190"/>
                  </a:moveTo>
                  <a:cubicBezTo>
                    <a:pt x="2349" y="2190"/>
                    <a:pt x="2627" y="2349"/>
                    <a:pt x="2866" y="2628"/>
                  </a:cubicBezTo>
                  <a:cubicBezTo>
                    <a:pt x="3065" y="2946"/>
                    <a:pt x="3184" y="3344"/>
                    <a:pt x="3184" y="3861"/>
                  </a:cubicBezTo>
                  <a:cubicBezTo>
                    <a:pt x="3184" y="4418"/>
                    <a:pt x="3065" y="4816"/>
                    <a:pt x="2866" y="5135"/>
                  </a:cubicBezTo>
                  <a:cubicBezTo>
                    <a:pt x="2627" y="5413"/>
                    <a:pt x="2349" y="5573"/>
                    <a:pt x="1951" y="5573"/>
                  </a:cubicBezTo>
                  <a:cubicBezTo>
                    <a:pt x="1592" y="5573"/>
                    <a:pt x="1314" y="5413"/>
                    <a:pt x="1075" y="5135"/>
                  </a:cubicBezTo>
                  <a:cubicBezTo>
                    <a:pt x="876" y="4816"/>
                    <a:pt x="757" y="4418"/>
                    <a:pt x="757" y="3861"/>
                  </a:cubicBezTo>
                  <a:cubicBezTo>
                    <a:pt x="757" y="3344"/>
                    <a:pt x="876" y="2946"/>
                    <a:pt x="1075" y="2628"/>
                  </a:cubicBezTo>
                  <a:cubicBezTo>
                    <a:pt x="1314" y="2349"/>
                    <a:pt x="1592" y="2190"/>
                    <a:pt x="1951" y="2190"/>
                  </a:cubicBezTo>
                  <a:close/>
                  <a:moveTo>
                    <a:pt x="3184" y="1"/>
                  </a:moveTo>
                  <a:lnTo>
                    <a:pt x="3184" y="2349"/>
                  </a:lnTo>
                  <a:cubicBezTo>
                    <a:pt x="3025" y="2110"/>
                    <a:pt x="2866" y="1911"/>
                    <a:pt x="2627" y="1792"/>
                  </a:cubicBezTo>
                  <a:cubicBezTo>
                    <a:pt x="2388" y="1672"/>
                    <a:pt x="2110" y="1593"/>
                    <a:pt x="1791" y="1593"/>
                  </a:cubicBezTo>
                  <a:cubicBezTo>
                    <a:pt x="1274" y="1593"/>
                    <a:pt x="836" y="1792"/>
                    <a:pt x="518" y="2230"/>
                  </a:cubicBezTo>
                  <a:cubicBezTo>
                    <a:pt x="199" y="2628"/>
                    <a:pt x="0" y="3185"/>
                    <a:pt x="0" y="3861"/>
                  </a:cubicBezTo>
                  <a:cubicBezTo>
                    <a:pt x="0" y="4578"/>
                    <a:pt x="199" y="5095"/>
                    <a:pt x="518" y="5533"/>
                  </a:cubicBezTo>
                  <a:cubicBezTo>
                    <a:pt x="836" y="5971"/>
                    <a:pt x="1274" y="6170"/>
                    <a:pt x="1791" y="6170"/>
                  </a:cubicBezTo>
                  <a:cubicBezTo>
                    <a:pt x="2110" y="6170"/>
                    <a:pt x="2388" y="6090"/>
                    <a:pt x="2627" y="5971"/>
                  </a:cubicBezTo>
                  <a:cubicBezTo>
                    <a:pt x="2866" y="5851"/>
                    <a:pt x="3025" y="5652"/>
                    <a:pt x="3184" y="5413"/>
                  </a:cubicBezTo>
                  <a:lnTo>
                    <a:pt x="3184" y="6050"/>
                  </a:lnTo>
                  <a:lnTo>
                    <a:pt x="3901" y="6050"/>
                  </a:lnTo>
                  <a:lnTo>
                    <a:pt x="390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00"/>
            <p:cNvSpPr/>
            <p:nvPr/>
          </p:nvSpPr>
          <p:spPr>
            <a:xfrm>
              <a:off x="4308450" y="4888650"/>
              <a:ext cx="97550" cy="154250"/>
            </a:xfrm>
            <a:custGeom>
              <a:rect b="b" l="l" r="r" t="t"/>
              <a:pathLst>
                <a:path extrusionOk="0" h="6170" w="3902">
                  <a:moveTo>
                    <a:pt x="1951" y="2190"/>
                  </a:moveTo>
                  <a:cubicBezTo>
                    <a:pt x="2349" y="2190"/>
                    <a:pt x="2628" y="2349"/>
                    <a:pt x="2866" y="2628"/>
                  </a:cubicBezTo>
                  <a:cubicBezTo>
                    <a:pt x="3065" y="2946"/>
                    <a:pt x="3185" y="3344"/>
                    <a:pt x="3185" y="3861"/>
                  </a:cubicBezTo>
                  <a:cubicBezTo>
                    <a:pt x="3185" y="4418"/>
                    <a:pt x="3065" y="4816"/>
                    <a:pt x="2866" y="5135"/>
                  </a:cubicBezTo>
                  <a:cubicBezTo>
                    <a:pt x="2628" y="5413"/>
                    <a:pt x="2349" y="5573"/>
                    <a:pt x="1951" y="5573"/>
                  </a:cubicBezTo>
                  <a:cubicBezTo>
                    <a:pt x="1593" y="5573"/>
                    <a:pt x="1274" y="5413"/>
                    <a:pt x="1075" y="5135"/>
                  </a:cubicBezTo>
                  <a:cubicBezTo>
                    <a:pt x="837" y="4816"/>
                    <a:pt x="757" y="4418"/>
                    <a:pt x="757" y="3861"/>
                  </a:cubicBezTo>
                  <a:cubicBezTo>
                    <a:pt x="757" y="3344"/>
                    <a:pt x="837" y="2946"/>
                    <a:pt x="1075" y="2628"/>
                  </a:cubicBezTo>
                  <a:cubicBezTo>
                    <a:pt x="1274" y="2349"/>
                    <a:pt x="1593" y="2190"/>
                    <a:pt x="1951" y="2190"/>
                  </a:cubicBezTo>
                  <a:close/>
                  <a:moveTo>
                    <a:pt x="3185" y="1"/>
                  </a:moveTo>
                  <a:lnTo>
                    <a:pt x="3185" y="2349"/>
                  </a:lnTo>
                  <a:cubicBezTo>
                    <a:pt x="3025" y="2110"/>
                    <a:pt x="2826" y="1911"/>
                    <a:pt x="2588" y="1792"/>
                  </a:cubicBezTo>
                  <a:cubicBezTo>
                    <a:pt x="2389" y="1672"/>
                    <a:pt x="2110" y="1593"/>
                    <a:pt x="1792" y="1593"/>
                  </a:cubicBezTo>
                  <a:cubicBezTo>
                    <a:pt x="1274" y="1593"/>
                    <a:pt x="837" y="1792"/>
                    <a:pt x="478" y="2230"/>
                  </a:cubicBezTo>
                  <a:cubicBezTo>
                    <a:pt x="160" y="2628"/>
                    <a:pt x="1" y="3185"/>
                    <a:pt x="1" y="3861"/>
                  </a:cubicBezTo>
                  <a:cubicBezTo>
                    <a:pt x="1" y="4578"/>
                    <a:pt x="160" y="5095"/>
                    <a:pt x="478" y="5533"/>
                  </a:cubicBezTo>
                  <a:cubicBezTo>
                    <a:pt x="837" y="5971"/>
                    <a:pt x="1274" y="6170"/>
                    <a:pt x="1792" y="6170"/>
                  </a:cubicBezTo>
                  <a:cubicBezTo>
                    <a:pt x="2110" y="6170"/>
                    <a:pt x="2389" y="6090"/>
                    <a:pt x="2588" y="5971"/>
                  </a:cubicBezTo>
                  <a:cubicBezTo>
                    <a:pt x="2826" y="5851"/>
                    <a:pt x="3025" y="5652"/>
                    <a:pt x="3185" y="5413"/>
                  </a:cubicBezTo>
                  <a:lnTo>
                    <a:pt x="3185" y="6050"/>
                  </a:lnTo>
                  <a:lnTo>
                    <a:pt x="3901" y="6050"/>
                  </a:lnTo>
                  <a:lnTo>
                    <a:pt x="390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00"/>
            <p:cNvSpPr/>
            <p:nvPr/>
          </p:nvSpPr>
          <p:spPr>
            <a:xfrm>
              <a:off x="4437800" y="4888650"/>
              <a:ext cx="17925" cy="151275"/>
            </a:xfrm>
            <a:custGeom>
              <a:rect b="b" l="l" r="r" t="t"/>
              <a:pathLst>
                <a:path extrusionOk="0" h="6051" w="717">
                  <a:moveTo>
                    <a:pt x="1" y="1"/>
                  </a:moveTo>
                  <a:lnTo>
                    <a:pt x="1" y="916"/>
                  </a:lnTo>
                  <a:lnTo>
                    <a:pt x="717" y="916"/>
                  </a:lnTo>
                  <a:lnTo>
                    <a:pt x="717" y="1"/>
                  </a:lnTo>
                  <a:close/>
                  <a:moveTo>
                    <a:pt x="1" y="1712"/>
                  </a:moveTo>
                  <a:lnTo>
                    <a:pt x="1" y="6050"/>
                  </a:lnTo>
                  <a:lnTo>
                    <a:pt x="717" y="6050"/>
                  </a:lnTo>
                  <a:lnTo>
                    <a:pt x="717" y="1712"/>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00"/>
            <p:cNvSpPr/>
            <p:nvPr/>
          </p:nvSpPr>
          <p:spPr>
            <a:xfrm>
              <a:off x="4484575" y="4928450"/>
              <a:ext cx="86575" cy="114450"/>
            </a:xfrm>
            <a:custGeom>
              <a:rect b="b" l="l" r="r" t="t"/>
              <a:pathLst>
                <a:path extrusionOk="0" h="4578" w="3463">
                  <a:moveTo>
                    <a:pt x="2189" y="1"/>
                  </a:moveTo>
                  <a:cubicBezTo>
                    <a:pt x="1512" y="1"/>
                    <a:pt x="995" y="200"/>
                    <a:pt x="597" y="598"/>
                  </a:cubicBezTo>
                  <a:cubicBezTo>
                    <a:pt x="199" y="1036"/>
                    <a:pt x="0" y="1593"/>
                    <a:pt x="0" y="2269"/>
                  </a:cubicBezTo>
                  <a:cubicBezTo>
                    <a:pt x="0" y="2986"/>
                    <a:pt x="199" y="3543"/>
                    <a:pt x="597" y="3941"/>
                  </a:cubicBezTo>
                  <a:cubicBezTo>
                    <a:pt x="955" y="4379"/>
                    <a:pt x="1512" y="4578"/>
                    <a:pt x="2149" y="4578"/>
                  </a:cubicBezTo>
                  <a:cubicBezTo>
                    <a:pt x="2388" y="4578"/>
                    <a:pt x="2627" y="4538"/>
                    <a:pt x="2826" y="4498"/>
                  </a:cubicBezTo>
                  <a:cubicBezTo>
                    <a:pt x="3025" y="4458"/>
                    <a:pt x="3264" y="4379"/>
                    <a:pt x="3463" y="4299"/>
                  </a:cubicBezTo>
                  <a:lnTo>
                    <a:pt x="3463" y="3622"/>
                  </a:lnTo>
                  <a:cubicBezTo>
                    <a:pt x="3264" y="3742"/>
                    <a:pt x="3025" y="3821"/>
                    <a:pt x="2826" y="3901"/>
                  </a:cubicBezTo>
                  <a:cubicBezTo>
                    <a:pt x="2627" y="3941"/>
                    <a:pt x="2428" y="3981"/>
                    <a:pt x="2229" y="3981"/>
                  </a:cubicBezTo>
                  <a:cubicBezTo>
                    <a:pt x="1751" y="3981"/>
                    <a:pt x="1393" y="3821"/>
                    <a:pt x="1154" y="3543"/>
                  </a:cubicBezTo>
                  <a:cubicBezTo>
                    <a:pt x="876" y="3224"/>
                    <a:pt x="756" y="2826"/>
                    <a:pt x="756" y="2269"/>
                  </a:cubicBezTo>
                  <a:cubicBezTo>
                    <a:pt x="756" y="1752"/>
                    <a:pt x="876" y="1354"/>
                    <a:pt x="1154" y="1036"/>
                  </a:cubicBezTo>
                  <a:cubicBezTo>
                    <a:pt x="1393" y="757"/>
                    <a:pt x="1751" y="598"/>
                    <a:pt x="2229" y="598"/>
                  </a:cubicBezTo>
                  <a:cubicBezTo>
                    <a:pt x="2428" y="598"/>
                    <a:pt x="2627" y="638"/>
                    <a:pt x="2826" y="677"/>
                  </a:cubicBezTo>
                  <a:cubicBezTo>
                    <a:pt x="3025" y="757"/>
                    <a:pt x="3264" y="837"/>
                    <a:pt x="3463" y="956"/>
                  </a:cubicBezTo>
                  <a:lnTo>
                    <a:pt x="3463" y="279"/>
                  </a:lnTo>
                  <a:cubicBezTo>
                    <a:pt x="3264" y="200"/>
                    <a:pt x="3065" y="120"/>
                    <a:pt x="2826" y="80"/>
                  </a:cubicBezTo>
                  <a:cubicBezTo>
                    <a:pt x="2627" y="41"/>
                    <a:pt x="2428" y="1"/>
                    <a:pt x="21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00"/>
            <p:cNvSpPr/>
            <p:nvPr/>
          </p:nvSpPr>
          <p:spPr>
            <a:xfrm>
              <a:off x="4590025" y="4900600"/>
              <a:ext cx="67675" cy="139325"/>
            </a:xfrm>
            <a:custGeom>
              <a:rect b="b" l="l" r="r" t="t"/>
              <a:pathLst>
                <a:path extrusionOk="0" h="5573" w="2707">
                  <a:moveTo>
                    <a:pt x="518" y="0"/>
                  </a:moveTo>
                  <a:lnTo>
                    <a:pt x="518" y="1234"/>
                  </a:lnTo>
                  <a:lnTo>
                    <a:pt x="1" y="1234"/>
                  </a:lnTo>
                  <a:lnTo>
                    <a:pt x="1" y="1791"/>
                  </a:lnTo>
                  <a:lnTo>
                    <a:pt x="518" y="1791"/>
                  </a:lnTo>
                  <a:lnTo>
                    <a:pt x="518" y="4139"/>
                  </a:lnTo>
                  <a:cubicBezTo>
                    <a:pt x="518" y="4697"/>
                    <a:pt x="598" y="5055"/>
                    <a:pt x="836" y="5254"/>
                  </a:cubicBezTo>
                  <a:cubicBezTo>
                    <a:pt x="1035" y="5453"/>
                    <a:pt x="1433" y="5572"/>
                    <a:pt x="1951" y="5572"/>
                  </a:cubicBezTo>
                  <a:lnTo>
                    <a:pt x="2707" y="5572"/>
                  </a:lnTo>
                  <a:lnTo>
                    <a:pt x="2707" y="4975"/>
                  </a:lnTo>
                  <a:lnTo>
                    <a:pt x="1951" y="4975"/>
                  </a:lnTo>
                  <a:cubicBezTo>
                    <a:pt x="1672" y="4975"/>
                    <a:pt x="1473" y="4935"/>
                    <a:pt x="1394" y="4816"/>
                  </a:cubicBezTo>
                  <a:cubicBezTo>
                    <a:pt x="1274" y="4736"/>
                    <a:pt x="1234" y="4498"/>
                    <a:pt x="1234" y="4139"/>
                  </a:cubicBezTo>
                  <a:lnTo>
                    <a:pt x="1234" y="1791"/>
                  </a:lnTo>
                  <a:lnTo>
                    <a:pt x="2707" y="1791"/>
                  </a:lnTo>
                  <a:lnTo>
                    <a:pt x="2707" y="1234"/>
                  </a:lnTo>
                  <a:lnTo>
                    <a:pt x="1234" y="1234"/>
                  </a:lnTo>
                  <a:lnTo>
                    <a:pt x="123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00"/>
            <p:cNvSpPr/>
            <p:nvPr/>
          </p:nvSpPr>
          <p:spPr>
            <a:xfrm>
              <a:off x="4660675" y="4928450"/>
              <a:ext cx="101500" cy="114450"/>
            </a:xfrm>
            <a:custGeom>
              <a:rect b="b" l="l" r="r" t="t"/>
              <a:pathLst>
                <a:path extrusionOk="0" h="4578" w="4060">
                  <a:moveTo>
                    <a:pt x="2149" y="598"/>
                  </a:moveTo>
                  <a:cubicBezTo>
                    <a:pt x="2508" y="598"/>
                    <a:pt x="2786" y="717"/>
                    <a:pt x="2985" y="956"/>
                  </a:cubicBezTo>
                  <a:cubicBezTo>
                    <a:pt x="3224" y="1195"/>
                    <a:pt x="3304" y="1513"/>
                    <a:pt x="3343" y="1911"/>
                  </a:cubicBezTo>
                  <a:lnTo>
                    <a:pt x="796" y="1911"/>
                  </a:lnTo>
                  <a:cubicBezTo>
                    <a:pt x="796" y="1473"/>
                    <a:pt x="955" y="1155"/>
                    <a:pt x="1194" y="956"/>
                  </a:cubicBezTo>
                  <a:cubicBezTo>
                    <a:pt x="1433" y="717"/>
                    <a:pt x="1751" y="598"/>
                    <a:pt x="2149" y="598"/>
                  </a:cubicBezTo>
                  <a:close/>
                  <a:moveTo>
                    <a:pt x="2149" y="1"/>
                  </a:moveTo>
                  <a:cubicBezTo>
                    <a:pt x="1473" y="1"/>
                    <a:pt x="955" y="200"/>
                    <a:pt x="597" y="638"/>
                  </a:cubicBezTo>
                  <a:cubicBezTo>
                    <a:pt x="199" y="1036"/>
                    <a:pt x="0" y="1633"/>
                    <a:pt x="0" y="2309"/>
                  </a:cubicBezTo>
                  <a:cubicBezTo>
                    <a:pt x="0" y="3025"/>
                    <a:pt x="199" y="3543"/>
                    <a:pt x="597" y="3981"/>
                  </a:cubicBezTo>
                  <a:cubicBezTo>
                    <a:pt x="1035" y="4379"/>
                    <a:pt x="1592" y="4578"/>
                    <a:pt x="2269" y="4578"/>
                  </a:cubicBezTo>
                  <a:cubicBezTo>
                    <a:pt x="2547" y="4578"/>
                    <a:pt x="2826" y="4538"/>
                    <a:pt x="3105" y="4498"/>
                  </a:cubicBezTo>
                  <a:cubicBezTo>
                    <a:pt x="3343" y="4418"/>
                    <a:pt x="3622" y="4339"/>
                    <a:pt x="3861" y="4219"/>
                  </a:cubicBezTo>
                  <a:lnTo>
                    <a:pt x="3861" y="3543"/>
                  </a:lnTo>
                  <a:cubicBezTo>
                    <a:pt x="3622" y="3702"/>
                    <a:pt x="3383" y="3782"/>
                    <a:pt x="3105" y="3861"/>
                  </a:cubicBezTo>
                  <a:cubicBezTo>
                    <a:pt x="2866" y="3941"/>
                    <a:pt x="2587" y="3981"/>
                    <a:pt x="2309" y="3981"/>
                  </a:cubicBezTo>
                  <a:cubicBezTo>
                    <a:pt x="1831" y="3981"/>
                    <a:pt x="1473" y="3821"/>
                    <a:pt x="1194" y="3583"/>
                  </a:cubicBezTo>
                  <a:cubicBezTo>
                    <a:pt x="916" y="3304"/>
                    <a:pt x="796" y="2946"/>
                    <a:pt x="757" y="2468"/>
                  </a:cubicBezTo>
                  <a:lnTo>
                    <a:pt x="4060" y="2468"/>
                  </a:lnTo>
                  <a:lnTo>
                    <a:pt x="4060" y="2110"/>
                  </a:lnTo>
                  <a:cubicBezTo>
                    <a:pt x="4060" y="1473"/>
                    <a:pt x="3861" y="956"/>
                    <a:pt x="3542" y="558"/>
                  </a:cubicBezTo>
                  <a:cubicBezTo>
                    <a:pt x="3184" y="200"/>
                    <a:pt x="2746" y="1"/>
                    <a:pt x="214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00"/>
            <p:cNvSpPr/>
            <p:nvPr/>
          </p:nvSpPr>
          <p:spPr>
            <a:xfrm>
              <a:off x="4783050" y="4888650"/>
              <a:ext cx="97525" cy="154250"/>
            </a:xfrm>
            <a:custGeom>
              <a:rect b="b" l="l" r="r" t="t"/>
              <a:pathLst>
                <a:path extrusionOk="0" h="6170" w="3901">
                  <a:moveTo>
                    <a:pt x="1951" y="2190"/>
                  </a:moveTo>
                  <a:cubicBezTo>
                    <a:pt x="2349" y="2190"/>
                    <a:pt x="2627" y="2349"/>
                    <a:pt x="2866" y="2628"/>
                  </a:cubicBezTo>
                  <a:cubicBezTo>
                    <a:pt x="3065" y="2946"/>
                    <a:pt x="3184" y="3344"/>
                    <a:pt x="3184" y="3861"/>
                  </a:cubicBezTo>
                  <a:cubicBezTo>
                    <a:pt x="3184" y="4418"/>
                    <a:pt x="3065" y="4816"/>
                    <a:pt x="2866" y="5135"/>
                  </a:cubicBezTo>
                  <a:cubicBezTo>
                    <a:pt x="2627" y="5413"/>
                    <a:pt x="2349" y="5573"/>
                    <a:pt x="1951" y="5573"/>
                  </a:cubicBezTo>
                  <a:cubicBezTo>
                    <a:pt x="1592" y="5573"/>
                    <a:pt x="1274" y="5413"/>
                    <a:pt x="1075" y="5135"/>
                  </a:cubicBezTo>
                  <a:cubicBezTo>
                    <a:pt x="836" y="4816"/>
                    <a:pt x="757" y="4418"/>
                    <a:pt x="757" y="3861"/>
                  </a:cubicBezTo>
                  <a:cubicBezTo>
                    <a:pt x="757" y="3344"/>
                    <a:pt x="836" y="2946"/>
                    <a:pt x="1075" y="2628"/>
                  </a:cubicBezTo>
                  <a:cubicBezTo>
                    <a:pt x="1274" y="2349"/>
                    <a:pt x="1592" y="2190"/>
                    <a:pt x="1951" y="2190"/>
                  </a:cubicBezTo>
                  <a:close/>
                  <a:moveTo>
                    <a:pt x="3184" y="1"/>
                  </a:moveTo>
                  <a:lnTo>
                    <a:pt x="3184" y="2349"/>
                  </a:lnTo>
                  <a:cubicBezTo>
                    <a:pt x="3025" y="2110"/>
                    <a:pt x="2826" y="1911"/>
                    <a:pt x="2627" y="1792"/>
                  </a:cubicBezTo>
                  <a:cubicBezTo>
                    <a:pt x="2388" y="1672"/>
                    <a:pt x="2110" y="1593"/>
                    <a:pt x="1791" y="1593"/>
                  </a:cubicBezTo>
                  <a:cubicBezTo>
                    <a:pt x="1274" y="1593"/>
                    <a:pt x="836" y="1792"/>
                    <a:pt x="518" y="2230"/>
                  </a:cubicBezTo>
                  <a:cubicBezTo>
                    <a:pt x="160" y="2628"/>
                    <a:pt x="1" y="3185"/>
                    <a:pt x="1" y="3861"/>
                  </a:cubicBezTo>
                  <a:cubicBezTo>
                    <a:pt x="1" y="4578"/>
                    <a:pt x="160" y="5095"/>
                    <a:pt x="518" y="5533"/>
                  </a:cubicBezTo>
                  <a:cubicBezTo>
                    <a:pt x="836" y="5971"/>
                    <a:pt x="1274" y="6170"/>
                    <a:pt x="1791" y="6170"/>
                  </a:cubicBezTo>
                  <a:cubicBezTo>
                    <a:pt x="2110" y="6170"/>
                    <a:pt x="2388" y="6090"/>
                    <a:pt x="2627" y="5971"/>
                  </a:cubicBezTo>
                  <a:cubicBezTo>
                    <a:pt x="2826" y="5851"/>
                    <a:pt x="3025" y="5652"/>
                    <a:pt x="3184" y="5413"/>
                  </a:cubicBezTo>
                  <a:lnTo>
                    <a:pt x="3184" y="6050"/>
                  </a:lnTo>
                  <a:lnTo>
                    <a:pt x="3901" y="6050"/>
                  </a:lnTo>
                  <a:lnTo>
                    <a:pt x="390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00"/>
            <p:cNvSpPr/>
            <p:nvPr/>
          </p:nvSpPr>
          <p:spPr>
            <a:xfrm>
              <a:off x="3838850" y="5137400"/>
              <a:ext cx="67675" cy="139325"/>
            </a:xfrm>
            <a:custGeom>
              <a:rect b="b" l="l" r="r" t="t"/>
              <a:pathLst>
                <a:path extrusionOk="0" h="5573" w="2707">
                  <a:moveTo>
                    <a:pt x="518" y="0"/>
                  </a:moveTo>
                  <a:lnTo>
                    <a:pt x="518" y="1234"/>
                  </a:lnTo>
                  <a:lnTo>
                    <a:pt x="0" y="1234"/>
                  </a:lnTo>
                  <a:lnTo>
                    <a:pt x="0" y="1791"/>
                  </a:lnTo>
                  <a:lnTo>
                    <a:pt x="518" y="1791"/>
                  </a:lnTo>
                  <a:lnTo>
                    <a:pt x="518" y="4179"/>
                  </a:lnTo>
                  <a:cubicBezTo>
                    <a:pt x="518" y="4697"/>
                    <a:pt x="637" y="5094"/>
                    <a:pt x="836" y="5293"/>
                  </a:cubicBezTo>
                  <a:cubicBezTo>
                    <a:pt x="1035" y="5492"/>
                    <a:pt x="1433" y="5572"/>
                    <a:pt x="1990" y="5572"/>
                  </a:cubicBezTo>
                  <a:lnTo>
                    <a:pt x="2706" y="5572"/>
                  </a:lnTo>
                  <a:lnTo>
                    <a:pt x="2706" y="4975"/>
                  </a:lnTo>
                  <a:lnTo>
                    <a:pt x="1990" y="4975"/>
                  </a:lnTo>
                  <a:cubicBezTo>
                    <a:pt x="1672" y="4975"/>
                    <a:pt x="1473" y="4935"/>
                    <a:pt x="1393" y="4856"/>
                  </a:cubicBezTo>
                  <a:cubicBezTo>
                    <a:pt x="1274" y="4736"/>
                    <a:pt x="1234" y="4498"/>
                    <a:pt x="1234" y="4179"/>
                  </a:cubicBezTo>
                  <a:lnTo>
                    <a:pt x="1234" y="1791"/>
                  </a:lnTo>
                  <a:lnTo>
                    <a:pt x="2706" y="1791"/>
                  </a:lnTo>
                  <a:lnTo>
                    <a:pt x="2706" y="1234"/>
                  </a:lnTo>
                  <a:lnTo>
                    <a:pt x="1234" y="1234"/>
                  </a:lnTo>
                  <a:lnTo>
                    <a:pt x="123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00"/>
            <p:cNvSpPr/>
            <p:nvPr/>
          </p:nvSpPr>
          <p:spPr>
            <a:xfrm>
              <a:off x="3910475" y="5166250"/>
              <a:ext cx="99525" cy="113450"/>
            </a:xfrm>
            <a:custGeom>
              <a:rect b="b" l="l" r="r" t="t"/>
              <a:pathLst>
                <a:path extrusionOk="0" h="4538" w="3981">
                  <a:moveTo>
                    <a:pt x="1991" y="597"/>
                  </a:moveTo>
                  <a:cubicBezTo>
                    <a:pt x="2388" y="597"/>
                    <a:pt x="2667" y="757"/>
                    <a:pt x="2906" y="1035"/>
                  </a:cubicBezTo>
                  <a:cubicBezTo>
                    <a:pt x="3105" y="1354"/>
                    <a:pt x="3224" y="1752"/>
                    <a:pt x="3224" y="2269"/>
                  </a:cubicBezTo>
                  <a:cubicBezTo>
                    <a:pt x="3224" y="2786"/>
                    <a:pt x="3105" y="3184"/>
                    <a:pt x="2906" y="3503"/>
                  </a:cubicBezTo>
                  <a:cubicBezTo>
                    <a:pt x="2667" y="3781"/>
                    <a:pt x="2388" y="3940"/>
                    <a:pt x="1991" y="3940"/>
                  </a:cubicBezTo>
                  <a:cubicBezTo>
                    <a:pt x="1593" y="3940"/>
                    <a:pt x="1314" y="3781"/>
                    <a:pt x="1075" y="3503"/>
                  </a:cubicBezTo>
                  <a:cubicBezTo>
                    <a:pt x="876" y="3184"/>
                    <a:pt x="757" y="2786"/>
                    <a:pt x="757" y="2269"/>
                  </a:cubicBezTo>
                  <a:cubicBezTo>
                    <a:pt x="757" y="1752"/>
                    <a:pt x="876" y="1354"/>
                    <a:pt x="1075" y="1035"/>
                  </a:cubicBezTo>
                  <a:cubicBezTo>
                    <a:pt x="1314" y="757"/>
                    <a:pt x="1593" y="597"/>
                    <a:pt x="1991" y="597"/>
                  </a:cubicBezTo>
                  <a:close/>
                  <a:moveTo>
                    <a:pt x="1991" y="0"/>
                  </a:moveTo>
                  <a:cubicBezTo>
                    <a:pt x="1354" y="0"/>
                    <a:pt x="876" y="199"/>
                    <a:pt x="518" y="597"/>
                  </a:cubicBezTo>
                  <a:cubicBezTo>
                    <a:pt x="160" y="995"/>
                    <a:pt x="1" y="1553"/>
                    <a:pt x="1" y="2269"/>
                  </a:cubicBezTo>
                  <a:cubicBezTo>
                    <a:pt x="1" y="2985"/>
                    <a:pt x="160" y="3543"/>
                    <a:pt x="518" y="3940"/>
                  </a:cubicBezTo>
                  <a:cubicBezTo>
                    <a:pt x="876" y="4338"/>
                    <a:pt x="1354" y="4537"/>
                    <a:pt x="1991" y="4537"/>
                  </a:cubicBezTo>
                  <a:cubicBezTo>
                    <a:pt x="2627" y="4537"/>
                    <a:pt x="3105" y="4338"/>
                    <a:pt x="3463" y="3940"/>
                  </a:cubicBezTo>
                  <a:cubicBezTo>
                    <a:pt x="3821" y="3543"/>
                    <a:pt x="3980" y="2985"/>
                    <a:pt x="3980" y="2269"/>
                  </a:cubicBezTo>
                  <a:cubicBezTo>
                    <a:pt x="3980" y="1553"/>
                    <a:pt x="3821" y="995"/>
                    <a:pt x="3463" y="597"/>
                  </a:cubicBezTo>
                  <a:cubicBezTo>
                    <a:pt x="3105" y="199"/>
                    <a:pt x="2627" y="0"/>
                    <a:pt x="19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00"/>
            <p:cNvSpPr/>
            <p:nvPr/>
          </p:nvSpPr>
          <p:spPr>
            <a:xfrm>
              <a:off x="4088575" y="5126450"/>
              <a:ext cx="97525" cy="153250"/>
            </a:xfrm>
            <a:custGeom>
              <a:rect b="b" l="l" r="r" t="t"/>
              <a:pathLst>
                <a:path extrusionOk="0" h="6130" w="3901">
                  <a:moveTo>
                    <a:pt x="1951" y="2189"/>
                  </a:moveTo>
                  <a:cubicBezTo>
                    <a:pt x="2349" y="2189"/>
                    <a:pt x="2627" y="2349"/>
                    <a:pt x="2866" y="2627"/>
                  </a:cubicBezTo>
                  <a:cubicBezTo>
                    <a:pt x="3065" y="2946"/>
                    <a:pt x="3184" y="3344"/>
                    <a:pt x="3184" y="3861"/>
                  </a:cubicBezTo>
                  <a:cubicBezTo>
                    <a:pt x="3184" y="4378"/>
                    <a:pt x="3065" y="4816"/>
                    <a:pt x="2866" y="5095"/>
                  </a:cubicBezTo>
                  <a:cubicBezTo>
                    <a:pt x="2627" y="5413"/>
                    <a:pt x="2349" y="5532"/>
                    <a:pt x="1951" y="5532"/>
                  </a:cubicBezTo>
                  <a:cubicBezTo>
                    <a:pt x="1592" y="5532"/>
                    <a:pt x="1274" y="5413"/>
                    <a:pt x="1075" y="5095"/>
                  </a:cubicBezTo>
                  <a:cubicBezTo>
                    <a:pt x="876" y="4816"/>
                    <a:pt x="757" y="4378"/>
                    <a:pt x="757" y="3861"/>
                  </a:cubicBezTo>
                  <a:cubicBezTo>
                    <a:pt x="757" y="3344"/>
                    <a:pt x="876" y="2946"/>
                    <a:pt x="1075" y="2627"/>
                  </a:cubicBezTo>
                  <a:cubicBezTo>
                    <a:pt x="1274" y="2349"/>
                    <a:pt x="1592" y="2189"/>
                    <a:pt x="1951" y="2189"/>
                  </a:cubicBezTo>
                  <a:close/>
                  <a:moveTo>
                    <a:pt x="3184" y="1"/>
                  </a:moveTo>
                  <a:lnTo>
                    <a:pt x="3184" y="2349"/>
                  </a:lnTo>
                  <a:cubicBezTo>
                    <a:pt x="3025" y="2070"/>
                    <a:pt x="2826" y="1911"/>
                    <a:pt x="2627" y="1791"/>
                  </a:cubicBezTo>
                  <a:cubicBezTo>
                    <a:pt x="2388" y="1632"/>
                    <a:pt x="2110" y="1592"/>
                    <a:pt x="1791" y="1592"/>
                  </a:cubicBezTo>
                  <a:cubicBezTo>
                    <a:pt x="1274" y="1592"/>
                    <a:pt x="836" y="1791"/>
                    <a:pt x="518" y="2229"/>
                  </a:cubicBezTo>
                  <a:cubicBezTo>
                    <a:pt x="199" y="2627"/>
                    <a:pt x="0" y="3184"/>
                    <a:pt x="0" y="3861"/>
                  </a:cubicBezTo>
                  <a:cubicBezTo>
                    <a:pt x="0" y="4538"/>
                    <a:pt x="199" y="5095"/>
                    <a:pt x="518" y="5532"/>
                  </a:cubicBezTo>
                  <a:cubicBezTo>
                    <a:pt x="836" y="5930"/>
                    <a:pt x="1274" y="6129"/>
                    <a:pt x="1791" y="6129"/>
                  </a:cubicBezTo>
                  <a:cubicBezTo>
                    <a:pt x="2110" y="6129"/>
                    <a:pt x="2388" y="6090"/>
                    <a:pt x="2627" y="5970"/>
                  </a:cubicBezTo>
                  <a:cubicBezTo>
                    <a:pt x="2826" y="5811"/>
                    <a:pt x="3025" y="5652"/>
                    <a:pt x="3184" y="5373"/>
                  </a:cubicBezTo>
                  <a:lnTo>
                    <a:pt x="3184" y="6010"/>
                  </a:lnTo>
                  <a:lnTo>
                    <a:pt x="3901" y="6010"/>
                  </a:lnTo>
                  <a:lnTo>
                    <a:pt x="390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00"/>
            <p:cNvSpPr/>
            <p:nvPr/>
          </p:nvSpPr>
          <p:spPr>
            <a:xfrm>
              <a:off x="4221900" y="5166250"/>
              <a:ext cx="63700" cy="110475"/>
            </a:xfrm>
            <a:custGeom>
              <a:rect b="b" l="l" r="r" t="t"/>
              <a:pathLst>
                <a:path extrusionOk="0" h="4419" w="2548">
                  <a:moveTo>
                    <a:pt x="2189" y="0"/>
                  </a:moveTo>
                  <a:cubicBezTo>
                    <a:pt x="1831" y="0"/>
                    <a:pt x="1553" y="40"/>
                    <a:pt x="1314" y="199"/>
                  </a:cubicBezTo>
                  <a:cubicBezTo>
                    <a:pt x="1075" y="319"/>
                    <a:pt x="876" y="518"/>
                    <a:pt x="717" y="757"/>
                  </a:cubicBezTo>
                  <a:lnTo>
                    <a:pt x="717" y="80"/>
                  </a:lnTo>
                  <a:lnTo>
                    <a:pt x="0" y="80"/>
                  </a:lnTo>
                  <a:lnTo>
                    <a:pt x="0" y="4418"/>
                  </a:lnTo>
                  <a:lnTo>
                    <a:pt x="717" y="4418"/>
                  </a:lnTo>
                  <a:lnTo>
                    <a:pt x="717" y="2150"/>
                  </a:lnTo>
                  <a:cubicBezTo>
                    <a:pt x="717" y="1672"/>
                    <a:pt x="836" y="1274"/>
                    <a:pt x="1035" y="1035"/>
                  </a:cubicBezTo>
                  <a:cubicBezTo>
                    <a:pt x="1274" y="757"/>
                    <a:pt x="1592" y="637"/>
                    <a:pt x="1990" y="637"/>
                  </a:cubicBezTo>
                  <a:cubicBezTo>
                    <a:pt x="2110" y="637"/>
                    <a:pt x="2189" y="637"/>
                    <a:pt x="2269" y="677"/>
                  </a:cubicBezTo>
                  <a:cubicBezTo>
                    <a:pt x="2388" y="677"/>
                    <a:pt x="2468" y="717"/>
                    <a:pt x="2547" y="757"/>
                  </a:cubicBezTo>
                  <a:lnTo>
                    <a:pt x="2547" y="40"/>
                  </a:lnTo>
                  <a:cubicBezTo>
                    <a:pt x="2468" y="0"/>
                    <a:pt x="2428" y="0"/>
                    <a:pt x="234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00"/>
            <p:cNvSpPr/>
            <p:nvPr/>
          </p:nvSpPr>
          <p:spPr>
            <a:xfrm>
              <a:off x="4302500" y="5168250"/>
              <a:ext cx="90550" cy="111450"/>
            </a:xfrm>
            <a:custGeom>
              <a:rect b="b" l="l" r="r" t="t"/>
              <a:pathLst>
                <a:path extrusionOk="0" h="4458" w="3622">
                  <a:moveTo>
                    <a:pt x="0" y="0"/>
                  </a:moveTo>
                  <a:lnTo>
                    <a:pt x="0" y="2627"/>
                  </a:lnTo>
                  <a:cubicBezTo>
                    <a:pt x="0" y="3224"/>
                    <a:pt x="119" y="3701"/>
                    <a:pt x="398" y="4020"/>
                  </a:cubicBezTo>
                  <a:cubicBezTo>
                    <a:pt x="637" y="4298"/>
                    <a:pt x="1035" y="4457"/>
                    <a:pt x="1512" y="4457"/>
                  </a:cubicBezTo>
                  <a:cubicBezTo>
                    <a:pt x="1831" y="4457"/>
                    <a:pt x="2109" y="4418"/>
                    <a:pt x="2308" y="4298"/>
                  </a:cubicBezTo>
                  <a:cubicBezTo>
                    <a:pt x="2547" y="4139"/>
                    <a:pt x="2746" y="3940"/>
                    <a:pt x="2905" y="3701"/>
                  </a:cubicBezTo>
                  <a:lnTo>
                    <a:pt x="2905" y="4338"/>
                  </a:lnTo>
                  <a:lnTo>
                    <a:pt x="3622" y="4338"/>
                  </a:lnTo>
                  <a:lnTo>
                    <a:pt x="3622" y="0"/>
                  </a:lnTo>
                  <a:lnTo>
                    <a:pt x="2905" y="0"/>
                  </a:lnTo>
                  <a:lnTo>
                    <a:pt x="2905" y="2468"/>
                  </a:lnTo>
                  <a:cubicBezTo>
                    <a:pt x="2905" y="2905"/>
                    <a:pt x="2826" y="3224"/>
                    <a:pt x="2587" y="3463"/>
                  </a:cubicBezTo>
                  <a:cubicBezTo>
                    <a:pt x="2348" y="3741"/>
                    <a:pt x="2070" y="3860"/>
                    <a:pt x="1672" y="3860"/>
                  </a:cubicBezTo>
                  <a:cubicBezTo>
                    <a:pt x="1353" y="3860"/>
                    <a:pt x="1114" y="3741"/>
                    <a:pt x="955" y="3542"/>
                  </a:cubicBezTo>
                  <a:cubicBezTo>
                    <a:pt x="796" y="3343"/>
                    <a:pt x="716" y="3025"/>
                    <a:pt x="716" y="2627"/>
                  </a:cubicBezTo>
                  <a:lnTo>
                    <a:pt x="71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00"/>
            <p:cNvSpPr/>
            <p:nvPr/>
          </p:nvSpPr>
          <p:spPr>
            <a:xfrm>
              <a:off x="4408950" y="5166250"/>
              <a:ext cx="96525" cy="152250"/>
            </a:xfrm>
            <a:custGeom>
              <a:rect b="b" l="l" r="r" t="t"/>
              <a:pathLst>
                <a:path extrusionOk="0" h="6090" w="3861">
                  <a:moveTo>
                    <a:pt x="1951" y="597"/>
                  </a:moveTo>
                  <a:cubicBezTo>
                    <a:pt x="2309" y="597"/>
                    <a:pt x="2627" y="717"/>
                    <a:pt x="2826" y="995"/>
                  </a:cubicBezTo>
                  <a:cubicBezTo>
                    <a:pt x="3065" y="1314"/>
                    <a:pt x="3144" y="1712"/>
                    <a:pt x="3144" y="2229"/>
                  </a:cubicBezTo>
                  <a:cubicBezTo>
                    <a:pt x="3144" y="2747"/>
                    <a:pt x="3065" y="3145"/>
                    <a:pt x="2826" y="3423"/>
                  </a:cubicBezTo>
                  <a:cubicBezTo>
                    <a:pt x="2627" y="3702"/>
                    <a:pt x="2309" y="3821"/>
                    <a:pt x="1951" y="3821"/>
                  </a:cubicBezTo>
                  <a:cubicBezTo>
                    <a:pt x="1553" y="3821"/>
                    <a:pt x="1274" y="3702"/>
                    <a:pt x="1035" y="3423"/>
                  </a:cubicBezTo>
                  <a:cubicBezTo>
                    <a:pt x="836" y="3145"/>
                    <a:pt x="717" y="2747"/>
                    <a:pt x="717" y="2229"/>
                  </a:cubicBezTo>
                  <a:cubicBezTo>
                    <a:pt x="717" y="1712"/>
                    <a:pt x="836" y="1314"/>
                    <a:pt x="1035" y="995"/>
                  </a:cubicBezTo>
                  <a:cubicBezTo>
                    <a:pt x="1274" y="717"/>
                    <a:pt x="1553" y="597"/>
                    <a:pt x="1951" y="597"/>
                  </a:cubicBezTo>
                  <a:close/>
                  <a:moveTo>
                    <a:pt x="1752" y="0"/>
                  </a:moveTo>
                  <a:cubicBezTo>
                    <a:pt x="1234" y="0"/>
                    <a:pt x="796" y="199"/>
                    <a:pt x="478" y="597"/>
                  </a:cubicBezTo>
                  <a:cubicBezTo>
                    <a:pt x="160" y="995"/>
                    <a:pt x="0" y="1553"/>
                    <a:pt x="0" y="2229"/>
                  </a:cubicBezTo>
                  <a:cubicBezTo>
                    <a:pt x="0" y="2866"/>
                    <a:pt x="160" y="3423"/>
                    <a:pt x="478" y="3821"/>
                  </a:cubicBezTo>
                  <a:cubicBezTo>
                    <a:pt x="796" y="4219"/>
                    <a:pt x="1234" y="4418"/>
                    <a:pt x="1752" y="4418"/>
                  </a:cubicBezTo>
                  <a:cubicBezTo>
                    <a:pt x="2070" y="4418"/>
                    <a:pt x="2349" y="4378"/>
                    <a:pt x="2587" y="4259"/>
                  </a:cubicBezTo>
                  <a:cubicBezTo>
                    <a:pt x="2826" y="4139"/>
                    <a:pt x="3025" y="3940"/>
                    <a:pt x="3144" y="3662"/>
                  </a:cubicBezTo>
                  <a:lnTo>
                    <a:pt x="3144" y="4020"/>
                  </a:lnTo>
                  <a:cubicBezTo>
                    <a:pt x="3144" y="4537"/>
                    <a:pt x="3025" y="4896"/>
                    <a:pt x="2826" y="5134"/>
                  </a:cubicBezTo>
                  <a:cubicBezTo>
                    <a:pt x="2587" y="5373"/>
                    <a:pt x="2229" y="5493"/>
                    <a:pt x="1752" y="5493"/>
                  </a:cubicBezTo>
                  <a:cubicBezTo>
                    <a:pt x="1553" y="5493"/>
                    <a:pt x="1354" y="5493"/>
                    <a:pt x="1155" y="5413"/>
                  </a:cubicBezTo>
                  <a:cubicBezTo>
                    <a:pt x="916" y="5373"/>
                    <a:pt x="717" y="5294"/>
                    <a:pt x="518" y="5174"/>
                  </a:cubicBezTo>
                  <a:lnTo>
                    <a:pt x="518" y="5851"/>
                  </a:lnTo>
                  <a:cubicBezTo>
                    <a:pt x="717" y="5930"/>
                    <a:pt x="956" y="6010"/>
                    <a:pt x="1155" y="6050"/>
                  </a:cubicBezTo>
                  <a:cubicBezTo>
                    <a:pt x="1393" y="6090"/>
                    <a:pt x="1632" y="6090"/>
                    <a:pt x="1871" y="6090"/>
                  </a:cubicBezTo>
                  <a:cubicBezTo>
                    <a:pt x="2548" y="6090"/>
                    <a:pt x="3065" y="5891"/>
                    <a:pt x="3383" y="5532"/>
                  </a:cubicBezTo>
                  <a:cubicBezTo>
                    <a:pt x="3702" y="5174"/>
                    <a:pt x="3861" y="4657"/>
                    <a:pt x="3861" y="3901"/>
                  </a:cubicBezTo>
                  <a:lnTo>
                    <a:pt x="3861" y="80"/>
                  </a:lnTo>
                  <a:lnTo>
                    <a:pt x="3144" y="80"/>
                  </a:lnTo>
                  <a:lnTo>
                    <a:pt x="3144" y="757"/>
                  </a:lnTo>
                  <a:cubicBezTo>
                    <a:pt x="3025" y="518"/>
                    <a:pt x="2826" y="319"/>
                    <a:pt x="2587" y="199"/>
                  </a:cubicBezTo>
                  <a:cubicBezTo>
                    <a:pt x="2349" y="40"/>
                    <a:pt x="2070" y="0"/>
                    <a:pt x="175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00"/>
            <p:cNvSpPr/>
            <p:nvPr/>
          </p:nvSpPr>
          <p:spPr>
            <a:xfrm>
              <a:off x="4529325" y="5166250"/>
              <a:ext cx="82625" cy="113450"/>
            </a:xfrm>
            <a:custGeom>
              <a:rect b="b" l="l" r="r" t="t"/>
              <a:pathLst>
                <a:path extrusionOk="0" h="4538" w="3305">
                  <a:moveTo>
                    <a:pt x="1712" y="0"/>
                  </a:moveTo>
                  <a:cubicBezTo>
                    <a:pt x="1155" y="0"/>
                    <a:pt x="757" y="120"/>
                    <a:pt x="479" y="319"/>
                  </a:cubicBezTo>
                  <a:cubicBezTo>
                    <a:pt x="160" y="558"/>
                    <a:pt x="41" y="876"/>
                    <a:pt x="41" y="1274"/>
                  </a:cubicBezTo>
                  <a:cubicBezTo>
                    <a:pt x="41" y="1592"/>
                    <a:pt x="120" y="1871"/>
                    <a:pt x="319" y="2070"/>
                  </a:cubicBezTo>
                  <a:cubicBezTo>
                    <a:pt x="518" y="2269"/>
                    <a:pt x="837" y="2388"/>
                    <a:pt x="1275" y="2508"/>
                  </a:cubicBezTo>
                  <a:lnTo>
                    <a:pt x="1513" y="2548"/>
                  </a:lnTo>
                  <a:cubicBezTo>
                    <a:pt x="1951" y="2627"/>
                    <a:pt x="2269" y="2747"/>
                    <a:pt x="2389" y="2866"/>
                  </a:cubicBezTo>
                  <a:cubicBezTo>
                    <a:pt x="2508" y="2946"/>
                    <a:pt x="2588" y="3105"/>
                    <a:pt x="2588" y="3304"/>
                  </a:cubicBezTo>
                  <a:cubicBezTo>
                    <a:pt x="2588" y="3503"/>
                    <a:pt x="2508" y="3662"/>
                    <a:pt x="2309" y="3781"/>
                  </a:cubicBezTo>
                  <a:cubicBezTo>
                    <a:pt x="2110" y="3901"/>
                    <a:pt x="1872" y="3940"/>
                    <a:pt x="1553" y="3940"/>
                  </a:cubicBezTo>
                  <a:cubicBezTo>
                    <a:pt x="1275" y="3940"/>
                    <a:pt x="1036" y="3901"/>
                    <a:pt x="757" y="3861"/>
                  </a:cubicBezTo>
                  <a:cubicBezTo>
                    <a:pt x="518" y="3781"/>
                    <a:pt x="240" y="3662"/>
                    <a:pt x="1" y="3543"/>
                  </a:cubicBezTo>
                  <a:lnTo>
                    <a:pt x="1" y="4299"/>
                  </a:lnTo>
                  <a:cubicBezTo>
                    <a:pt x="280" y="4378"/>
                    <a:pt x="558" y="4418"/>
                    <a:pt x="797" y="4498"/>
                  </a:cubicBezTo>
                  <a:cubicBezTo>
                    <a:pt x="1036" y="4537"/>
                    <a:pt x="1275" y="4537"/>
                    <a:pt x="1513" y="4537"/>
                  </a:cubicBezTo>
                  <a:cubicBezTo>
                    <a:pt x="2070" y="4537"/>
                    <a:pt x="2508" y="4418"/>
                    <a:pt x="2827" y="4179"/>
                  </a:cubicBezTo>
                  <a:cubicBezTo>
                    <a:pt x="3145" y="3980"/>
                    <a:pt x="3304" y="3662"/>
                    <a:pt x="3304" y="3224"/>
                  </a:cubicBezTo>
                  <a:cubicBezTo>
                    <a:pt x="3304" y="2866"/>
                    <a:pt x="3225" y="2627"/>
                    <a:pt x="2986" y="2428"/>
                  </a:cubicBezTo>
                  <a:cubicBezTo>
                    <a:pt x="2787" y="2229"/>
                    <a:pt x="2429" y="2070"/>
                    <a:pt x="1911" y="1951"/>
                  </a:cubicBezTo>
                  <a:lnTo>
                    <a:pt x="1673" y="1911"/>
                  </a:lnTo>
                  <a:cubicBezTo>
                    <a:pt x="1275" y="1831"/>
                    <a:pt x="1036" y="1712"/>
                    <a:pt x="916" y="1632"/>
                  </a:cubicBezTo>
                  <a:cubicBezTo>
                    <a:pt x="797" y="1553"/>
                    <a:pt x="717" y="1393"/>
                    <a:pt x="717" y="1234"/>
                  </a:cubicBezTo>
                  <a:cubicBezTo>
                    <a:pt x="717" y="1035"/>
                    <a:pt x="797" y="876"/>
                    <a:pt x="996" y="757"/>
                  </a:cubicBezTo>
                  <a:cubicBezTo>
                    <a:pt x="1155" y="637"/>
                    <a:pt x="1434" y="597"/>
                    <a:pt x="1792" y="597"/>
                  </a:cubicBezTo>
                  <a:cubicBezTo>
                    <a:pt x="2031" y="597"/>
                    <a:pt x="2230" y="597"/>
                    <a:pt x="2468" y="677"/>
                  </a:cubicBezTo>
                  <a:cubicBezTo>
                    <a:pt x="2667" y="717"/>
                    <a:pt x="2866" y="796"/>
                    <a:pt x="3065" y="916"/>
                  </a:cubicBezTo>
                  <a:lnTo>
                    <a:pt x="3065" y="239"/>
                  </a:lnTo>
                  <a:cubicBezTo>
                    <a:pt x="2866" y="160"/>
                    <a:pt x="2667" y="80"/>
                    <a:pt x="2429" y="40"/>
                  </a:cubicBezTo>
                  <a:cubicBezTo>
                    <a:pt x="2190" y="0"/>
                    <a:pt x="1951" y="0"/>
                    <a:pt x="171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00"/>
            <p:cNvSpPr/>
            <p:nvPr/>
          </p:nvSpPr>
          <p:spPr>
            <a:xfrm>
              <a:off x="1381300" y="475650"/>
              <a:ext cx="266675" cy="290550"/>
            </a:xfrm>
            <a:custGeom>
              <a:rect b="b" l="l" r="r" t="t"/>
              <a:pathLst>
                <a:path extrusionOk="0" h="11622" w="10667">
                  <a:moveTo>
                    <a:pt x="5334" y="1513"/>
                  </a:moveTo>
                  <a:lnTo>
                    <a:pt x="7483" y="7324"/>
                  </a:lnTo>
                  <a:lnTo>
                    <a:pt x="3225" y="7324"/>
                  </a:lnTo>
                  <a:lnTo>
                    <a:pt x="5334" y="1513"/>
                  </a:lnTo>
                  <a:close/>
                  <a:moveTo>
                    <a:pt x="4458" y="1"/>
                  </a:moveTo>
                  <a:lnTo>
                    <a:pt x="1" y="11622"/>
                  </a:lnTo>
                  <a:lnTo>
                    <a:pt x="1672" y="11622"/>
                  </a:lnTo>
                  <a:lnTo>
                    <a:pt x="2747" y="8637"/>
                  </a:lnTo>
                  <a:lnTo>
                    <a:pt x="7961" y="8637"/>
                  </a:lnTo>
                  <a:lnTo>
                    <a:pt x="9035" y="11622"/>
                  </a:lnTo>
                  <a:lnTo>
                    <a:pt x="10667" y="11622"/>
                  </a:lnTo>
                  <a:lnTo>
                    <a:pt x="624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00"/>
            <p:cNvSpPr/>
            <p:nvPr/>
          </p:nvSpPr>
          <p:spPr>
            <a:xfrm>
              <a:off x="1688750" y="469700"/>
              <a:ext cx="233850" cy="301475"/>
            </a:xfrm>
            <a:custGeom>
              <a:rect b="b" l="l" r="r" t="t"/>
              <a:pathLst>
                <a:path extrusionOk="0" h="12059" w="9354">
                  <a:moveTo>
                    <a:pt x="5692" y="0"/>
                  </a:moveTo>
                  <a:cubicBezTo>
                    <a:pt x="3901" y="0"/>
                    <a:pt x="2548" y="557"/>
                    <a:pt x="1513" y="1632"/>
                  </a:cubicBezTo>
                  <a:cubicBezTo>
                    <a:pt x="518" y="2706"/>
                    <a:pt x="1" y="4179"/>
                    <a:pt x="1" y="6049"/>
                  </a:cubicBezTo>
                  <a:cubicBezTo>
                    <a:pt x="1" y="7920"/>
                    <a:pt x="518" y="9392"/>
                    <a:pt x="1513" y="10467"/>
                  </a:cubicBezTo>
                  <a:cubicBezTo>
                    <a:pt x="2548" y="11541"/>
                    <a:pt x="3901" y="12059"/>
                    <a:pt x="5692" y="12059"/>
                  </a:cubicBezTo>
                  <a:cubicBezTo>
                    <a:pt x="6368" y="12059"/>
                    <a:pt x="7005" y="11979"/>
                    <a:pt x="7602" y="11780"/>
                  </a:cubicBezTo>
                  <a:cubicBezTo>
                    <a:pt x="8239" y="11581"/>
                    <a:pt x="8836" y="11303"/>
                    <a:pt x="9353" y="10944"/>
                  </a:cubicBezTo>
                  <a:lnTo>
                    <a:pt x="9353" y="9313"/>
                  </a:lnTo>
                  <a:cubicBezTo>
                    <a:pt x="8836" y="9790"/>
                    <a:pt x="8279" y="10149"/>
                    <a:pt x="7682" y="10427"/>
                  </a:cubicBezTo>
                  <a:cubicBezTo>
                    <a:pt x="7085" y="10666"/>
                    <a:pt x="6448" y="10785"/>
                    <a:pt x="5771" y="10785"/>
                  </a:cubicBezTo>
                  <a:cubicBezTo>
                    <a:pt x="4418" y="10785"/>
                    <a:pt x="3423" y="10387"/>
                    <a:pt x="2707" y="9552"/>
                  </a:cubicBezTo>
                  <a:cubicBezTo>
                    <a:pt x="1990" y="8756"/>
                    <a:pt x="1672" y="7562"/>
                    <a:pt x="1672" y="6049"/>
                  </a:cubicBezTo>
                  <a:cubicBezTo>
                    <a:pt x="1672" y="4497"/>
                    <a:pt x="1990" y="3343"/>
                    <a:pt x="2707" y="2507"/>
                  </a:cubicBezTo>
                  <a:cubicBezTo>
                    <a:pt x="3423" y="1711"/>
                    <a:pt x="4418" y="1313"/>
                    <a:pt x="5771" y="1313"/>
                  </a:cubicBezTo>
                  <a:cubicBezTo>
                    <a:pt x="6448" y="1313"/>
                    <a:pt x="7085" y="1433"/>
                    <a:pt x="7682" y="1672"/>
                  </a:cubicBezTo>
                  <a:cubicBezTo>
                    <a:pt x="8279" y="1910"/>
                    <a:pt x="8836" y="2269"/>
                    <a:pt x="9353" y="2786"/>
                  </a:cubicBezTo>
                  <a:lnTo>
                    <a:pt x="9353" y="1114"/>
                  </a:lnTo>
                  <a:cubicBezTo>
                    <a:pt x="8836" y="756"/>
                    <a:pt x="8239" y="478"/>
                    <a:pt x="7642" y="279"/>
                  </a:cubicBezTo>
                  <a:cubicBezTo>
                    <a:pt x="7005" y="119"/>
                    <a:pt x="6368" y="0"/>
                    <a:pt x="569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00"/>
            <p:cNvSpPr/>
            <p:nvPr/>
          </p:nvSpPr>
          <p:spPr>
            <a:xfrm>
              <a:off x="1993200" y="475650"/>
              <a:ext cx="188075" cy="290550"/>
            </a:xfrm>
            <a:custGeom>
              <a:rect b="b" l="l" r="r" t="t"/>
              <a:pathLst>
                <a:path extrusionOk="0" h="11622" w="7523">
                  <a:moveTo>
                    <a:pt x="1" y="1"/>
                  </a:moveTo>
                  <a:lnTo>
                    <a:pt x="1" y="11622"/>
                  </a:lnTo>
                  <a:lnTo>
                    <a:pt x="7523" y="11622"/>
                  </a:lnTo>
                  <a:lnTo>
                    <a:pt x="7523" y="10269"/>
                  </a:lnTo>
                  <a:lnTo>
                    <a:pt x="1593" y="10269"/>
                  </a:lnTo>
                  <a:lnTo>
                    <a:pt x="1593" y="6050"/>
                  </a:lnTo>
                  <a:lnTo>
                    <a:pt x="7125" y="6050"/>
                  </a:lnTo>
                  <a:lnTo>
                    <a:pt x="7125" y="4737"/>
                  </a:lnTo>
                  <a:lnTo>
                    <a:pt x="1593" y="4737"/>
                  </a:lnTo>
                  <a:lnTo>
                    <a:pt x="1593" y="1314"/>
                  </a:lnTo>
                  <a:lnTo>
                    <a:pt x="7363" y="1314"/>
                  </a:lnTo>
                  <a:lnTo>
                    <a:pt x="736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00"/>
            <p:cNvSpPr/>
            <p:nvPr/>
          </p:nvSpPr>
          <p:spPr>
            <a:xfrm>
              <a:off x="2356375" y="469700"/>
              <a:ext cx="204975" cy="301475"/>
            </a:xfrm>
            <a:custGeom>
              <a:rect b="b" l="l" r="r" t="t"/>
              <a:pathLst>
                <a:path extrusionOk="0" h="12059" w="8199">
                  <a:moveTo>
                    <a:pt x="4099" y="0"/>
                  </a:moveTo>
                  <a:cubicBezTo>
                    <a:pt x="2826" y="0"/>
                    <a:pt x="1831" y="318"/>
                    <a:pt x="1075" y="915"/>
                  </a:cubicBezTo>
                  <a:cubicBezTo>
                    <a:pt x="358" y="1473"/>
                    <a:pt x="0" y="2308"/>
                    <a:pt x="0" y="3343"/>
                  </a:cubicBezTo>
                  <a:cubicBezTo>
                    <a:pt x="0" y="4219"/>
                    <a:pt x="279" y="4895"/>
                    <a:pt x="796" y="5413"/>
                  </a:cubicBezTo>
                  <a:cubicBezTo>
                    <a:pt x="1313" y="5890"/>
                    <a:pt x="2149" y="6248"/>
                    <a:pt x="3343" y="6487"/>
                  </a:cubicBezTo>
                  <a:lnTo>
                    <a:pt x="4298" y="6686"/>
                  </a:lnTo>
                  <a:cubicBezTo>
                    <a:pt x="5094" y="6845"/>
                    <a:pt x="5651" y="7084"/>
                    <a:pt x="6010" y="7402"/>
                  </a:cubicBezTo>
                  <a:cubicBezTo>
                    <a:pt x="6368" y="7721"/>
                    <a:pt x="6527" y="8198"/>
                    <a:pt x="6527" y="8756"/>
                  </a:cubicBezTo>
                  <a:cubicBezTo>
                    <a:pt x="6527" y="9392"/>
                    <a:pt x="6288" y="9910"/>
                    <a:pt x="5811" y="10268"/>
                  </a:cubicBezTo>
                  <a:cubicBezTo>
                    <a:pt x="5333" y="10626"/>
                    <a:pt x="4617" y="10785"/>
                    <a:pt x="3741" y="10785"/>
                  </a:cubicBezTo>
                  <a:cubicBezTo>
                    <a:pt x="3144" y="10785"/>
                    <a:pt x="2547" y="10706"/>
                    <a:pt x="1910" y="10507"/>
                  </a:cubicBezTo>
                  <a:cubicBezTo>
                    <a:pt x="1313" y="10347"/>
                    <a:pt x="677" y="10069"/>
                    <a:pt x="40" y="9711"/>
                  </a:cubicBezTo>
                  <a:lnTo>
                    <a:pt x="40" y="11342"/>
                  </a:lnTo>
                  <a:cubicBezTo>
                    <a:pt x="716" y="11581"/>
                    <a:pt x="1353" y="11740"/>
                    <a:pt x="1990" y="11860"/>
                  </a:cubicBezTo>
                  <a:cubicBezTo>
                    <a:pt x="2587" y="12019"/>
                    <a:pt x="3184" y="12059"/>
                    <a:pt x="3741" y="12059"/>
                  </a:cubicBezTo>
                  <a:cubicBezTo>
                    <a:pt x="5174" y="12059"/>
                    <a:pt x="6288" y="11780"/>
                    <a:pt x="7044" y="11183"/>
                  </a:cubicBezTo>
                  <a:cubicBezTo>
                    <a:pt x="7800" y="10626"/>
                    <a:pt x="8198" y="9751"/>
                    <a:pt x="8198" y="8636"/>
                  </a:cubicBezTo>
                  <a:cubicBezTo>
                    <a:pt x="8198" y="7681"/>
                    <a:pt x="7920" y="6925"/>
                    <a:pt x="7363" y="6368"/>
                  </a:cubicBezTo>
                  <a:cubicBezTo>
                    <a:pt x="6806" y="5811"/>
                    <a:pt x="5930" y="5413"/>
                    <a:pt x="4736" y="5174"/>
                  </a:cubicBezTo>
                  <a:lnTo>
                    <a:pt x="3821" y="5015"/>
                  </a:lnTo>
                  <a:cubicBezTo>
                    <a:pt x="2945" y="4855"/>
                    <a:pt x="2348" y="4617"/>
                    <a:pt x="2030" y="4378"/>
                  </a:cubicBezTo>
                  <a:cubicBezTo>
                    <a:pt x="1751" y="4099"/>
                    <a:pt x="1592" y="3701"/>
                    <a:pt x="1592" y="3184"/>
                  </a:cubicBezTo>
                  <a:cubicBezTo>
                    <a:pt x="1592" y="2587"/>
                    <a:pt x="1831" y="2109"/>
                    <a:pt x="2269" y="1791"/>
                  </a:cubicBezTo>
                  <a:cubicBezTo>
                    <a:pt x="2746" y="1433"/>
                    <a:pt x="3423" y="1274"/>
                    <a:pt x="4258" y="1274"/>
                  </a:cubicBezTo>
                  <a:cubicBezTo>
                    <a:pt x="4736" y="1274"/>
                    <a:pt x="5253" y="1353"/>
                    <a:pt x="5811" y="1512"/>
                  </a:cubicBezTo>
                  <a:cubicBezTo>
                    <a:pt x="6328" y="1632"/>
                    <a:pt x="6885" y="1831"/>
                    <a:pt x="7482" y="2149"/>
                  </a:cubicBezTo>
                  <a:lnTo>
                    <a:pt x="7482" y="597"/>
                  </a:lnTo>
                  <a:cubicBezTo>
                    <a:pt x="6885" y="398"/>
                    <a:pt x="6328" y="239"/>
                    <a:pt x="5731" y="159"/>
                  </a:cubicBezTo>
                  <a:cubicBezTo>
                    <a:pt x="5174" y="40"/>
                    <a:pt x="4617" y="0"/>
                    <a:pt x="409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00"/>
            <p:cNvSpPr/>
            <p:nvPr/>
          </p:nvSpPr>
          <p:spPr>
            <a:xfrm>
              <a:off x="2605100" y="542325"/>
              <a:ext cx="172150" cy="228850"/>
            </a:xfrm>
            <a:custGeom>
              <a:rect b="b" l="l" r="r" t="t"/>
              <a:pathLst>
                <a:path extrusionOk="0" h="9154" w="6886">
                  <a:moveTo>
                    <a:pt x="4378" y="0"/>
                  </a:moveTo>
                  <a:cubicBezTo>
                    <a:pt x="3025" y="0"/>
                    <a:pt x="1951" y="398"/>
                    <a:pt x="1155" y="1234"/>
                  </a:cubicBezTo>
                  <a:cubicBezTo>
                    <a:pt x="399" y="2030"/>
                    <a:pt x="1" y="3144"/>
                    <a:pt x="1" y="4577"/>
                  </a:cubicBezTo>
                  <a:cubicBezTo>
                    <a:pt x="1" y="5970"/>
                    <a:pt x="399" y="7084"/>
                    <a:pt x="1155" y="7920"/>
                  </a:cubicBezTo>
                  <a:cubicBezTo>
                    <a:pt x="1951" y="8756"/>
                    <a:pt x="2985" y="9154"/>
                    <a:pt x="4299" y="9154"/>
                  </a:cubicBezTo>
                  <a:cubicBezTo>
                    <a:pt x="4776" y="9154"/>
                    <a:pt x="5214" y="9114"/>
                    <a:pt x="5652" y="9034"/>
                  </a:cubicBezTo>
                  <a:cubicBezTo>
                    <a:pt x="6090" y="8915"/>
                    <a:pt x="6488" y="8796"/>
                    <a:pt x="6886" y="8597"/>
                  </a:cubicBezTo>
                  <a:lnTo>
                    <a:pt x="6886" y="7283"/>
                  </a:lnTo>
                  <a:cubicBezTo>
                    <a:pt x="6488" y="7482"/>
                    <a:pt x="6090" y="7681"/>
                    <a:pt x="5692" y="7801"/>
                  </a:cubicBezTo>
                  <a:cubicBezTo>
                    <a:pt x="5254" y="7880"/>
                    <a:pt x="4856" y="7960"/>
                    <a:pt x="4458" y="7960"/>
                  </a:cubicBezTo>
                  <a:cubicBezTo>
                    <a:pt x="3503" y="7960"/>
                    <a:pt x="2786" y="7641"/>
                    <a:pt x="2269" y="7084"/>
                  </a:cubicBezTo>
                  <a:cubicBezTo>
                    <a:pt x="1752" y="6487"/>
                    <a:pt x="1513" y="5652"/>
                    <a:pt x="1513" y="4577"/>
                  </a:cubicBezTo>
                  <a:cubicBezTo>
                    <a:pt x="1513" y="3503"/>
                    <a:pt x="1752" y="2707"/>
                    <a:pt x="2269" y="2110"/>
                  </a:cubicBezTo>
                  <a:cubicBezTo>
                    <a:pt x="2786" y="1513"/>
                    <a:pt x="3503" y="1234"/>
                    <a:pt x="4458" y="1234"/>
                  </a:cubicBezTo>
                  <a:cubicBezTo>
                    <a:pt x="4856" y="1234"/>
                    <a:pt x="5254" y="1274"/>
                    <a:pt x="5692" y="1393"/>
                  </a:cubicBezTo>
                  <a:cubicBezTo>
                    <a:pt x="6090" y="1513"/>
                    <a:pt x="6488" y="1672"/>
                    <a:pt x="6886" y="1911"/>
                  </a:cubicBezTo>
                  <a:lnTo>
                    <a:pt x="6886" y="557"/>
                  </a:lnTo>
                  <a:cubicBezTo>
                    <a:pt x="6488" y="358"/>
                    <a:pt x="6090" y="239"/>
                    <a:pt x="5692" y="159"/>
                  </a:cubicBezTo>
                  <a:cubicBezTo>
                    <a:pt x="5254" y="40"/>
                    <a:pt x="4816" y="0"/>
                    <a:pt x="437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00"/>
            <p:cNvSpPr/>
            <p:nvPr/>
          </p:nvSpPr>
          <p:spPr>
            <a:xfrm>
              <a:off x="2824000" y="542325"/>
              <a:ext cx="200000" cy="228850"/>
            </a:xfrm>
            <a:custGeom>
              <a:rect b="b" l="l" r="r" t="t"/>
              <a:pathLst>
                <a:path extrusionOk="0" h="9154" w="8000">
                  <a:moveTo>
                    <a:pt x="4020" y="1234"/>
                  </a:moveTo>
                  <a:cubicBezTo>
                    <a:pt x="4776" y="1234"/>
                    <a:pt x="5373" y="1513"/>
                    <a:pt x="5811" y="2149"/>
                  </a:cubicBezTo>
                  <a:cubicBezTo>
                    <a:pt x="6288" y="2746"/>
                    <a:pt x="6487" y="3542"/>
                    <a:pt x="6487" y="4577"/>
                  </a:cubicBezTo>
                  <a:cubicBezTo>
                    <a:pt x="6487" y="5612"/>
                    <a:pt x="6288" y="6448"/>
                    <a:pt x="5811" y="7045"/>
                  </a:cubicBezTo>
                  <a:cubicBezTo>
                    <a:pt x="5373" y="7641"/>
                    <a:pt x="4776" y="7960"/>
                    <a:pt x="4020" y="7960"/>
                  </a:cubicBezTo>
                  <a:cubicBezTo>
                    <a:pt x="3224" y="7960"/>
                    <a:pt x="2627" y="7641"/>
                    <a:pt x="2189" y="7045"/>
                  </a:cubicBezTo>
                  <a:cubicBezTo>
                    <a:pt x="1751" y="6448"/>
                    <a:pt x="1512" y="5612"/>
                    <a:pt x="1512" y="4577"/>
                  </a:cubicBezTo>
                  <a:cubicBezTo>
                    <a:pt x="1512" y="3542"/>
                    <a:pt x="1751" y="2707"/>
                    <a:pt x="2189" y="2110"/>
                  </a:cubicBezTo>
                  <a:cubicBezTo>
                    <a:pt x="2627" y="1513"/>
                    <a:pt x="3224" y="1234"/>
                    <a:pt x="4020" y="1234"/>
                  </a:cubicBezTo>
                  <a:close/>
                  <a:moveTo>
                    <a:pt x="4020" y="0"/>
                  </a:moveTo>
                  <a:cubicBezTo>
                    <a:pt x="2746" y="0"/>
                    <a:pt x="1791" y="398"/>
                    <a:pt x="1075" y="1234"/>
                  </a:cubicBezTo>
                  <a:cubicBezTo>
                    <a:pt x="358" y="2030"/>
                    <a:pt x="0" y="3144"/>
                    <a:pt x="0" y="4577"/>
                  </a:cubicBezTo>
                  <a:cubicBezTo>
                    <a:pt x="0" y="6010"/>
                    <a:pt x="358" y="7124"/>
                    <a:pt x="1075" y="7960"/>
                  </a:cubicBezTo>
                  <a:cubicBezTo>
                    <a:pt x="1791" y="8756"/>
                    <a:pt x="2746" y="9154"/>
                    <a:pt x="4020" y="9154"/>
                  </a:cubicBezTo>
                  <a:cubicBezTo>
                    <a:pt x="5253" y="9154"/>
                    <a:pt x="6248" y="8756"/>
                    <a:pt x="6925" y="7960"/>
                  </a:cubicBezTo>
                  <a:cubicBezTo>
                    <a:pt x="7641" y="7124"/>
                    <a:pt x="8000" y="6010"/>
                    <a:pt x="8000" y="4577"/>
                  </a:cubicBezTo>
                  <a:cubicBezTo>
                    <a:pt x="8000" y="3144"/>
                    <a:pt x="7641" y="2030"/>
                    <a:pt x="6925" y="1234"/>
                  </a:cubicBezTo>
                  <a:cubicBezTo>
                    <a:pt x="6248" y="398"/>
                    <a:pt x="5253" y="0"/>
                    <a:pt x="402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00"/>
            <p:cNvSpPr/>
            <p:nvPr/>
          </p:nvSpPr>
          <p:spPr>
            <a:xfrm>
              <a:off x="3082675" y="542325"/>
              <a:ext cx="127375" cy="223875"/>
            </a:xfrm>
            <a:custGeom>
              <a:rect b="b" l="l" r="r" t="t"/>
              <a:pathLst>
                <a:path extrusionOk="0" h="8955" w="5095">
                  <a:moveTo>
                    <a:pt x="4339" y="0"/>
                  </a:moveTo>
                  <a:cubicBezTo>
                    <a:pt x="3662" y="0"/>
                    <a:pt x="3065" y="120"/>
                    <a:pt x="2588" y="398"/>
                  </a:cubicBezTo>
                  <a:cubicBezTo>
                    <a:pt x="2110" y="637"/>
                    <a:pt x="1712" y="1035"/>
                    <a:pt x="1433" y="1592"/>
                  </a:cubicBezTo>
                  <a:lnTo>
                    <a:pt x="1433" y="199"/>
                  </a:lnTo>
                  <a:lnTo>
                    <a:pt x="1" y="199"/>
                  </a:lnTo>
                  <a:lnTo>
                    <a:pt x="1" y="8955"/>
                  </a:lnTo>
                  <a:lnTo>
                    <a:pt x="1433" y="8955"/>
                  </a:lnTo>
                  <a:lnTo>
                    <a:pt x="1433" y="4338"/>
                  </a:lnTo>
                  <a:cubicBezTo>
                    <a:pt x="1433" y="3343"/>
                    <a:pt x="1632" y="2587"/>
                    <a:pt x="2070" y="2070"/>
                  </a:cubicBezTo>
                  <a:cubicBezTo>
                    <a:pt x="2508" y="1552"/>
                    <a:pt x="3145" y="1274"/>
                    <a:pt x="3941" y="1274"/>
                  </a:cubicBezTo>
                  <a:cubicBezTo>
                    <a:pt x="4179" y="1274"/>
                    <a:pt x="4378" y="1314"/>
                    <a:pt x="4577" y="1353"/>
                  </a:cubicBezTo>
                  <a:cubicBezTo>
                    <a:pt x="4737" y="1393"/>
                    <a:pt x="4936" y="1473"/>
                    <a:pt x="5095" y="1552"/>
                  </a:cubicBezTo>
                  <a:lnTo>
                    <a:pt x="5095" y="80"/>
                  </a:lnTo>
                  <a:cubicBezTo>
                    <a:pt x="4936" y="80"/>
                    <a:pt x="4816" y="40"/>
                    <a:pt x="4697" y="40"/>
                  </a:cubicBezTo>
                  <a:cubicBezTo>
                    <a:pt x="4577" y="0"/>
                    <a:pt x="4458" y="0"/>
                    <a:pt x="433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00"/>
            <p:cNvSpPr/>
            <p:nvPr/>
          </p:nvSpPr>
          <p:spPr>
            <a:xfrm>
              <a:off x="3222975" y="542325"/>
              <a:ext cx="202000" cy="228850"/>
            </a:xfrm>
            <a:custGeom>
              <a:rect b="b" l="l" r="r" t="t"/>
              <a:pathLst>
                <a:path extrusionOk="0" h="9154" w="8080">
                  <a:moveTo>
                    <a:pt x="4298" y="1234"/>
                  </a:moveTo>
                  <a:cubicBezTo>
                    <a:pt x="5015" y="1234"/>
                    <a:pt x="5572" y="1473"/>
                    <a:pt x="6010" y="1911"/>
                  </a:cubicBezTo>
                  <a:cubicBezTo>
                    <a:pt x="6408" y="2388"/>
                    <a:pt x="6646" y="3025"/>
                    <a:pt x="6646" y="3781"/>
                  </a:cubicBezTo>
                  <a:lnTo>
                    <a:pt x="1552" y="3821"/>
                  </a:lnTo>
                  <a:cubicBezTo>
                    <a:pt x="1632" y="2985"/>
                    <a:pt x="1910" y="2348"/>
                    <a:pt x="2388" y="1911"/>
                  </a:cubicBezTo>
                  <a:cubicBezTo>
                    <a:pt x="2866" y="1433"/>
                    <a:pt x="3502" y="1234"/>
                    <a:pt x="4298" y="1234"/>
                  </a:cubicBezTo>
                  <a:close/>
                  <a:moveTo>
                    <a:pt x="4259" y="0"/>
                  </a:moveTo>
                  <a:cubicBezTo>
                    <a:pt x="2985" y="0"/>
                    <a:pt x="1910" y="438"/>
                    <a:pt x="1154" y="1274"/>
                  </a:cubicBezTo>
                  <a:cubicBezTo>
                    <a:pt x="398" y="2110"/>
                    <a:pt x="0" y="3224"/>
                    <a:pt x="0" y="4657"/>
                  </a:cubicBezTo>
                  <a:cubicBezTo>
                    <a:pt x="0" y="6050"/>
                    <a:pt x="398" y="7124"/>
                    <a:pt x="1234" y="7960"/>
                  </a:cubicBezTo>
                  <a:cubicBezTo>
                    <a:pt x="2030" y="8756"/>
                    <a:pt x="3144" y="9154"/>
                    <a:pt x="4537" y="9154"/>
                  </a:cubicBezTo>
                  <a:cubicBezTo>
                    <a:pt x="5094" y="9154"/>
                    <a:pt x="5612" y="9114"/>
                    <a:pt x="6169" y="8995"/>
                  </a:cubicBezTo>
                  <a:cubicBezTo>
                    <a:pt x="6726" y="8875"/>
                    <a:pt x="7243" y="8716"/>
                    <a:pt x="7761" y="8477"/>
                  </a:cubicBezTo>
                  <a:lnTo>
                    <a:pt x="7761" y="7124"/>
                  </a:lnTo>
                  <a:cubicBezTo>
                    <a:pt x="7243" y="7403"/>
                    <a:pt x="6726" y="7602"/>
                    <a:pt x="6209" y="7761"/>
                  </a:cubicBezTo>
                  <a:cubicBezTo>
                    <a:pt x="5691" y="7880"/>
                    <a:pt x="5174" y="7960"/>
                    <a:pt x="4617" y="7960"/>
                  </a:cubicBezTo>
                  <a:cubicBezTo>
                    <a:pt x="3662" y="7960"/>
                    <a:pt x="2905" y="7681"/>
                    <a:pt x="2388" y="7164"/>
                  </a:cubicBezTo>
                  <a:cubicBezTo>
                    <a:pt x="1871" y="6647"/>
                    <a:pt x="1552" y="5890"/>
                    <a:pt x="1512" y="4935"/>
                  </a:cubicBezTo>
                  <a:lnTo>
                    <a:pt x="8079" y="4935"/>
                  </a:lnTo>
                  <a:lnTo>
                    <a:pt x="8079" y="4219"/>
                  </a:lnTo>
                  <a:cubicBezTo>
                    <a:pt x="8079" y="2906"/>
                    <a:pt x="7761" y="1911"/>
                    <a:pt x="7044" y="1154"/>
                  </a:cubicBezTo>
                  <a:cubicBezTo>
                    <a:pt x="6368" y="398"/>
                    <a:pt x="5452" y="0"/>
                    <a:pt x="425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00"/>
            <p:cNvSpPr/>
            <p:nvPr/>
          </p:nvSpPr>
          <p:spPr>
            <a:xfrm>
              <a:off x="3597075" y="542325"/>
              <a:ext cx="184075" cy="228850"/>
            </a:xfrm>
            <a:custGeom>
              <a:rect b="b" l="l" r="r" t="t"/>
              <a:pathLst>
                <a:path extrusionOk="0" h="9154" w="7363">
                  <a:moveTo>
                    <a:pt x="5930" y="4537"/>
                  </a:moveTo>
                  <a:lnTo>
                    <a:pt x="5930" y="4856"/>
                  </a:lnTo>
                  <a:cubicBezTo>
                    <a:pt x="5930" y="5811"/>
                    <a:pt x="5691" y="6567"/>
                    <a:pt x="5214" y="7124"/>
                  </a:cubicBezTo>
                  <a:cubicBezTo>
                    <a:pt x="4736" y="7681"/>
                    <a:pt x="4099" y="7960"/>
                    <a:pt x="3303" y="7960"/>
                  </a:cubicBezTo>
                  <a:cubicBezTo>
                    <a:pt x="2706" y="7960"/>
                    <a:pt x="2269" y="7801"/>
                    <a:pt x="1911" y="7522"/>
                  </a:cubicBezTo>
                  <a:cubicBezTo>
                    <a:pt x="1592" y="7204"/>
                    <a:pt x="1433" y="6806"/>
                    <a:pt x="1433" y="6288"/>
                  </a:cubicBezTo>
                  <a:cubicBezTo>
                    <a:pt x="1433" y="5652"/>
                    <a:pt x="1632" y="5214"/>
                    <a:pt x="2110" y="4935"/>
                  </a:cubicBezTo>
                  <a:cubicBezTo>
                    <a:pt x="2547" y="4696"/>
                    <a:pt x="3343" y="4537"/>
                    <a:pt x="4497" y="4537"/>
                  </a:cubicBezTo>
                  <a:close/>
                  <a:moveTo>
                    <a:pt x="3582" y="0"/>
                  </a:moveTo>
                  <a:cubicBezTo>
                    <a:pt x="3144" y="0"/>
                    <a:pt x="2667" y="80"/>
                    <a:pt x="2149" y="159"/>
                  </a:cubicBezTo>
                  <a:cubicBezTo>
                    <a:pt x="1672" y="279"/>
                    <a:pt x="1154" y="398"/>
                    <a:pt x="637" y="597"/>
                  </a:cubicBezTo>
                  <a:lnTo>
                    <a:pt x="637" y="1950"/>
                  </a:lnTo>
                  <a:cubicBezTo>
                    <a:pt x="1075" y="1712"/>
                    <a:pt x="1513" y="1513"/>
                    <a:pt x="1990" y="1393"/>
                  </a:cubicBezTo>
                  <a:cubicBezTo>
                    <a:pt x="2468" y="1274"/>
                    <a:pt x="2945" y="1234"/>
                    <a:pt x="3463" y="1234"/>
                  </a:cubicBezTo>
                  <a:cubicBezTo>
                    <a:pt x="4219" y="1234"/>
                    <a:pt x="4856" y="1393"/>
                    <a:pt x="5254" y="1751"/>
                  </a:cubicBezTo>
                  <a:cubicBezTo>
                    <a:pt x="5691" y="2110"/>
                    <a:pt x="5930" y="2627"/>
                    <a:pt x="5930" y="3304"/>
                  </a:cubicBezTo>
                  <a:lnTo>
                    <a:pt x="5930" y="3423"/>
                  </a:lnTo>
                  <a:lnTo>
                    <a:pt x="3900" y="3423"/>
                  </a:lnTo>
                  <a:cubicBezTo>
                    <a:pt x="2627" y="3423"/>
                    <a:pt x="1632" y="3701"/>
                    <a:pt x="955" y="4179"/>
                  </a:cubicBezTo>
                  <a:cubicBezTo>
                    <a:pt x="319" y="4696"/>
                    <a:pt x="0" y="5413"/>
                    <a:pt x="0" y="6408"/>
                  </a:cubicBezTo>
                  <a:cubicBezTo>
                    <a:pt x="0" y="7244"/>
                    <a:pt x="239" y="7920"/>
                    <a:pt x="796" y="8398"/>
                  </a:cubicBezTo>
                  <a:cubicBezTo>
                    <a:pt x="1314" y="8915"/>
                    <a:pt x="2030" y="9154"/>
                    <a:pt x="2905" y="9154"/>
                  </a:cubicBezTo>
                  <a:cubicBezTo>
                    <a:pt x="3622" y="9154"/>
                    <a:pt x="4219" y="9034"/>
                    <a:pt x="4696" y="8796"/>
                  </a:cubicBezTo>
                  <a:cubicBezTo>
                    <a:pt x="5174" y="8517"/>
                    <a:pt x="5612" y="8159"/>
                    <a:pt x="5930" y="7602"/>
                  </a:cubicBezTo>
                  <a:lnTo>
                    <a:pt x="5930" y="8955"/>
                  </a:lnTo>
                  <a:lnTo>
                    <a:pt x="7363" y="8955"/>
                  </a:lnTo>
                  <a:lnTo>
                    <a:pt x="7363" y="3980"/>
                  </a:lnTo>
                  <a:cubicBezTo>
                    <a:pt x="7363" y="2627"/>
                    <a:pt x="7044" y="1632"/>
                    <a:pt x="6408" y="995"/>
                  </a:cubicBezTo>
                  <a:cubicBezTo>
                    <a:pt x="5811" y="319"/>
                    <a:pt x="4856" y="0"/>
                    <a:pt x="358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00"/>
            <p:cNvSpPr/>
            <p:nvPr/>
          </p:nvSpPr>
          <p:spPr>
            <a:xfrm>
              <a:off x="3853775" y="542325"/>
              <a:ext cx="182100" cy="223875"/>
            </a:xfrm>
            <a:custGeom>
              <a:rect b="b" l="l" r="r" t="t"/>
              <a:pathLst>
                <a:path extrusionOk="0" h="8955" w="7284">
                  <a:moveTo>
                    <a:pt x="4259" y="0"/>
                  </a:moveTo>
                  <a:cubicBezTo>
                    <a:pt x="3622" y="0"/>
                    <a:pt x="3104" y="120"/>
                    <a:pt x="2627" y="398"/>
                  </a:cubicBezTo>
                  <a:cubicBezTo>
                    <a:pt x="2149" y="637"/>
                    <a:pt x="1751" y="1035"/>
                    <a:pt x="1433" y="1592"/>
                  </a:cubicBezTo>
                  <a:lnTo>
                    <a:pt x="1433" y="199"/>
                  </a:lnTo>
                  <a:lnTo>
                    <a:pt x="0" y="199"/>
                  </a:lnTo>
                  <a:lnTo>
                    <a:pt x="0" y="8955"/>
                  </a:lnTo>
                  <a:lnTo>
                    <a:pt x="1433" y="8955"/>
                  </a:lnTo>
                  <a:lnTo>
                    <a:pt x="1433" y="4020"/>
                  </a:lnTo>
                  <a:cubicBezTo>
                    <a:pt x="1433" y="3144"/>
                    <a:pt x="1632" y="2468"/>
                    <a:pt x="2109" y="1990"/>
                  </a:cubicBezTo>
                  <a:cubicBezTo>
                    <a:pt x="2547" y="1513"/>
                    <a:pt x="3144" y="1234"/>
                    <a:pt x="3900" y="1234"/>
                  </a:cubicBezTo>
                  <a:cubicBezTo>
                    <a:pt x="4577" y="1234"/>
                    <a:pt x="5054" y="1473"/>
                    <a:pt x="5373" y="1871"/>
                  </a:cubicBezTo>
                  <a:cubicBezTo>
                    <a:pt x="5691" y="2269"/>
                    <a:pt x="5850" y="2906"/>
                    <a:pt x="5850" y="3701"/>
                  </a:cubicBezTo>
                  <a:lnTo>
                    <a:pt x="5850" y="8955"/>
                  </a:lnTo>
                  <a:lnTo>
                    <a:pt x="7283" y="8955"/>
                  </a:lnTo>
                  <a:lnTo>
                    <a:pt x="7283" y="3662"/>
                  </a:lnTo>
                  <a:cubicBezTo>
                    <a:pt x="7283" y="2468"/>
                    <a:pt x="7044" y="1552"/>
                    <a:pt x="6527" y="955"/>
                  </a:cubicBezTo>
                  <a:cubicBezTo>
                    <a:pt x="6010" y="319"/>
                    <a:pt x="5253" y="0"/>
                    <a:pt x="425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00"/>
            <p:cNvSpPr/>
            <p:nvPr/>
          </p:nvSpPr>
          <p:spPr>
            <a:xfrm>
              <a:off x="4091550" y="462725"/>
              <a:ext cx="195050" cy="308450"/>
            </a:xfrm>
            <a:custGeom>
              <a:rect b="b" l="l" r="r" t="t"/>
              <a:pathLst>
                <a:path extrusionOk="0" h="12338" w="7802">
                  <a:moveTo>
                    <a:pt x="3901" y="4378"/>
                  </a:moveTo>
                  <a:cubicBezTo>
                    <a:pt x="4657" y="4378"/>
                    <a:pt x="5254" y="4697"/>
                    <a:pt x="5692" y="5294"/>
                  </a:cubicBezTo>
                  <a:cubicBezTo>
                    <a:pt x="6130" y="5891"/>
                    <a:pt x="6369" y="6726"/>
                    <a:pt x="6369" y="7761"/>
                  </a:cubicBezTo>
                  <a:cubicBezTo>
                    <a:pt x="6369" y="8836"/>
                    <a:pt x="6130" y="9632"/>
                    <a:pt x="5692" y="10268"/>
                  </a:cubicBezTo>
                  <a:cubicBezTo>
                    <a:pt x="5254" y="10865"/>
                    <a:pt x="4657" y="11144"/>
                    <a:pt x="3901" y="11144"/>
                  </a:cubicBezTo>
                  <a:cubicBezTo>
                    <a:pt x="3145" y="11144"/>
                    <a:pt x="2548" y="10865"/>
                    <a:pt x="2110" y="10268"/>
                  </a:cubicBezTo>
                  <a:cubicBezTo>
                    <a:pt x="1712" y="9632"/>
                    <a:pt x="1473" y="8836"/>
                    <a:pt x="1473" y="7761"/>
                  </a:cubicBezTo>
                  <a:cubicBezTo>
                    <a:pt x="1473" y="6726"/>
                    <a:pt x="1712" y="5891"/>
                    <a:pt x="2110" y="5294"/>
                  </a:cubicBezTo>
                  <a:cubicBezTo>
                    <a:pt x="2548" y="4697"/>
                    <a:pt x="3145" y="4378"/>
                    <a:pt x="3901" y="4378"/>
                  </a:cubicBezTo>
                  <a:close/>
                  <a:moveTo>
                    <a:pt x="6369" y="0"/>
                  </a:moveTo>
                  <a:lnTo>
                    <a:pt x="6369" y="4736"/>
                  </a:lnTo>
                  <a:cubicBezTo>
                    <a:pt x="6050" y="4219"/>
                    <a:pt x="5692" y="3821"/>
                    <a:pt x="5214" y="3582"/>
                  </a:cubicBezTo>
                  <a:cubicBezTo>
                    <a:pt x="4777" y="3304"/>
                    <a:pt x="4219" y="3184"/>
                    <a:pt x="3583" y="3184"/>
                  </a:cubicBezTo>
                  <a:cubicBezTo>
                    <a:pt x="2508" y="3184"/>
                    <a:pt x="1672" y="3622"/>
                    <a:pt x="996" y="4458"/>
                  </a:cubicBezTo>
                  <a:cubicBezTo>
                    <a:pt x="319" y="5294"/>
                    <a:pt x="1" y="6408"/>
                    <a:pt x="1" y="7761"/>
                  </a:cubicBezTo>
                  <a:cubicBezTo>
                    <a:pt x="1" y="9154"/>
                    <a:pt x="319" y="10229"/>
                    <a:pt x="996" y="11064"/>
                  </a:cubicBezTo>
                  <a:cubicBezTo>
                    <a:pt x="1672" y="11940"/>
                    <a:pt x="2508" y="12338"/>
                    <a:pt x="3583" y="12338"/>
                  </a:cubicBezTo>
                  <a:cubicBezTo>
                    <a:pt x="4219" y="12338"/>
                    <a:pt x="4777" y="12218"/>
                    <a:pt x="5214" y="11980"/>
                  </a:cubicBezTo>
                  <a:cubicBezTo>
                    <a:pt x="5692" y="11701"/>
                    <a:pt x="6050" y="11343"/>
                    <a:pt x="6369" y="10825"/>
                  </a:cubicBezTo>
                  <a:lnTo>
                    <a:pt x="6369" y="12139"/>
                  </a:lnTo>
                  <a:lnTo>
                    <a:pt x="7801" y="12139"/>
                  </a:lnTo>
                  <a:lnTo>
                    <a:pt x="78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00"/>
            <p:cNvSpPr/>
            <p:nvPr/>
          </p:nvSpPr>
          <p:spPr>
            <a:xfrm>
              <a:off x="4404975" y="475650"/>
              <a:ext cx="244775" cy="290550"/>
            </a:xfrm>
            <a:custGeom>
              <a:rect b="b" l="l" r="r" t="t"/>
              <a:pathLst>
                <a:path extrusionOk="0" h="11622" w="9791">
                  <a:moveTo>
                    <a:pt x="3502" y="1274"/>
                  </a:moveTo>
                  <a:cubicBezTo>
                    <a:pt x="5094" y="1274"/>
                    <a:pt x="6249" y="1633"/>
                    <a:pt x="7005" y="2349"/>
                  </a:cubicBezTo>
                  <a:cubicBezTo>
                    <a:pt x="7761" y="3065"/>
                    <a:pt x="8119" y="4219"/>
                    <a:pt x="8119" y="5772"/>
                  </a:cubicBezTo>
                  <a:cubicBezTo>
                    <a:pt x="8119" y="7363"/>
                    <a:pt x="7761" y="8478"/>
                    <a:pt x="7005" y="9234"/>
                  </a:cubicBezTo>
                  <a:cubicBezTo>
                    <a:pt x="6249" y="9950"/>
                    <a:pt x="5094" y="10308"/>
                    <a:pt x="3502" y="10308"/>
                  </a:cubicBezTo>
                  <a:lnTo>
                    <a:pt x="1592" y="10308"/>
                  </a:lnTo>
                  <a:lnTo>
                    <a:pt x="1592" y="1274"/>
                  </a:lnTo>
                  <a:close/>
                  <a:moveTo>
                    <a:pt x="0" y="1"/>
                  </a:moveTo>
                  <a:lnTo>
                    <a:pt x="0" y="11622"/>
                  </a:lnTo>
                  <a:lnTo>
                    <a:pt x="3264" y="11622"/>
                  </a:lnTo>
                  <a:cubicBezTo>
                    <a:pt x="5492" y="11622"/>
                    <a:pt x="7124" y="11144"/>
                    <a:pt x="8199" y="10189"/>
                  </a:cubicBezTo>
                  <a:cubicBezTo>
                    <a:pt x="9273" y="9274"/>
                    <a:pt x="9791" y="7801"/>
                    <a:pt x="9791" y="5772"/>
                  </a:cubicBezTo>
                  <a:cubicBezTo>
                    <a:pt x="9791" y="3782"/>
                    <a:pt x="9273" y="2309"/>
                    <a:pt x="8199" y="1394"/>
                  </a:cubicBezTo>
                  <a:cubicBezTo>
                    <a:pt x="7164" y="439"/>
                    <a:pt x="5492" y="1"/>
                    <a:pt x="32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00"/>
            <p:cNvSpPr/>
            <p:nvPr/>
          </p:nvSpPr>
          <p:spPr>
            <a:xfrm>
              <a:off x="4709425" y="542325"/>
              <a:ext cx="127375" cy="223875"/>
            </a:xfrm>
            <a:custGeom>
              <a:rect b="b" l="l" r="r" t="t"/>
              <a:pathLst>
                <a:path extrusionOk="0" h="8955" w="5095">
                  <a:moveTo>
                    <a:pt x="4378" y="0"/>
                  </a:moveTo>
                  <a:cubicBezTo>
                    <a:pt x="3702" y="0"/>
                    <a:pt x="3105" y="120"/>
                    <a:pt x="2627" y="398"/>
                  </a:cubicBezTo>
                  <a:cubicBezTo>
                    <a:pt x="2150" y="637"/>
                    <a:pt x="1752" y="1035"/>
                    <a:pt x="1433" y="1592"/>
                  </a:cubicBezTo>
                  <a:lnTo>
                    <a:pt x="1433" y="199"/>
                  </a:lnTo>
                  <a:lnTo>
                    <a:pt x="0" y="199"/>
                  </a:lnTo>
                  <a:lnTo>
                    <a:pt x="0" y="8955"/>
                  </a:lnTo>
                  <a:lnTo>
                    <a:pt x="1433" y="8955"/>
                  </a:lnTo>
                  <a:lnTo>
                    <a:pt x="1433" y="4338"/>
                  </a:lnTo>
                  <a:cubicBezTo>
                    <a:pt x="1433" y="3343"/>
                    <a:pt x="1672" y="2587"/>
                    <a:pt x="2070" y="2070"/>
                  </a:cubicBezTo>
                  <a:cubicBezTo>
                    <a:pt x="2508" y="1552"/>
                    <a:pt x="3144" y="1274"/>
                    <a:pt x="3940" y="1274"/>
                  </a:cubicBezTo>
                  <a:cubicBezTo>
                    <a:pt x="4179" y="1274"/>
                    <a:pt x="4378" y="1314"/>
                    <a:pt x="4577" y="1353"/>
                  </a:cubicBezTo>
                  <a:cubicBezTo>
                    <a:pt x="4776" y="1393"/>
                    <a:pt x="4935" y="1473"/>
                    <a:pt x="5095" y="1552"/>
                  </a:cubicBezTo>
                  <a:lnTo>
                    <a:pt x="5095" y="80"/>
                  </a:lnTo>
                  <a:cubicBezTo>
                    <a:pt x="4935" y="80"/>
                    <a:pt x="4816" y="40"/>
                    <a:pt x="4697" y="40"/>
                  </a:cubicBezTo>
                  <a:cubicBezTo>
                    <a:pt x="4577" y="0"/>
                    <a:pt x="4458" y="0"/>
                    <a:pt x="437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00"/>
            <p:cNvSpPr/>
            <p:nvPr/>
          </p:nvSpPr>
          <p:spPr>
            <a:xfrm>
              <a:off x="4842750" y="547300"/>
              <a:ext cx="183100" cy="223875"/>
            </a:xfrm>
            <a:custGeom>
              <a:rect b="b" l="l" r="r" t="t"/>
              <a:pathLst>
                <a:path extrusionOk="0" h="8955" w="7324">
                  <a:moveTo>
                    <a:pt x="0" y="0"/>
                  </a:moveTo>
                  <a:lnTo>
                    <a:pt x="0" y="5293"/>
                  </a:lnTo>
                  <a:cubicBezTo>
                    <a:pt x="0" y="6487"/>
                    <a:pt x="279" y="7403"/>
                    <a:pt x="796" y="8039"/>
                  </a:cubicBezTo>
                  <a:cubicBezTo>
                    <a:pt x="1314" y="8636"/>
                    <a:pt x="2070" y="8955"/>
                    <a:pt x="3065" y="8955"/>
                  </a:cubicBezTo>
                  <a:cubicBezTo>
                    <a:pt x="3662" y="8955"/>
                    <a:pt x="4219" y="8835"/>
                    <a:pt x="4657" y="8597"/>
                  </a:cubicBezTo>
                  <a:cubicBezTo>
                    <a:pt x="5134" y="8318"/>
                    <a:pt x="5532" y="7920"/>
                    <a:pt x="5890" y="7403"/>
                  </a:cubicBezTo>
                  <a:lnTo>
                    <a:pt x="5890" y="8756"/>
                  </a:lnTo>
                  <a:lnTo>
                    <a:pt x="7323" y="8756"/>
                  </a:lnTo>
                  <a:lnTo>
                    <a:pt x="7323" y="0"/>
                  </a:lnTo>
                  <a:lnTo>
                    <a:pt x="5890" y="0"/>
                  </a:lnTo>
                  <a:lnTo>
                    <a:pt x="5890" y="4975"/>
                  </a:lnTo>
                  <a:cubicBezTo>
                    <a:pt x="5890" y="5811"/>
                    <a:pt x="5652" y="6487"/>
                    <a:pt x="5214" y="6965"/>
                  </a:cubicBezTo>
                  <a:cubicBezTo>
                    <a:pt x="4776" y="7482"/>
                    <a:pt x="4139" y="7721"/>
                    <a:pt x="3383" y="7721"/>
                  </a:cubicBezTo>
                  <a:cubicBezTo>
                    <a:pt x="2746" y="7721"/>
                    <a:pt x="2229" y="7522"/>
                    <a:pt x="1911" y="7084"/>
                  </a:cubicBezTo>
                  <a:cubicBezTo>
                    <a:pt x="1592" y="6686"/>
                    <a:pt x="1433" y="6050"/>
                    <a:pt x="1433" y="5254"/>
                  </a:cubicBezTo>
                  <a:lnTo>
                    <a:pt x="143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00"/>
            <p:cNvSpPr/>
            <p:nvPr/>
          </p:nvSpPr>
          <p:spPr>
            <a:xfrm>
              <a:off x="5075575" y="542325"/>
              <a:ext cx="195025" cy="306475"/>
            </a:xfrm>
            <a:custGeom>
              <a:rect b="b" l="l" r="r" t="t"/>
              <a:pathLst>
                <a:path extrusionOk="0" h="12259" w="7801">
                  <a:moveTo>
                    <a:pt x="3900" y="1194"/>
                  </a:moveTo>
                  <a:cubicBezTo>
                    <a:pt x="4696" y="1194"/>
                    <a:pt x="5293" y="1473"/>
                    <a:pt x="5691" y="2070"/>
                  </a:cubicBezTo>
                  <a:cubicBezTo>
                    <a:pt x="6129" y="2627"/>
                    <a:pt x="6368" y="3423"/>
                    <a:pt x="6368" y="4458"/>
                  </a:cubicBezTo>
                  <a:cubicBezTo>
                    <a:pt x="6368" y="5492"/>
                    <a:pt x="6129" y="6328"/>
                    <a:pt x="5691" y="6885"/>
                  </a:cubicBezTo>
                  <a:cubicBezTo>
                    <a:pt x="5293" y="7442"/>
                    <a:pt x="4696" y="7721"/>
                    <a:pt x="3900" y="7721"/>
                  </a:cubicBezTo>
                  <a:cubicBezTo>
                    <a:pt x="3144" y="7721"/>
                    <a:pt x="2547" y="7442"/>
                    <a:pt x="2109" y="6885"/>
                  </a:cubicBezTo>
                  <a:cubicBezTo>
                    <a:pt x="1672" y="6328"/>
                    <a:pt x="1473" y="5492"/>
                    <a:pt x="1473" y="4458"/>
                  </a:cubicBezTo>
                  <a:cubicBezTo>
                    <a:pt x="1473" y="3423"/>
                    <a:pt x="1672" y="2627"/>
                    <a:pt x="2109" y="2070"/>
                  </a:cubicBezTo>
                  <a:cubicBezTo>
                    <a:pt x="2547" y="1473"/>
                    <a:pt x="3144" y="1194"/>
                    <a:pt x="3900" y="1194"/>
                  </a:cubicBezTo>
                  <a:close/>
                  <a:moveTo>
                    <a:pt x="3542" y="0"/>
                  </a:moveTo>
                  <a:cubicBezTo>
                    <a:pt x="2507" y="0"/>
                    <a:pt x="1632" y="398"/>
                    <a:pt x="955" y="1234"/>
                  </a:cubicBezTo>
                  <a:cubicBezTo>
                    <a:pt x="319" y="2030"/>
                    <a:pt x="0" y="3144"/>
                    <a:pt x="0" y="4458"/>
                  </a:cubicBezTo>
                  <a:cubicBezTo>
                    <a:pt x="0" y="5811"/>
                    <a:pt x="319" y="6885"/>
                    <a:pt x="955" y="7721"/>
                  </a:cubicBezTo>
                  <a:cubicBezTo>
                    <a:pt x="1632" y="8517"/>
                    <a:pt x="2507" y="8955"/>
                    <a:pt x="3542" y="8955"/>
                  </a:cubicBezTo>
                  <a:cubicBezTo>
                    <a:pt x="4219" y="8955"/>
                    <a:pt x="4736" y="8796"/>
                    <a:pt x="5214" y="8557"/>
                  </a:cubicBezTo>
                  <a:cubicBezTo>
                    <a:pt x="5691" y="8318"/>
                    <a:pt x="6049" y="7920"/>
                    <a:pt x="6368" y="7403"/>
                  </a:cubicBezTo>
                  <a:lnTo>
                    <a:pt x="6368" y="8119"/>
                  </a:lnTo>
                  <a:cubicBezTo>
                    <a:pt x="6368" y="9114"/>
                    <a:pt x="6129" y="9830"/>
                    <a:pt x="5651" y="10348"/>
                  </a:cubicBezTo>
                  <a:cubicBezTo>
                    <a:pt x="5174" y="10825"/>
                    <a:pt x="4497" y="11064"/>
                    <a:pt x="3542" y="11064"/>
                  </a:cubicBezTo>
                  <a:cubicBezTo>
                    <a:pt x="3104" y="11064"/>
                    <a:pt x="2706" y="11024"/>
                    <a:pt x="2308" y="10905"/>
                  </a:cubicBezTo>
                  <a:cubicBezTo>
                    <a:pt x="1871" y="10786"/>
                    <a:pt x="1473" y="10626"/>
                    <a:pt x="1035" y="10388"/>
                  </a:cubicBezTo>
                  <a:lnTo>
                    <a:pt x="1035" y="11780"/>
                  </a:lnTo>
                  <a:cubicBezTo>
                    <a:pt x="1473" y="11940"/>
                    <a:pt x="1910" y="12059"/>
                    <a:pt x="2348" y="12139"/>
                  </a:cubicBezTo>
                  <a:cubicBezTo>
                    <a:pt x="2786" y="12218"/>
                    <a:pt x="3264" y="12258"/>
                    <a:pt x="3781" y="12258"/>
                  </a:cubicBezTo>
                  <a:cubicBezTo>
                    <a:pt x="5134" y="12258"/>
                    <a:pt x="6129" y="11900"/>
                    <a:pt x="6806" y="11144"/>
                  </a:cubicBezTo>
                  <a:cubicBezTo>
                    <a:pt x="7442" y="10427"/>
                    <a:pt x="7801" y="9353"/>
                    <a:pt x="7801" y="7840"/>
                  </a:cubicBezTo>
                  <a:lnTo>
                    <a:pt x="7801" y="199"/>
                  </a:lnTo>
                  <a:lnTo>
                    <a:pt x="6368" y="199"/>
                  </a:lnTo>
                  <a:lnTo>
                    <a:pt x="6368" y="1552"/>
                  </a:lnTo>
                  <a:cubicBezTo>
                    <a:pt x="6049" y="1035"/>
                    <a:pt x="5691" y="637"/>
                    <a:pt x="5214" y="398"/>
                  </a:cubicBezTo>
                  <a:cubicBezTo>
                    <a:pt x="4736" y="120"/>
                    <a:pt x="4219" y="0"/>
                    <a:pt x="354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00"/>
            <p:cNvSpPr/>
            <p:nvPr/>
          </p:nvSpPr>
          <p:spPr>
            <a:xfrm>
              <a:off x="5393950" y="475650"/>
              <a:ext cx="266675" cy="290550"/>
            </a:xfrm>
            <a:custGeom>
              <a:rect b="b" l="l" r="r" t="t"/>
              <a:pathLst>
                <a:path extrusionOk="0" h="11622" w="10667">
                  <a:moveTo>
                    <a:pt x="5333" y="1513"/>
                  </a:moveTo>
                  <a:lnTo>
                    <a:pt x="7483" y="7324"/>
                  </a:lnTo>
                  <a:lnTo>
                    <a:pt x="3224" y="7324"/>
                  </a:lnTo>
                  <a:lnTo>
                    <a:pt x="5333" y="1513"/>
                  </a:lnTo>
                  <a:close/>
                  <a:moveTo>
                    <a:pt x="4458" y="1"/>
                  </a:moveTo>
                  <a:lnTo>
                    <a:pt x="1" y="11622"/>
                  </a:lnTo>
                  <a:lnTo>
                    <a:pt x="1672" y="11622"/>
                  </a:lnTo>
                  <a:lnTo>
                    <a:pt x="2747" y="8637"/>
                  </a:lnTo>
                  <a:lnTo>
                    <a:pt x="7960" y="8637"/>
                  </a:lnTo>
                  <a:lnTo>
                    <a:pt x="9035" y="11622"/>
                  </a:lnTo>
                  <a:lnTo>
                    <a:pt x="10666" y="11622"/>
                  </a:lnTo>
                  <a:lnTo>
                    <a:pt x="624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00"/>
            <p:cNvSpPr/>
            <p:nvPr/>
          </p:nvSpPr>
          <p:spPr>
            <a:xfrm>
              <a:off x="5700400" y="462725"/>
              <a:ext cx="194025" cy="308450"/>
            </a:xfrm>
            <a:custGeom>
              <a:rect b="b" l="l" r="r" t="t"/>
              <a:pathLst>
                <a:path extrusionOk="0" h="12338" w="7761">
                  <a:moveTo>
                    <a:pt x="3861" y="4378"/>
                  </a:moveTo>
                  <a:cubicBezTo>
                    <a:pt x="4617" y="4378"/>
                    <a:pt x="5214" y="4697"/>
                    <a:pt x="5652" y="5294"/>
                  </a:cubicBezTo>
                  <a:cubicBezTo>
                    <a:pt x="6089" y="5891"/>
                    <a:pt x="6288" y="6726"/>
                    <a:pt x="6288" y="7761"/>
                  </a:cubicBezTo>
                  <a:cubicBezTo>
                    <a:pt x="6288" y="8836"/>
                    <a:pt x="6089" y="9632"/>
                    <a:pt x="5652" y="10268"/>
                  </a:cubicBezTo>
                  <a:cubicBezTo>
                    <a:pt x="5214" y="10865"/>
                    <a:pt x="4617" y="11144"/>
                    <a:pt x="3861" y="11144"/>
                  </a:cubicBezTo>
                  <a:cubicBezTo>
                    <a:pt x="3105" y="11144"/>
                    <a:pt x="2508" y="10865"/>
                    <a:pt x="2070" y="10268"/>
                  </a:cubicBezTo>
                  <a:cubicBezTo>
                    <a:pt x="1632" y="9632"/>
                    <a:pt x="1433" y="8836"/>
                    <a:pt x="1433" y="7761"/>
                  </a:cubicBezTo>
                  <a:cubicBezTo>
                    <a:pt x="1433" y="6726"/>
                    <a:pt x="1632" y="5891"/>
                    <a:pt x="2070" y="5294"/>
                  </a:cubicBezTo>
                  <a:cubicBezTo>
                    <a:pt x="2508" y="4697"/>
                    <a:pt x="3105" y="4378"/>
                    <a:pt x="3861" y="4378"/>
                  </a:cubicBezTo>
                  <a:close/>
                  <a:moveTo>
                    <a:pt x="0" y="0"/>
                  </a:moveTo>
                  <a:lnTo>
                    <a:pt x="0" y="12139"/>
                  </a:lnTo>
                  <a:lnTo>
                    <a:pt x="1433" y="12139"/>
                  </a:lnTo>
                  <a:lnTo>
                    <a:pt x="1433" y="10825"/>
                  </a:lnTo>
                  <a:cubicBezTo>
                    <a:pt x="1712" y="11343"/>
                    <a:pt x="2110" y="11701"/>
                    <a:pt x="2547" y="11980"/>
                  </a:cubicBezTo>
                  <a:cubicBezTo>
                    <a:pt x="3025" y="12218"/>
                    <a:pt x="3582" y="12338"/>
                    <a:pt x="4219" y="12338"/>
                  </a:cubicBezTo>
                  <a:cubicBezTo>
                    <a:pt x="5254" y="12338"/>
                    <a:pt x="6129" y="11940"/>
                    <a:pt x="6766" y="11064"/>
                  </a:cubicBezTo>
                  <a:cubicBezTo>
                    <a:pt x="7443" y="10229"/>
                    <a:pt x="7761" y="9154"/>
                    <a:pt x="7761" y="7761"/>
                  </a:cubicBezTo>
                  <a:cubicBezTo>
                    <a:pt x="7761" y="6408"/>
                    <a:pt x="7443" y="5294"/>
                    <a:pt x="6766" y="4458"/>
                  </a:cubicBezTo>
                  <a:cubicBezTo>
                    <a:pt x="6129" y="3622"/>
                    <a:pt x="5254" y="3184"/>
                    <a:pt x="4219" y="3184"/>
                  </a:cubicBezTo>
                  <a:cubicBezTo>
                    <a:pt x="3582" y="3184"/>
                    <a:pt x="3025" y="3304"/>
                    <a:pt x="2547" y="3582"/>
                  </a:cubicBezTo>
                  <a:cubicBezTo>
                    <a:pt x="2110" y="3821"/>
                    <a:pt x="1712" y="4219"/>
                    <a:pt x="1433" y="4736"/>
                  </a:cubicBezTo>
                  <a:lnTo>
                    <a:pt x="143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00"/>
            <p:cNvSpPr/>
            <p:nvPr/>
          </p:nvSpPr>
          <p:spPr>
            <a:xfrm>
              <a:off x="5950125" y="547300"/>
              <a:ext cx="183100" cy="223875"/>
            </a:xfrm>
            <a:custGeom>
              <a:rect b="b" l="l" r="r" t="t"/>
              <a:pathLst>
                <a:path extrusionOk="0" h="8955" w="7324">
                  <a:moveTo>
                    <a:pt x="1" y="0"/>
                  </a:moveTo>
                  <a:lnTo>
                    <a:pt x="1" y="5293"/>
                  </a:lnTo>
                  <a:cubicBezTo>
                    <a:pt x="1" y="6487"/>
                    <a:pt x="279" y="7403"/>
                    <a:pt x="797" y="8039"/>
                  </a:cubicBezTo>
                  <a:cubicBezTo>
                    <a:pt x="1314" y="8636"/>
                    <a:pt x="2070" y="8955"/>
                    <a:pt x="3065" y="8955"/>
                  </a:cubicBezTo>
                  <a:cubicBezTo>
                    <a:pt x="3702" y="8955"/>
                    <a:pt x="4219" y="8835"/>
                    <a:pt x="4657" y="8597"/>
                  </a:cubicBezTo>
                  <a:cubicBezTo>
                    <a:pt x="5135" y="8318"/>
                    <a:pt x="5533" y="7920"/>
                    <a:pt x="5891" y="7403"/>
                  </a:cubicBezTo>
                  <a:lnTo>
                    <a:pt x="5891" y="8756"/>
                  </a:lnTo>
                  <a:lnTo>
                    <a:pt x="7323" y="8756"/>
                  </a:lnTo>
                  <a:lnTo>
                    <a:pt x="7323" y="0"/>
                  </a:lnTo>
                  <a:lnTo>
                    <a:pt x="5891" y="0"/>
                  </a:lnTo>
                  <a:lnTo>
                    <a:pt x="5891" y="4975"/>
                  </a:lnTo>
                  <a:cubicBezTo>
                    <a:pt x="5891" y="5811"/>
                    <a:pt x="5652" y="6487"/>
                    <a:pt x="5214" y="6965"/>
                  </a:cubicBezTo>
                  <a:cubicBezTo>
                    <a:pt x="4776" y="7482"/>
                    <a:pt x="4140" y="7721"/>
                    <a:pt x="3383" y="7721"/>
                  </a:cubicBezTo>
                  <a:cubicBezTo>
                    <a:pt x="2747" y="7721"/>
                    <a:pt x="2269" y="7522"/>
                    <a:pt x="1951" y="7084"/>
                  </a:cubicBezTo>
                  <a:cubicBezTo>
                    <a:pt x="1593" y="6686"/>
                    <a:pt x="1433" y="6050"/>
                    <a:pt x="1433" y="5254"/>
                  </a:cubicBezTo>
                  <a:lnTo>
                    <a:pt x="143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00"/>
            <p:cNvSpPr/>
            <p:nvPr/>
          </p:nvSpPr>
          <p:spPr>
            <a:xfrm>
              <a:off x="6190900" y="542325"/>
              <a:ext cx="166200" cy="228850"/>
            </a:xfrm>
            <a:custGeom>
              <a:rect b="b" l="l" r="r" t="t"/>
              <a:pathLst>
                <a:path extrusionOk="0" h="9154" w="6648">
                  <a:moveTo>
                    <a:pt x="3423" y="0"/>
                  </a:moveTo>
                  <a:cubicBezTo>
                    <a:pt x="2349" y="0"/>
                    <a:pt x="1513" y="239"/>
                    <a:pt x="916" y="677"/>
                  </a:cubicBezTo>
                  <a:cubicBezTo>
                    <a:pt x="359" y="1115"/>
                    <a:pt x="80" y="1751"/>
                    <a:pt x="80" y="2587"/>
                  </a:cubicBezTo>
                  <a:cubicBezTo>
                    <a:pt x="80" y="3264"/>
                    <a:pt x="240" y="3781"/>
                    <a:pt x="638" y="4179"/>
                  </a:cubicBezTo>
                  <a:cubicBezTo>
                    <a:pt x="1035" y="4537"/>
                    <a:pt x="1672" y="4856"/>
                    <a:pt x="2588" y="5015"/>
                  </a:cubicBezTo>
                  <a:lnTo>
                    <a:pt x="3065" y="5134"/>
                  </a:lnTo>
                  <a:cubicBezTo>
                    <a:pt x="3941" y="5333"/>
                    <a:pt x="4538" y="5532"/>
                    <a:pt x="4777" y="5731"/>
                  </a:cubicBezTo>
                  <a:cubicBezTo>
                    <a:pt x="5055" y="5970"/>
                    <a:pt x="5174" y="6249"/>
                    <a:pt x="5174" y="6647"/>
                  </a:cubicBezTo>
                  <a:cubicBezTo>
                    <a:pt x="5174" y="7045"/>
                    <a:pt x="5015" y="7403"/>
                    <a:pt x="4657" y="7602"/>
                  </a:cubicBezTo>
                  <a:cubicBezTo>
                    <a:pt x="4299" y="7840"/>
                    <a:pt x="3782" y="7960"/>
                    <a:pt x="3105" y="7960"/>
                  </a:cubicBezTo>
                  <a:cubicBezTo>
                    <a:pt x="2588" y="7960"/>
                    <a:pt x="2070" y="7880"/>
                    <a:pt x="1553" y="7761"/>
                  </a:cubicBezTo>
                  <a:cubicBezTo>
                    <a:pt x="1035" y="7602"/>
                    <a:pt x="518" y="7403"/>
                    <a:pt x="1" y="7124"/>
                  </a:cubicBezTo>
                  <a:lnTo>
                    <a:pt x="1" y="8597"/>
                  </a:lnTo>
                  <a:cubicBezTo>
                    <a:pt x="558" y="8796"/>
                    <a:pt x="1075" y="8915"/>
                    <a:pt x="1593" y="9034"/>
                  </a:cubicBezTo>
                  <a:cubicBezTo>
                    <a:pt x="2110" y="9114"/>
                    <a:pt x="2588" y="9154"/>
                    <a:pt x="3065" y="9154"/>
                  </a:cubicBezTo>
                  <a:cubicBezTo>
                    <a:pt x="4180" y="9154"/>
                    <a:pt x="5055" y="8915"/>
                    <a:pt x="5692" y="8437"/>
                  </a:cubicBezTo>
                  <a:cubicBezTo>
                    <a:pt x="6329" y="8000"/>
                    <a:pt x="6647" y="7323"/>
                    <a:pt x="6647" y="6527"/>
                  </a:cubicBezTo>
                  <a:cubicBezTo>
                    <a:pt x="6647" y="5811"/>
                    <a:pt x="6448" y="5254"/>
                    <a:pt x="6010" y="4856"/>
                  </a:cubicBezTo>
                  <a:cubicBezTo>
                    <a:pt x="5572" y="4458"/>
                    <a:pt x="4856" y="4179"/>
                    <a:pt x="3861" y="3940"/>
                  </a:cubicBezTo>
                  <a:lnTo>
                    <a:pt x="3344" y="3821"/>
                  </a:lnTo>
                  <a:cubicBezTo>
                    <a:pt x="2588" y="3662"/>
                    <a:pt x="2070" y="3503"/>
                    <a:pt x="1831" y="3304"/>
                  </a:cubicBezTo>
                  <a:cubicBezTo>
                    <a:pt x="1593" y="3105"/>
                    <a:pt x="1433" y="2866"/>
                    <a:pt x="1433" y="2508"/>
                  </a:cubicBezTo>
                  <a:cubicBezTo>
                    <a:pt x="1433" y="2070"/>
                    <a:pt x="1632" y="1751"/>
                    <a:pt x="1991" y="1552"/>
                  </a:cubicBezTo>
                  <a:cubicBezTo>
                    <a:pt x="2349" y="1314"/>
                    <a:pt x="2866" y="1194"/>
                    <a:pt x="3583" y="1194"/>
                  </a:cubicBezTo>
                  <a:cubicBezTo>
                    <a:pt x="4060" y="1194"/>
                    <a:pt x="4498" y="1274"/>
                    <a:pt x="4936" y="1353"/>
                  </a:cubicBezTo>
                  <a:cubicBezTo>
                    <a:pt x="5373" y="1473"/>
                    <a:pt x="5771" y="1632"/>
                    <a:pt x="6209" y="1831"/>
                  </a:cubicBezTo>
                  <a:lnTo>
                    <a:pt x="6209" y="478"/>
                  </a:lnTo>
                  <a:cubicBezTo>
                    <a:pt x="5811" y="319"/>
                    <a:pt x="5373" y="199"/>
                    <a:pt x="4896" y="120"/>
                  </a:cubicBezTo>
                  <a:cubicBezTo>
                    <a:pt x="4418" y="40"/>
                    <a:pt x="3941" y="0"/>
                    <a:pt x="342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00"/>
            <p:cNvSpPr/>
            <p:nvPr/>
          </p:nvSpPr>
          <p:spPr>
            <a:xfrm>
              <a:off x="6398850" y="542325"/>
              <a:ext cx="202000" cy="228850"/>
            </a:xfrm>
            <a:custGeom>
              <a:rect b="b" l="l" r="r" t="t"/>
              <a:pathLst>
                <a:path extrusionOk="0" h="9154" w="8080">
                  <a:moveTo>
                    <a:pt x="4299" y="1234"/>
                  </a:moveTo>
                  <a:cubicBezTo>
                    <a:pt x="4975" y="1234"/>
                    <a:pt x="5572" y="1473"/>
                    <a:pt x="5970" y="1911"/>
                  </a:cubicBezTo>
                  <a:cubicBezTo>
                    <a:pt x="6408" y="2388"/>
                    <a:pt x="6647" y="3025"/>
                    <a:pt x="6647" y="3781"/>
                  </a:cubicBezTo>
                  <a:lnTo>
                    <a:pt x="1553" y="3821"/>
                  </a:lnTo>
                  <a:cubicBezTo>
                    <a:pt x="1632" y="2985"/>
                    <a:pt x="1871" y="2348"/>
                    <a:pt x="2349" y="1911"/>
                  </a:cubicBezTo>
                  <a:cubicBezTo>
                    <a:pt x="2866" y="1433"/>
                    <a:pt x="3503" y="1234"/>
                    <a:pt x="4299" y="1234"/>
                  </a:cubicBezTo>
                  <a:close/>
                  <a:moveTo>
                    <a:pt x="4259" y="0"/>
                  </a:moveTo>
                  <a:cubicBezTo>
                    <a:pt x="2946" y="0"/>
                    <a:pt x="1911" y="438"/>
                    <a:pt x="1155" y="1274"/>
                  </a:cubicBezTo>
                  <a:cubicBezTo>
                    <a:pt x="399" y="2110"/>
                    <a:pt x="1" y="3224"/>
                    <a:pt x="1" y="4657"/>
                  </a:cubicBezTo>
                  <a:cubicBezTo>
                    <a:pt x="1" y="6050"/>
                    <a:pt x="399" y="7124"/>
                    <a:pt x="1194" y="7960"/>
                  </a:cubicBezTo>
                  <a:cubicBezTo>
                    <a:pt x="2030" y="8756"/>
                    <a:pt x="3145" y="9154"/>
                    <a:pt x="4538" y="9154"/>
                  </a:cubicBezTo>
                  <a:cubicBezTo>
                    <a:pt x="5095" y="9154"/>
                    <a:pt x="5612" y="9114"/>
                    <a:pt x="6169" y="8995"/>
                  </a:cubicBezTo>
                  <a:cubicBezTo>
                    <a:pt x="6687" y="8875"/>
                    <a:pt x="7244" y="8716"/>
                    <a:pt x="7761" y="8477"/>
                  </a:cubicBezTo>
                  <a:lnTo>
                    <a:pt x="7761" y="7124"/>
                  </a:lnTo>
                  <a:cubicBezTo>
                    <a:pt x="7244" y="7403"/>
                    <a:pt x="6726" y="7602"/>
                    <a:pt x="6209" y="7761"/>
                  </a:cubicBezTo>
                  <a:cubicBezTo>
                    <a:pt x="5692" y="7880"/>
                    <a:pt x="5174" y="7960"/>
                    <a:pt x="4617" y="7960"/>
                  </a:cubicBezTo>
                  <a:cubicBezTo>
                    <a:pt x="3662" y="7960"/>
                    <a:pt x="2906" y="7681"/>
                    <a:pt x="2388" y="7164"/>
                  </a:cubicBezTo>
                  <a:cubicBezTo>
                    <a:pt x="1871" y="6647"/>
                    <a:pt x="1553" y="5890"/>
                    <a:pt x="1513" y="4935"/>
                  </a:cubicBezTo>
                  <a:lnTo>
                    <a:pt x="8080" y="4935"/>
                  </a:lnTo>
                  <a:lnTo>
                    <a:pt x="8080" y="4219"/>
                  </a:lnTo>
                  <a:cubicBezTo>
                    <a:pt x="8080" y="2906"/>
                    <a:pt x="7721" y="1911"/>
                    <a:pt x="7045" y="1154"/>
                  </a:cubicBezTo>
                  <a:cubicBezTo>
                    <a:pt x="6368" y="398"/>
                    <a:pt x="5453" y="0"/>
                    <a:pt x="425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00"/>
            <p:cNvSpPr/>
            <p:nvPr/>
          </p:nvSpPr>
          <p:spPr>
            <a:xfrm>
              <a:off x="1306700" y="4377250"/>
              <a:ext cx="277600" cy="375125"/>
            </a:xfrm>
            <a:custGeom>
              <a:rect b="b" l="l" r="r" t="t"/>
              <a:pathLst>
                <a:path extrusionOk="0" h="15005" w="11104">
                  <a:moveTo>
                    <a:pt x="0" y="1"/>
                  </a:moveTo>
                  <a:lnTo>
                    <a:pt x="11104" y="1"/>
                  </a:lnTo>
                  <a:lnTo>
                    <a:pt x="11104" y="15005"/>
                  </a:lnTo>
                  <a:lnTo>
                    <a:pt x="0" y="15005"/>
                  </a:lnTo>
                  <a:close/>
                </a:path>
              </a:pathLst>
            </a:custGeom>
            <a:solidFill>
              <a:srgbClr val="00CC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00"/>
            <p:cNvSpPr/>
            <p:nvPr/>
          </p:nvSpPr>
          <p:spPr>
            <a:xfrm>
              <a:off x="1306700" y="4377250"/>
              <a:ext cx="277600" cy="375125"/>
            </a:xfrm>
            <a:custGeom>
              <a:rect b="b" l="l" r="r" t="t"/>
              <a:pathLst>
                <a:path extrusionOk="0" fill="none" h="15005" w="11104">
                  <a:moveTo>
                    <a:pt x="0" y="1"/>
                  </a:moveTo>
                  <a:lnTo>
                    <a:pt x="11104" y="1"/>
                  </a:lnTo>
                  <a:lnTo>
                    <a:pt x="11104" y="15005"/>
                  </a:lnTo>
                  <a:lnTo>
                    <a:pt x="0" y="15005"/>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00"/>
            <p:cNvSpPr/>
            <p:nvPr/>
          </p:nvSpPr>
          <p:spPr>
            <a:xfrm>
              <a:off x="3387125" y="4523525"/>
              <a:ext cx="278625" cy="228850"/>
            </a:xfrm>
            <a:custGeom>
              <a:rect b="b" l="l" r="r" t="t"/>
              <a:pathLst>
                <a:path extrusionOk="0" h="9154" w="11145">
                  <a:moveTo>
                    <a:pt x="1" y="0"/>
                  </a:moveTo>
                  <a:lnTo>
                    <a:pt x="11144" y="0"/>
                  </a:lnTo>
                  <a:lnTo>
                    <a:pt x="11144" y="9154"/>
                  </a:lnTo>
                  <a:lnTo>
                    <a:pt x="1" y="9154"/>
                  </a:lnTo>
                  <a:close/>
                </a:path>
              </a:pathLst>
            </a:custGeom>
            <a:solidFill>
              <a:srgbClr val="00CC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00"/>
            <p:cNvSpPr/>
            <p:nvPr/>
          </p:nvSpPr>
          <p:spPr>
            <a:xfrm>
              <a:off x="3387125" y="4523525"/>
              <a:ext cx="278625" cy="228850"/>
            </a:xfrm>
            <a:custGeom>
              <a:rect b="b" l="l" r="r" t="t"/>
              <a:pathLst>
                <a:path extrusionOk="0" fill="none" h="9154" w="11145">
                  <a:moveTo>
                    <a:pt x="1" y="0"/>
                  </a:moveTo>
                  <a:lnTo>
                    <a:pt x="11144" y="0"/>
                  </a:lnTo>
                  <a:lnTo>
                    <a:pt x="11144" y="9154"/>
                  </a:lnTo>
                  <a:lnTo>
                    <a:pt x="1" y="9154"/>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00"/>
            <p:cNvSpPr/>
            <p:nvPr/>
          </p:nvSpPr>
          <p:spPr>
            <a:xfrm>
              <a:off x="5459625" y="4662800"/>
              <a:ext cx="278600" cy="89575"/>
            </a:xfrm>
            <a:custGeom>
              <a:rect b="b" l="l" r="r" t="t"/>
              <a:pathLst>
                <a:path extrusionOk="0" h="3583" w="11144">
                  <a:moveTo>
                    <a:pt x="0" y="1"/>
                  </a:moveTo>
                  <a:lnTo>
                    <a:pt x="11144" y="1"/>
                  </a:lnTo>
                  <a:lnTo>
                    <a:pt x="11144" y="3583"/>
                  </a:lnTo>
                  <a:lnTo>
                    <a:pt x="0" y="3583"/>
                  </a:lnTo>
                  <a:close/>
                </a:path>
              </a:pathLst>
            </a:custGeom>
            <a:solidFill>
              <a:srgbClr val="00CC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00"/>
            <p:cNvSpPr/>
            <p:nvPr/>
          </p:nvSpPr>
          <p:spPr>
            <a:xfrm>
              <a:off x="5459625" y="4662800"/>
              <a:ext cx="278600" cy="89575"/>
            </a:xfrm>
            <a:custGeom>
              <a:rect b="b" l="l" r="r" t="t"/>
              <a:pathLst>
                <a:path extrusionOk="0" fill="none" h="3583" w="11144">
                  <a:moveTo>
                    <a:pt x="0" y="1"/>
                  </a:moveTo>
                  <a:lnTo>
                    <a:pt x="11144" y="1"/>
                  </a:lnTo>
                  <a:lnTo>
                    <a:pt x="11144" y="3583"/>
                  </a:lnTo>
                  <a:lnTo>
                    <a:pt x="0" y="3583"/>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00"/>
            <p:cNvSpPr/>
            <p:nvPr/>
          </p:nvSpPr>
          <p:spPr>
            <a:xfrm>
              <a:off x="1584275" y="3887750"/>
              <a:ext cx="278625" cy="864625"/>
            </a:xfrm>
            <a:custGeom>
              <a:rect b="b" l="l" r="r" t="t"/>
              <a:pathLst>
                <a:path extrusionOk="0" h="34585" w="11145">
                  <a:moveTo>
                    <a:pt x="1" y="0"/>
                  </a:moveTo>
                  <a:lnTo>
                    <a:pt x="11144" y="0"/>
                  </a:lnTo>
                  <a:lnTo>
                    <a:pt x="11144" y="34585"/>
                  </a:lnTo>
                  <a:lnTo>
                    <a:pt x="1" y="34585"/>
                  </a:lnTo>
                  <a:close/>
                </a:path>
              </a:pathLst>
            </a:custGeom>
            <a:solidFill>
              <a:srgbClr val="333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00"/>
            <p:cNvSpPr/>
            <p:nvPr/>
          </p:nvSpPr>
          <p:spPr>
            <a:xfrm>
              <a:off x="1584275" y="3887750"/>
              <a:ext cx="278625" cy="864625"/>
            </a:xfrm>
            <a:custGeom>
              <a:rect b="b" l="l" r="r" t="t"/>
              <a:pathLst>
                <a:path extrusionOk="0" fill="none" h="34585" w="11145">
                  <a:moveTo>
                    <a:pt x="1" y="0"/>
                  </a:moveTo>
                  <a:lnTo>
                    <a:pt x="11144" y="0"/>
                  </a:lnTo>
                  <a:lnTo>
                    <a:pt x="11144" y="34585"/>
                  </a:lnTo>
                  <a:lnTo>
                    <a:pt x="1" y="34585"/>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00"/>
            <p:cNvSpPr/>
            <p:nvPr/>
          </p:nvSpPr>
          <p:spPr>
            <a:xfrm>
              <a:off x="3665725" y="4149425"/>
              <a:ext cx="277600" cy="602950"/>
            </a:xfrm>
            <a:custGeom>
              <a:rect b="b" l="l" r="r" t="t"/>
              <a:pathLst>
                <a:path extrusionOk="0" h="24118" w="11104">
                  <a:moveTo>
                    <a:pt x="0" y="0"/>
                  </a:moveTo>
                  <a:lnTo>
                    <a:pt x="11104" y="0"/>
                  </a:lnTo>
                  <a:lnTo>
                    <a:pt x="11104" y="24118"/>
                  </a:lnTo>
                  <a:lnTo>
                    <a:pt x="0" y="24118"/>
                  </a:lnTo>
                  <a:close/>
                </a:path>
              </a:pathLst>
            </a:custGeom>
            <a:solidFill>
              <a:srgbClr val="333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00"/>
            <p:cNvSpPr/>
            <p:nvPr/>
          </p:nvSpPr>
          <p:spPr>
            <a:xfrm>
              <a:off x="3665725" y="4149425"/>
              <a:ext cx="277600" cy="602950"/>
            </a:xfrm>
            <a:custGeom>
              <a:rect b="b" l="l" r="r" t="t"/>
              <a:pathLst>
                <a:path extrusionOk="0" fill="none" h="24118" w="11104">
                  <a:moveTo>
                    <a:pt x="0" y="0"/>
                  </a:moveTo>
                  <a:lnTo>
                    <a:pt x="11104" y="0"/>
                  </a:lnTo>
                  <a:lnTo>
                    <a:pt x="11104" y="24118"/>
                  </a:lnTo>
                  <a:lnTo>
                    <a:pt x="0" y="24118"/>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00"/>
            <p:cNvSpPr/>
            <p:nvPr/>
          </p:nvSpPr>
          <p:spPr>
            <a:xfrm>
              <a:off x="5738200" y="4605100"/>
              <a:ext cx="277625" cy="147275"/>
            </a:xfrm>
            <a:custGeom>
              <a:rect b="b" l="l" r="r" t="t"/>
              <a:pathLst>
                <a:path extrusionOk="0" h="5891" w="11105">
                  <a:moveTo>
                    <a:pt x="1" y="0"/>
                  </a:moveTo>
                  <a:lnTo>
                    <a:pt x="11104" y="0"/>
                  </a:lnTo>
                  <a:lnTo>
                    <a:pt x="11104" y="5891"/>
                  </a:lnTo>
                  <a:lnTo>
                    <a:pt x="1" y="5891"/>
                  </a:lnTo>
                  <a:close/>
                </a:path>
              </a:pathLst>
            </a:custGeom>
            <a:solidFill>
              <a:srgbClr val="333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00"/>
            <p:cNvSpPr/>
            <p:nvPr/>
          </p:nvSpPr>
          <p:spPr>
            <a:xfrm>
              <a:off x="5738200" y="4605100"/>
              <a:ext cx="277625" cy="147275"/>
            </a:xfrm>
            <a:custGeom>
              <a:rect b="b" l="l" r="r" t="t"/>
              <a:pathLst>
                <a:path extrusionOk="0" fill="none" h="5891" w="11105">
                  <a:moveTo>
                    <a:pt x="1" y="0"/>
                  </a:moveTo>
                  <a:lnTo>
                    <a:pt x="11104" y="0"/>
                  </a:lnTo>
                  <a:lnTo>
                    <a:pt x="11104" y="5891"/>
                  </a:lnTo>
                  <a:lnTo>
                    <a:pt x="1" y="5891"/>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00"/>
            <p:cNvSpPr/>
            <p:nvPr/>
          </p:nvSpPr>
          <p:spPr>
            <a:xfrm>
              <a:off x="1862875" y="3636025"/>
              <a:ext cx="277600" cy="1116350"/>
            </a:xfrm>
            <a:custGeom>
              <a:rect b="b" l="l" r="r" t="t"/>
              <a:pathLst>
                <a:path extrusionOk="0" h="44654" w="11104">
                  <a:moveTo>
                    <a:pt x="0" y="0"/>
                  </a:moveTo>
                  <a:lnTo>
                    <a:pt x="11104" y="0"/>
                  </a:lnTo>
                  <a:lnTo>
                    <a:pt x="11104" y="44654"/>
                  </a:lnTo>
                  <a:lnTo>
                    <a:pt x="0" y="44654"/>
                  </a:lnTo>
                  <a:close/>
                </a:path>
              </a:pathLst>
            </a:custGeom>
            <a:solidFill>
              <a:srgbClr val="A6CA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00"/>
            <p:cNvSpPr/>
            <p:nvPr/>
          </p:nvSpPr>
          <p:spPr>
            <a:xfrm>
              <a:off x="1862875" y="3636025"/>
              <a:ext cx="277600" cy="1116350"/>
            </a:xfrm>
            <a:custGeom>
              <a:rect b="b" l="l" r="r" t="t"/>
              <a:pathLst>
                <a:path extrusionOk="0" fill="none" h="44654" w="11104">
                  <a:moveTo>
                    <a:pt x="0" y="0"/>
                  </a:moveTo>
                  <a:lnTo>
                    <a:pt x="11104" y="0"/>
                  </a:lnTo>
                  <a:lnTo>
                    <a:pt x="11104" y="44654"/>
                  </a:lnTo>
                  <a:lnTo>
                    <a:pt x="0" y="44654"/>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00"/>
            <p:cNvSpPr/>
            <p:nvPr/>
          </p:nvSpPr>
          <p:spPr>
            <a:xfrm>
              <a:off x="3943300" y="3863875"/>
              <a:ext cx="278625" cy="888500"/>
            </a:xfrm>
            <a:custGeom>
              <a:rect b="b" l="l" r="r" t="t"/>
              <a:pathLst>
                <a:path extrusionOk="0" h="35540" w="11145">
                  <a:moveTo>
                    <a:pt x="1" y="0"/>
                  </a:moveTo>
                  <a:lnTo>
                    <a:pt x="11144" y="0"/>
                  </a:lnTo>
                  <a:lnTo>
                    <a:pt x="11144" y="35540"/>
                  </a:lnTo>
                  <a:lnTo>
                    <a:pt x="1" y="35540"/>
                  </a:lnTo>
                  <a:close/>
                </a:path>
              </a:pathLst>
            </a:custGeom>
            <a:solidFill>
              <a:srgbClr val="A6CA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00"/>
            <p:cNvSpPr/>
            <p:nvPr/>
          </p:nvSpPr>
          <p:spPr>
            <a:xfrm>
              <a:off x="3943300" y="3863875"/>
              <a:ext cx="278625" cy="888500"/>
            </a:xfrm>
            <a:custGeom>
              <a:rect b="b" l="l" r="r" t="t"/>
              <a:pathLst>
                <a:path extrusionOk="0" fill="none" h="35540" w="11145">
                  <a:moveTo>
                    <a:pt x="1" y="0"/>
                  </a:moveTo>
                  <a:lnTo>
                    <a:pt x="11144" y="0"/>
                  </a:lnTo>
                  <a:lnTo>
                    <a:pt x="11144" y="35540"/>
                  </a:lnTo>
                  <a:lnTo>
                    <a:pt x="1" y="35540"/>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00"/>
            <p:cNvSpPr/>
            <p:nvPr/>
          </p:nvSpPr>
          <p:spPr>
            <a:xfrm>
              <a:off x="6015800" y="4410100"/>
              <a:ext cx="277600" cy="342275"/>
            </a:xfrm>
            <a:custGeom>
              <a:rect b="b" l="l" r="r" t="t"/>
              <a:pathLst>
                <a:path extrusionOk="0" h="13691" w="11104">
                  <a:moveTo>
                    <a:pt x="0" y="0"/>
                  </a:moveTo>
                  <a:lnTo>
                    <a:pt x="11104" y="0"/>
                  </a:lnTo>
                  <a:lnTo>
                    <a:pt x="11104" y="13691"/>
                  </a:lnTo>
                  <a:lnTo>
                    <a:pt x="0" y="13691"/>
                  </a:lnTo>
                  <a:close/>
                </a:path>
              </a:pathLst>
            </a:custGeom>
            <a:solidFill>
              <a:srgbClr val="A6CA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00"/>
            <p:cNvSpPr/>
            <p:nvPr/>
          </p:nvSpPr>
          <p:spPr>
            <a:xfrm>
              <a:off x="6015800" y="4410100"/>
              <a:ext cx="277600" cy="342275"/>
            </a:xfrm>
            <a:custGeom>
              <a:rect b="b" l="l" r="r" t="t"/>
              <a:pathLst>
                <a:path extrusionOk="0" fill="none" h="13691" w="11104">
                  <a:moveTo>
                    <a:pt x="0" y="0"/>
                  </a:moveTo>
                  <a:lnTo>
                    <a:pt x="11104" y="0"/>
                  </a:lnTo>
                  <a:lnTo>
                    <a:pt x="11104" y="13691"/>
                  </a:lnTo>
                  <a:lnTo>
                    <a:pt x="0" y="13691"/>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00"/>
            <p:cNvSpPr/>
            <p:nvPr/>
          </p:nvSpPr>
          <p:spPr>
            <a:xfrm>
              <a:off x="2140450" y="3317650"/>
              <a:ext cx="278625" cy="1434725"/>
            </a:xfrm>
            <a:custGeom>
              <a:rect b="b" l="l" r="r" t="t"/>
              <a:pathLst>
                <a:path extrusionOk="0" h="57389" w="11145">
                  <a:moveTo>
                    <a:pt x="1" y="0"/>
                  </a:moveTo>
                  <a:lnTo>
                    <a:pt x="11144" y="0"/>
                  </a:lnTo>
                  <a:lnTo>
                    <a:pt x="11144" y="57389"/>
                  </a:lnTo>
                  <a:lnTo>
                    <a:pt x="1" y="57389"/>
                  </a:lnTo>
                  <a:close/>
                </a:path>
              </a:pathLst>
            </a:cu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00"/>
            <p:cNvSpPr/>
            <p:nvPr/>
          </p:nvSpPr>
          <p:spPr>
            <a:xfrm>
              <a:off x="2140450" y="3317650"/>
              <a:ext cx="278625" cy="1434725"/>
            </a:xfrm>
            <a:custGeom>
              <a:rect b="b" l="l" r="r" t="t"/>
              <a:pathLst>
                <a:path extrusionOk="0" fill="none" h="57389" w="11145">
                  <a:moveTo>
                    <a:pt x="1" y="0"/>
                  </a:moveTo>
                  <a:lnTo>
                    <a:pt x="11144" y="0"/>
                  </a:lnTo>
                  <a:lnTo>
                    <a:pt x="11144" y="57389"/>
                  </a:lnTo>
                  <a:lnTo>
                    <a:pt x="1" y="57389"/>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00"/>
            <p:cNvSpPr/>
            <p:nvPr/>
          </p:nvSpPr>
          <p:spPr>
            <a:xfrm>
              <a:off x="4221900" y="3578325"/>
              <a:ext cx="269650" cy="1174050"/>
            </a:xfrm>
            <a:custGeom>
              <a:rect b="b" l="l" r="r" t="t"/>
              <a:pathLst>
                <a:path extrusionOk="0" h="46962" w="10786">
                  <a:moveTo>
                    <a:pt x="0" y="0"/>
                  </a:moveTo>
                  <a:lnTo>
                    <a:pt x="10786" y="0"/>
                  </a:lnTo>
                  <a:lnTo>
                    <a:pt x="10786" y="46962"/>
                  </a:lnTo>
                  <a:lnTo>
                    <a:pt x="0" y="46962"/>
                  </a:lnTo>
                  <a:close/>
                </a:path>
              </a:pathLst>
            </a:cu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00"/>
            <p:cNvSpPr/>
            <p:nvPr/>
          </p:nvSpPr>
          <p:spPr>
            <a:xfrm>
              <a:off x="4221900" y="3578325"/>
              <a:ext cx="269650" cy="1174050"/>
            </a:xfrm>
            <a:custGeom>
              <a:rect b="b" l="l" r="r" t="t"/>
              <a:pathLst>
                <a:path extrusionOk="0" fill="none" h="46962" w="10786">
                  <a:moveTo>
                    <a:pt x="0" y="0"/>
                  </a:moveTo>
                  <a:lnTo>
                    <a:pt x="10786" y="0"/>
                  </a:lnTo>
                  <a:lnTo>
                    <a:pt x="10786" y="46962"/>
                  </a:lnTo>
                  <a:lnTo>
                    <a:pt x="0" y="46962"/>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00"/>
            <p:cNvSpPr/>
            <p:nvPr/>
          </p:nvSpPr>
          <p:spPr>
            <a:xfrm>
              <a:off x="6293375" y="4352375"/>
              <a:ext cx="278625" cy="400000"/>
            </a:xfrm>
            <a:custGeom>
              <a:rect b="b" l="l" r="r" t="t"/>
              <a:pathLst>
                <a:path extrusionOk="0" h="16000" w="11145">
                  <a:moveTo>
                    <a:pt x="1" y="1"/>
                  </a:moveTo>
                  <a:lnTo>
                    <a:pt x="11144" y="1"/>
                  </a:lnTo>
                  <a:lnTo>
                    <a:pt x="11144" y="16000"/>
                  </a:lnTo>
                  <a:lnTo>
                    <a:pt x="1" y="16000"/>
                  </a:lnTo>
                  <a:close/>
                </a:path>
              </a:pathLst>
            </a:cu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00"/>
            <p:cNvSpPr/>
            <p:nvPr/>
          </p:nvSpPr>
          <p:spPr>
            <a:xfrm>
              <a:off x="6293375" y="4352375"/>
              <a:ext cx="278625" cy="400000"/>
            </a:xfrm>
            <a:custGeom>
              <a:rect b="b" l="l" r="r" t="t"/>
              <a:pathLst>
                <a:path extrusionOk="0" fill="none" h="16000" w="11145">
                  <a:moveTo>
                    <a:pt x="1" y="1"/>
                  </a:moveTo>
                  <a:lnTo>
                    <a:pt x="11144" y="1"/>
                  </a:lnTo>
                  <a:lnTo>
                    <a:pt x="11144" y="16000"/>
                  </a:lnTo>
                  <a:lnTo>
                    <a:pt x="1" y="16000"/>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00"/>
            <p:cNvSpPr/>
            <p:nvPr/>
          </p:nvSpPr>
          <p:spPr>
            <a:xfrm>
              <a:off x="2419050" y="2600275"/>
              <a:ext cx="277600" cy="2152100"/>
            </a:xfrm>
            <a:custGeom>
              <a:rect b="b" l="l" r="r" t="t"/>
              <a:pathLst>
                <a:path extrusionOk="0" h="86084" w="11104">
                  <a:moveTo>
                    <a:pt x="0" y="1"/>
                  </a:moveTo>
                  <a:lnTo>
                    <a:pt x="11104" y="1"/>
                  </a:lnTo>
                  <a:lnTo>
                    <a:pt x="11104" y="86084"/>
                  </a:lnTo>
                  <a:lnTo>
                    <a:pt x="0" y="86084"/>
                  </a:lnTo>
                  <a:close/>
                </a:path>
              </a:pathLst>
            </a:custGeom>
            <a:solidFill>
              <a:srgbClr val="B38F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00"/>
            <p:cNvSpPr/>
            <p:nvPr/>
          </p:nvSpPr>
          <p:spPr>
            <a:xfrm>
              <a:off x="2419050" y="2600275"/>
              <a:ext cx="277600" cy="2152100"/>
            </a:xfrm>
            <a:custGeom>
              <a:rect b="b" l="l" r="r" t="t"/>
              <a:pathLst>
                <a:path extrusionOk="0" fill="none" h="86084" w="11104">
                  <a:moveTo>
                    <a:pt x="0" y="1"/>
                  </a:moveTo>
                  <a:lnTo>
                    <a:pt x="11104" y="1"/>
                  </a:lnTo>
                  <a:lnTo>
                    <a:pt x="11104" y="86084"/>
                  </a:lnTo>
                  <a:lnTo>
                    <a:pt x="0" y="86084"/>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00"/>
            <p:cNvSpPr/>
            <p:nvPr/>
          </p:nvSpPr>
          <p:spPr>
            <a:xfrm>
              <a:off x="4491525" y="3636025"/>
              <a:ext cx="277625" cy="1116350"/>
            </a:xfrm>
            <a:custGeom>
              <a:rect b="b" l="l" r="r" t="t"/>
              <a:pathLst>
                <a:path extrusionOk="0" h="44654" w="11105">
                  <a:moveTo>
                    <a:pt x="1" y="0"/>
                  </a:moveTo>
                  <a:lnTo>
                    <a:pt x="11104" y="0"/>
                  </a:lnTo>
                  <a:lnTo>
                    <a:pt x="11104" y="44654"/>
                  </a:lnTo>
                  <a:lnTo>
                    <a:pt x="1" y="44654"/>
                  </a:lnTo>
                  <a:close/>
                </a:path>
              </a:pathLst>
            </a:custGeom>
            <a:solidFill>
              <a:srgbClr val="B38F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00"/>
            <p:cNvSpPr/>
            <p:nvPr/>
          </p:nvSpPr>
          <p:spPr>
            <a:xfrm>
              <a:off x="4491525" y="3636025"/>
              <a:ext cx="277625" cy="1116350"/>
            </a:xfrm>
            <a:custGeom>
              <a:rect b="b" l="l" r="r" t="t"/>
              <a:pathLst>
                <a:path extrusionOk="0" fill="none" h="44654" w="11105">
                  <a:moveTo>
                    <a:pt x="1" y="0"/>
                  </a:moveTo>
                  <a:lnTo>
                    <a:pt x="11104" y="0"/>
                  </a:lnTo>
                  <a:lnTo>
                    <a:pt x="11104" y="44654"/>
                  </a:lnTo>
                  <a:lnTo>
                    <a:pt x="1" y="44654"/>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00"/>
            <p:cNvSpPr/>
            <p:nvPr/>
          </p:nvSpPr>
          <p:spPr>
            <a:xfrm>
              <a:off x="6571975" y="4466800"/>
              <a:ext cx="277625" cy="285575"/>
            </a:xfrm>
            <a:custGeom>
              <a:rect b="b" l="l" r="r" t="t"/>
              <a:pathLst>
                <a:path extrusionOk="0" h="11423" w="11105">
                  <a:moveTo>
                    <a:pt x="0" y="1"/>
                  </a:moveTo>
                  <a:lnTo>
                    <a:pt x="11104" y="1"/>
                  </a:lnTo>
                  <a:lnTo>
                    <a:pt x="11104" y="11423"/>
                  </a:lnTo>
                  <a:lnTo>
                    <a:pt x="0" y="11423"/>
                  </a:lnTo>
                  <a:close/>
                </a:path>
              </a:pathLst>
            </a:custGeom>
            <a:solidFill>
              <a:srgbClr val="B38F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00"/>
            <p:cNvSpPr/>
            <p:nvPr/>
          </p:nvSpPr>
          <p:spPr>
            <a:xfrm>
              <a:off x="6571975" y="4466800"/>
              <a:ext cx="277625" cy="285575"/>
            </a:xfrm>
            <a:custGeom>
              <a:rect b="b" l="l" r="r" t="t"/>
              <a:pathLst>
                <a:path extrusionOk="0" fill="none" h="11423" w="11105">
                  <a:moveTo>
                    <a:pt x="0" y="1"/>
                  </a:moveTo>
                  <a:lnTo>
                    <a:pt x="11104" y="1"/>
                  </a:lnTo>
                  <a:lnTo>
                    <a:pt x="11104" y="11423"/>
                  </a:lnTo>
                  <a:lnTo>
                    <a:pt x="0" y="11423"/>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00"/>
            <p:cNvSpPr/>
            <p:nvPr/>
          </p:nvSpPr>
          <p:spPr>
            <a:xfrm>
              <a:off x="2696625" y="1303875"/>
              <a:ext cx="277625" cy="3448500"/>
            </a:xfrm>
            <a:custGeom>
              <a:rect b="b" l="l" r="r" t="t"/>
              <a:pathLst>
                <a:path extrusionOk="0" fill="none" h="137940" w="11105">
                  <a:moveTo>
                    <a:pt x="1" y="0"/>
                  </a:moveTo>
                  <a:lnTo>
                    <a:pt x="11105" y="0"/>
                  </a:lnTo>
                  <a:lnTo>
                    <a:pt x="11105" y="137940"/>
                  </a:lnTo>
                  <a:lnTo>
                    <a:pt x="1" y="137940"/>
                  </a:lnTo>
                  <a:close/>
                </a:path>
              </a:pathLst>
            </a:custGeom>
            <a:noFill/>
            <a:ln cap="flat" cmpd="sng" w="12925">
              <a:solidFill>
                <a:srgbClr val="000000"/>
              </a:solidFill>
              <a:prstDash val="solid"/>
              <a:miter lim="397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00"/>
            <p:cNvSpPr/>
            <p:nvPr/>
          </p:nvSpPr>
          <p:spPr>
            <a:xfrm>
              <a:off x="2696625" y="1303875"/>
              <a:ext cx="277625" cy="3448500"/>
            </a:xfrm>
            <a:custGeom>
              <a:rect b="b" l="l" r="r" t="t"/>
              <a:pathLst>
                <a:path extrusionOk="0" fill="none" h="137940" w="11105">
                  <a:moveTo>
                    <a:pt x="1" y="0"/>
                  </a:moveTo>
                  <a:lnTo>
                    <a:pt x="11105" y="0"/>
                  </a:lnTo>
                  <a:lnTo>
                    <a:pt x="11105" y="137940"/>
                  </a:lnTo>
                  <a:lnTo>
                    <a:pt x="1" y="137940"/>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00"/>
            <p:cNvSpPr/>
            <p:nvPr/>
          </p:nvSpPr>
          <p:spPr>
            <a:xfrm>
              <a:off x="4769125" y="2110775"/>
              <a:ext cx="277600" cy="2641600"/>
            </a:xfrm>
            <a:custGeom>
              <a:rect b="b" l="l" r="r" t="t"/>
              <a:pathLst>
                <a:path extrusionOk="0" fill="none" h="105664" w="11104">
                  <a:moveTo>
                    <a:pt x="0" y="0"/>
                  </a:moveTo>
                  <a:lnTo>
                    <a:pt x="11104" y="0"/>
                  </a:lnTo>
                  <a:lnTo>
                    <a:pt x="11104" y="105664"/>
                  </a:lnTo>
                  <a:lnTo>
                    <a:pt x="0" y="105664"/>
                  </a:lnTo>
                  <a:close/>
                </a:path>
              </a:pathLst>
            </a:custGeom>
            <a:noFill/>
            <a:ln cap="flat" cmpd="sng" w="12925">
              <a:solidFill>
                <a:srgbClr val="000000"/>
              </a:solidFill>
              <a:prstDash val="solid"/>
              <a:miter lim="397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00"/>
            <p:cNvSpPr/>
            <p:nvPr/>
          </p:nvSpPr>
          <p:spPr>
            <a:xfrm>
              <a:off x="4769125" y="2110775"/>
              <a:ext cx="277600" cy="2641600"/>
            </a:xfrm>
            <a:custGeom>
              <a:rect b="b" l="l" r="r" t="t"/>
              <a:pathLst>
                <a:path extrusionOk="0" fill="none" h="105664" w="11104">
                  <a:moveTo>
                    <a:pt x="0" y="0"/>
                  </a:moveTo>
                  <a:lnTo>
                    <a:pt x="11104" y="0"/>
                  </a:lnTo>
                  <a:lnTo>
                    <a:pt x="11104" y="105664"/>
                  </a:lnTo>
                  <a:lnTo>
                    <a:pt x="0" y="105664"/>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00"/>
            <p:cNvSpPr/>
            <p:nvPr/>
          </p:nvSpPr>
          <p:spPr>
            <a:xfrm>
              <a:off x="6849575" y="3521600"/>
              <a:ext cx="278600" cy="1230775"/>
            </a:xfrm>
            <a:custGeom>
              <a:rect b="b" l="l" r="r" t="t"/>
              <a:pathLst>
                <a:path extrusionOk="0" fill="none" h="49231" w="11144">
                  <a:moveTo>
                    <a:pt x="0" y="1"/>
                  </a:moveTo>
                  <a:lnTo>
                    <a:pt x="11144" y="1"/>
                  </a:lnTo>
                  <a:lnTo>
                    <a:pt x="11144" y="49231"/>
                  </a:lnTo>
                  <a:lnTo>
                    <a:pt x="0" y="49231"/>
                  </a:lnTo>
                  <a:close/>
                </a:path>
              </a:pathLst>
            </a:custGeom>
            <a:noFill/>
            <a:ln cap="flat" cmpd="sng" w="12925">
              <a:solidFill>
                <a:srgbClr val="000000"/>
              </a:solidFill>
              <a:prstDash val="solid"/>
              <a:miter lim="397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00"/>
            <p:cNvSpPr/>
            <p:nvPr/>
          </p:nvSpPr>
          <p:spPr>
            <a:xfrm>
              <a:off x="6849575" y="3521600"/>
              <a:ext cx="278600" cy="1230775"/>
            </a:xfrm>
            <a:custGeom>
              <a:rect b="b" l="l" r="r" t="t"/>
              <a:pathLst>
                <a:path extrusionOk="0" fill="none" h="49231" w="11144">
                  <a:moveTo>
                    <a:pt x="0" y="1"/>
                  </a:moveTo>
                  <a:lnTo>
                    <a:pt x="11144" y="1"/>
                  </a:lnTo>
                  <a:lnTo>
                    <a:pt x="11144" y="49231"/>
                  </a:lnTo>
                  <a:lnTo>
                    <a:pt x="0" y="49231"/>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00"/>
            <p:cNvSpPr/>
            <p:nvPr/>
          </p:nvSpPr>
          <p:spPr>
            <a:xfrm>
              <a:off x="1104725" y="733750"/>
              <a:ext cx="25" cy="4018625"/>
            </a:xfrm>
            <a:custGeom>
              <a:rect b="b" l="l" r="r" t="t"/>
              <a:pathLst>
                <a:path extrusionOk="0" fill="none" h="160745" w="1">
                  <a:moveTo>
                    <a:pt x="0" y="1"/>
                  </a:moveTo>
                  <a:lnTo>
                    <a:pt x="0" y="160745"/>
                  </a:lnTo>
                </a:path>
              </a:pathLst>
            </a:custGeom>
            <a:noFill/>
            <a:ln cap="flat" cmpd="sng" w="25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00"/>
            <p:cNvSpPr/>
            <p:nvPr/>
          </p:nvSpPr>
          <p:spPr>
            <a:xfrm>
              <a:off x="1037050" y="4752350"/>
              <a:ext cx="67700" cy="25"/>
            </a:xfrm>
            <a:custGeom>
              <a:rect b="b" l="l" r="r" t="t"/>
              <a:pathLst>
                <a:path extrusionOk="0" fill="none" h="1" w="2708">
                  <a:moveTo>
                    <a:pt x="1" y="1"/>
                  </a:moveTo>
                  <a:lnTo>
                    <a:pt x="2707" y="1"/>
                  </a:lnTo>
                </a:path>
              </a:pathLst>
            </a:custGeom>
            <a:noFill/>
            <a:ln cap="flat" cmpd="sng" w="2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00"/>
            <p:cNvSpPr/>
            <p:nvPr/>
          </p:nvSpPr>
          <p:spPr>
            <a:xfrm>
              <a:off x="1037050" y="4181250"/>
              <a:ext cx="67700" cy="25"/>
            </a:xfrm>
            <a:custGeom>
              <a:rect b="b" l="l" r="r" t="t"/>
              <a:pathLst>
                <a:path extrusionOk="0" fill="none" h="1" w="2708">
                  <a:moveTo>
                    <a:pt x="1" y="1"/>
                  </a:moveTo>
                  <a:lnTo>
                    <a:pt x="2707" y="1"/>
                  </a:lnTo>
                </a:path>
              </a:pathLst>
            </a:custGeom>
            <a:noFill/>
            <a:ln cap="flat" cmpd="sng" w="25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00"/>
            <p:cNvSpPr/>
            <p:nvPr/>
          </p:nvSpPr>
          <p:spPr>
            <a:xfrm>
              <a:off x="1037050" y="3603200"/>
              <a:ext cx="67700" cy="25"/>
            </a:xfrm>
            <a:custGeom>
              <a:rect b="b" l="l" r="r" t="t"/>
              <a:pathLst>
                <a:path extrusionOk="0" fill="none" h="1" w="2708">
                  <a:moveTo>
                    <a:pt x="1" y="0"/>
                  </a:moveTo>
                  <a:lnTo>
                    <a:pt x="2707" y="0"/>
                  </a:lnTo>
                </a:path>
              </a:pathLst>
            </a:custGeom>
            <a:noFill/>
            <a:ln cap="flat" cmpd="sng" w="25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00"/>
            <p:cNvSpPr/>
            <p:nvPr/>
          </p:nvSpPr>
          <p:spPr>
            <a:xfrm>
              <a:off x="1037050" y="3032100"/>
              <a:ext cx="67700" cy="25"/>
            </a:xfrm>
            <a:custGeom>
              <a:rect b="b" l="l" r="r" t="t"/>
              <a:pathLst>
                <a:path extrusionOk="0" fill="none" h="1" w="2708">
                  <a:moveTo>
                    <a:pt x="1" y="0"/>
                  </a:moveTo>
                  <a:lnTo>
                    <a:pt x="2707" y="0"/>
                  </a:lnTo>
                </a:path>
              </a:pathLst>
            </a:custGeom>
            <a:noFill/>
            <a:ln cap="flat" cmpd="sng" w="25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00"/>
            <p:cNvSpPr/>
            <p:nvPr/>
          </p:nvSpPr>
          <p:spPr>
            <a:xfrm>
              <a:off x="1037050" y="2453025"/>
              <a:ext cx="67700" cy="25"/>
            </a:xfrm>
            <a:custGeom>
              <a:rect b="b" l="l" r="r" t="t"/>
              <a:pathLst>
                <a:path extrusionOk="0" fill="none" h="1" w="2708">
                  <a:moveTo>
                    <a:pt x="1" y="1"/>
                  </a:moveTo>
                  <a:lnTo>
                    <a:pt x="2707" y="1"/>
                  </a:lnTo>
                </a:path>
              </a:pathLst>
            </a:custGeom>
            <a:noFill/>
            <a:ln cap="flat" cmpd="sng" w="25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00"/>
            <p:cNvSpPr/>
            <p:nvPr/>
          </p:nvSpPr>
          <p:spPr>
            <a:xfrm>
              <a:off x="1037050" y="1882925"/>
              <a:ext cx="67700" cy="25"/>
            </a:xfrm>
            <a:custGeom>
              <a:rect b="b" l="l" r="r" t="t"/>
              <a:pathLst>
                <a:path extrusionOk="0" fill="none" h="1" w="2708">
                  <a:moveTo>
                    <a:pt x="1" y="0"/>
                  </a:moveTo>
                  <a:lnTo>
                    <a:pt x="2707" y="0"/>
                  </a:lnTo>
                </a:path>
              </a:pathLst>
            </a:custGeom>
            <a:noFill/>
            <a:ln cap="flat" cmpd="sng" w="25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00"/>
            <p:cNvSpPr/>
            <p:nvPr/>
          </p:nvSpPr>
          <p:spPr>
            <a:xfrm>
              <a:off x="1037050" y="1303875"/>
              <a:ext cx="67700" cy="25"/>
            </a:xfrm>
            <a:custGeom>
              <a:rect b="b" l="l" r="r" t="t"/>
              <a:pathLst>
                <a:path extrusionOk="0" fill="none" h="1" w="2708">
                  <a:moveTo>
                    <a:pt x="1" y="0"/>
                  </a:moveTo>
                  <a:lnTo>
                    <a:pt x="2707" y="0"/>
                  </a:lnTo>
                </a:path>
              </a:pathLst>
            </a:custGeom>
            <a:noFill/>
            <a:ln cap="flat" cmpd="sng" w="25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00"/>
            <p:cNvSpPr/>
            <p:nvPr/>
          </p:nvSpPr>
          <p:spPr>
            <a:xfrm>
              <a:off x="1037050" y="733750"/>
              <a:ext cx="67700" cy="25"/>
            </a:xfrm>
            <a:custGeom>
              <a:rect b="b" l="l" r="r" t="t"/>
              <a:pathLst>
                <a:path extrusionOk="0" fill="none" h="1" w="2708">
                  <a:moveTo>
                    <a:pt x="1" y="1"/>
                  </a:moveTo>
                  <a:lnTo>
                    <a:pt x="2707" y="1"/>
                  </a:lnTo>
                </a:path>
              </a:pathLst>
            </a:custGeom>
            <a:noFill/>
            <a:ln cap="flat" cmpd="sng" w="25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00"/>
            <p:cNvSpPr/>
            <p:nvPr/>
          </p:nvSpPr>
          <p:spPr>
            <a:xfrm>
              <a:off x="1104725" y="4752350"/>
              <a:ext cx="6233375" cy="25"/>
            </a:xfrm>
            <a:custGeom>
              <a:rect b="b" l="l" r="r" t="t"/>
              <a:pathLst>
                <a:path extrusionOk="0" fill="none" h="1" w="249335">
                  <a:moveTo>
                    <a:pt x="0" y="1"/>
                  </a:moveTo>
                  <a:lnTo>
                    <a:pt x="249335" y="1"/>
                  </a:lnTo>
                </a:path>
              </a:pathLst>
            </a:custGeom>
            <a:noFill/>
            <a:ln cap="flat" cmpd="sng" w="25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00"/>
            <p:cNvSpPr/>
            <p:nvPr/>
          </p:nvSpPr>
          <p:spPr>
            <a:xfrm>
              <a:off x="1104725" y="4752350"/>
              <a:ext cx="25" cy="48775"/>
            </a:xfrm>
            <a:custGeom>
              <a:rect b="b" l="l" r="r" t="t"/>
              <a:pathLst>
                <a:path extrusionOk="0" fill="none" h="1951" w="1">
                  <a:moveTo>
                    <a:pt x="0" y="1951"/>
                  </a:moveTo>
                  <a:lnTo>
                    <a:pt x="0" y="1"/>
                  </a:lnTo>
                </a:path>
              </a:pathLst>
            </a:custGeom>
            <a:noFill/>
            <a:ln cap="flat" cmpd="sng" w="2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00"/>
            <p:cNvSpPr/>
            <p:nvPr/>
          </p:nvSpPr>
          <p:spPr>
            <a:xfrm>
              <a:off x="3185150" y="4752350"/>
              <a:ext cx="25" cy="48775"/>
            </a:xfrm>
            <a:custGeom>
              <a:rect b="b" l="l" r="r" t="t"/>
              <a:pathLst>
                <a:path extrusionOk="0" fill="none" h="1951" w="1">
                  <a:moveTo>
                    <a:pt x="1" y="1951"/>
                  </a:moveTo>
                  <a:lnTo>
                    <a:pt x="1" y="1"/>
                  </a:lnTo>
                </a:path>
              </a:pathLst>
            </a:custGeom>
            <a:noFill/>
            <a:ln cap="flat" cmpd="sng" w="25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00"/>
            <p:cNvSpPr/>
            <p:nvPr/>
          </p:nvSpPr>
          <p:spPr>
            <a:xfrm>
              <a:off x="5257650" y="4752350"/>
              <a:ext cx="25" cy="48775"/>
            </a:xfrm>
            <a:custGeom>
              <a:rect b="b" l="l" r="r" t="t"/>
              <a:pathLst>
                <a:path extrusionOk="0" fill="none" h="1951" w="1">
                  <a:moveTo>
                    <a:pt x="0" y="1951"/>
                  </a:moveTo>
                  <a:lnTo>
                    <a:pt x="0" y="1"/>
                  </a:lnTo>
                </a:path>
              </a:pathLst>
            </a:custGeom>
            <a:noFill/>
            <a:ln cap="flat" cmpd="sng" w="25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00"/>
            <p:cNvSpPr/>
            <p:nvPr/>
          </p:nvSpPr>
          <p:spPr>
            <a:xfrm>
              <a:off x="7338075" y="4752350"/>
              <a:ext cx="25" cy="48775"/>
            </a:xfrm>
            <a:custGeom>
              <a:rect b="b" l="l" r="r" t="t"/>
              <a:pathLst>
                <a:path extrusionOk="0" fill="none" h="1951" w="1">
                  <a:moveTo>
                    <a:pt x="1" y="1951"/>
                  </a:moveTo>
                  <a:lnTo>
                    <a:pt x="1" y="1"/>
                  </a:lnTo>
                </a:path>
              </a:pathLst>
            </a:custGeom>
            <a:noFill/>
            <a:ln cap="flat" cmpd="sng" w="258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00"/>
            <p:cNvSpPr/>
            <p:nvPr/>
          </p:nvSpPr>
          <p:spPr>
            <a:xfrm>
              <a:off x="825125" y="4651850"/>
              <a:ext cx="114450" cy="177125"/>
            </a:xfrm>
            <a:custGeom>
              <a:rect b="b" l="l" r="r" t="t"/>
              <a:pathLst>
                <a:path extrusionOk="0" h="7085" w="4578">
                  <a:moveTo>
                    <a:pt x="2269" y="717"/>
                  </a:moveTo>
                  <a:cubicBezTo>
                    <a:pt x="2747" y="717"/>
                    <a:pt x="3105" y="956"/>
                    <a:pt x="3304" y="1434"/>
                  </a:cubicBezTo>
                  <a:cubicBezTo>
                    <a:pt x="3543" y="1871"/>
                    <a:pt x="3662" y="2588"/>
                    <a:pt x="3662" y="3543"/>
                  </a:cubicBezTo>
                  <a:cubicBezTo>
                    <a:pt x="3662" y="4458"/>
                    <a:pt x="3543" y="5175"/>
                    <a:pt x="3304" y="5652"/>
                  </a:cubicBezTo>
                  <a:cubicBezTo>
                    <a:pt x="3105" y="6130"/>
                    <a:pt x="2747" y="6329"/>
                    <a:pt x="2269" y="6329"/>
                  </a:cubicBezTo>
                  <a:cubicBezTo>
                    <a:pt x="1832" y="6329"/>
                    <a:pt x="1473" y="6130"/>
                    <a:pt x="1235" y="5652"/>
                  </a:cubicBezTo>
                  <a:cubicBezTo>
                    <a:pt x="996" y="5175"/>
                    <a:pt x="876" y="4458"/>
                    <a:pt x="876" y="3543"/>
                  </a:cubicBezTo>
                  <a:cubicBezTo>
                    <a:pt x="876" y="2588"/>
                    <a:pt x="996" y="1871"/>
                    <a:pt x="1235" y="1434"/>
                  </a:cubicBezTo>
                  <a:cubicBezTo>
                    <a:pt x="1473" y="956"/>
                    <a:pt x="1832" y="717"/>
                    <a:pt x="2269" y="717"/>
                  </a:cubicBezTo>
                  <a:close/>
                  <a:moveTo>
                    <a:pt x="2269" y="1"/>
                  </a:moveTo>
                  <a:cubicBezTo>
                    <a:pt x="1553" y="1"/>
                    <a:pt x="956" y="280"/>
                    <a:pt x="558" y="877"/>
                  </a:cubicBezTo>
                  <a:cubicBezTo>
                    <a:pt x="200" y="1513"/>
                    <a:pt x="1" y="2389"/>
                    <a:pt x="1" y="3543"/>
                  </a:cubicBezTo>
                  <a:cubicBezTo>
                    <a:pt x="1" y="4697"/>
                    <a:pt x="200" y="5573"/>
                    <a:pt x="558" y="6170"/>
                  </a:cubicBezTo>
                  <a:cubicBezTo>
                    <a:pt x="956" y="6767"/>
                    <a:pt x="1553" y="7085"/>
                    <a:pt x="2269" y="7085"/>
                  </a:cubicBezTo>
                  <a:cubicBezTo>
                    <a:pt x="3026" y="7085"/>
                    <a:pt x="3583" y="6767"/>
                    <a:pt x="3981" y="6170"/>
                  </a:cubicBezTo>
                  <a:cubicBezTo>
                    <a:pt x="4379" y="5573"/>
                    <a:pt x="4578" y="4697"/>
                    <a:pt x="4578" y="3543"/>
                  </a:cubicBezTo>
                  <a:cubicBezTo>
                    <a:pt x="4578" y="2389"/>
                    <a:pt x="4379" y="1513"/>
                    <a:pt x="3981" y="877"/>
                  </a:cubicBezTo>
                  <a:cubicBezTo>
                    <a:pt x="3583" y="280"/>
                    <a:pt x="3026" y="1"/>
                    <a:pt x="226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00"/>
            <p:cNvSpPr/>
            <p:nvPr/>
          </p:nvSpPr>
          <p:spPr>
            <a:xfrm>
              <a:off x="826125" y="4080775"/>
              <a:ext cx="105500" cy="174125"/>
            </a:xfrm>
            <a:custGeom>
              <a:rect b="b" l="l" r="r" t="t"/>
              <a:pathLst>
                <a:path extrusionOk="0" h="6965" w="4220">
                  <a:moveTo>
                    <a:pt x="1951" y="0"/>
                  </a:moveTo>
                  <a:cubicBezTo>
                    <a:pt x="1672" y="0"/>
                    <a:pt x="1394" y="40"/>
                    <a:pt x="1075" y="119"/>
                  </a:cubicBezTo>
                  <a:cubicBezTo>
                    <a:pt x="757" y="199"/>
                    <a:pt x="399" y="318"/>
                    <a:pt x="40" y="438"/>
                  </a:cubicBezTo>
                  <a:lnTo>
                    <a:pt x="40" y="1393"/>
                  </a:lnTo>
                  <a:cubicBezTo>
                    <a:pt x="399" y="1194"/>
                    <a:pt x="757" y="1035"/>
                    <a:pt x="1075" y="915"/>
                  </a:cubicBezTo>
                  <a:cubicBezTo>
                    <a:pt x="1354" y="836"/>
                    <a:pt x="1672" y="796"/>
                    <a:pt x="1951" y="796"/>
                  </a:cubicBezTo>
                  <a:cubicBezTo>
                    <a:pt x="2349" y="796"/>
                    <a:pt x="2667" y="876"/>
                    <a:pt x="2906" y="1114"/>
                  </a:cubicBezTo>
                  <a:cubicBezTo>
                    <a:pt x="3145" y="1353"/>
                    <a:pt x="3304" y="1632"/>
                    <a:pt x="3304" y="2030"/>
                  </a:cubicBezTo>
                  <a:cubicBezTo>
                    <a:pt x="3304" y="2229"/>
                    <a:pt x="3224" y="2467"/>
                    <a:pt x="3105" y="2706"/>
                  </a:cubicBezTo>
                  <a:cubicBezTo>
                    <a:pt x="2986" y="2905"/>
                    <a:pt x="2787" y="3184"/>
                    <a:pt x="2508" y="3542"/>
                  </a:cubicBezTo>
                  <a:cubicBezTo>
                    <a:pt x="2349" y="3701"/>
                    <a:pt x="1991" y="4099"/>
                    <a:pt x="1394" y="4736"/>
                  </a:cubicBezTo>
                  <a:cubicBezTo>
                    <a:pt x="836" y="5333"/>
                    <a:pt x="359" y="5810"/>
                    <a:pt x="1" y="6169"/>
                  </a:cubicBezTo>
                  <a:lnTo>
                    <a:pt x="1" y="6965"/>
                  </a:lnTo>
                  <a:lnTo>
                    <a:pt x="4219" y="6965"/>
                  </a:lnTo>
                  <a:lnTo>
                    <a:pt x="4219" y="6169"/>
                  </a:lnTo>
                  <a:lnTo>
                    <a:pt x="1075" y="6169"/>
                  </a:lnTo>
                  <a:cubicBezTo>
                    <a:pt x="1831" y="5413"/>
                    <a:pt x="2389" y="4816"/>
                    <a:pt x="2787" y="4418"/>
                  </a:cubicBezTo>
                  <a:cubicBezTo>
                    <a:pt x="3184" y="3980"/>
                    <a:pt x="3423" y="3741"/>
                    <a:pt x="3463" y="3622"/>
                  </a:cubicBezTo>
                  <a:cubicBezTo>
                    <a:pt x="3742" y="3303"/>
                    <a:pt x="3941" y="2985"/>
                    <a:pt x="4020" y="2746"/>
                  </a:cubicBezTo>
                  <a:cubicBezTo>
                    <a:pt x="4140" y="2507"/>
                    <a:pt x="4179" y="2229"/>
                    <a:pt x="4179" y="1950"/>
                  </a:cubicBezTo>
                  <a:cubicBezTo>
                    <a:pt x="4179" y="1353"/>
                    <a:pt x="3980" y="876"/>
                    <a:pt x="3582" y="517"/>
                  </a:cubicBezTo>
                  <a:cubicBezTo>
                    <a:pt x="3184" y="159"/>
                    <a:pt x="2627" y="0"/>
                    <a:pt x="195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00"/>
            <p:cNvSpPr/>
            <p:nvPr/>
          </p:nvSpPr>
          <p:spPr>
            <a:xfrm>
              <a:off x="821150" y="3505675"/>
              <a:ext cx="120425" cy="170175"/>
            </a:xfrm>
            <a:custGeom>
              <a:rect b="b" l="l" r="r" t="t"/>
              <a:pathLst>
                <a:path extrusionOk="0" h="6807" w="4817">
                  <a:moveTo>
                    <a:pt x="2986" y="797"/>
                  </a:moveTo>
                  <a:lnTo>
                    <a:pt x="2986" y="4458"/>
                  </a:lnTo>
                  <a:lnTo>
                    <a:pt x="717" y="4458"/>
                  </a:lnTo>
                  <a:lnTo>
                    <a:pt x="2986" y="797"/>
                  </a:lnTo>
                  <a:close/>
                  <a:moveTo>
                    <a:pt x="2747" y="1"/>
                  </a:moveTo>
                  <a:lnTo>
                    <a:pt x="1" y="4299"/>
                  </a:lnTo>
                  <a:lnTo>
                    <a:pt x="1" y="5214"/>
                  </a:lnTo>
                  <a:lnTo>
                    <a:pt x="2986" y="5214"/>
                  </a:lnTo>
                  <a:lnTo>
                    <a:pt x="2986" y="6806"/>
                  </a:lnTo>
                  <a:lnTo>
                    <a:pt x="3861" y="6806"/>
                  </a:lnTo>
                  <a:lnTo>
                    <a:pt x="3861" y="5214"/>
                  </a:lnTo>
                  <a:lnTo>
                    <a:pt x="4816" y="5214"/>
                  </a:lnTo>
                  <a:lnTo>
                    <a:pt x="4816" y="4458"/>
                  </a:lnTo>
                  <a:lnTo>
                    <a:pt x="3861" y="4458"/>
                  </a:lnTo>
                  <a:lnTo>
                    <a:pt x="386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00"/>
            <p:cNvSpPr/>
            <p:nvPr/>
          </p:nvSpPr>
          <p:spPr>
            <a:xfrm>
              <a:off x="826125" y="2931600"/>
              <a:ext cx="114450" cy="177125"/>
            </a:xfrm>
            <a:custGeom>
              <a:rect b="b" l="l" r="r" t="t"/>
              <a:pathLst>
                <a:path extrusionOk="0" h="7085" w="4578">
                  <a:moveTo>
                    <a:pt x="2349" y="3184"/>
                  </a:moveTo>
                  <a:cubicBezTo>
                    <a:pt x="2747" y="3184"/>
                    <a:pt x="3065" y="3304"/>
                    <a:pt x="3304" y="3582"/>
                  </a:cubicBezTo>
                  <a:cubicBezTo>
                    <a:pt x="3543" y="3901"/>
                    <a:pt x="3662" y="4259"/>
                    <a:pt x="3662" y="4776"/>
                  </a:cubicBezTo>
                  <a:cubicBezTo>
                    <a:pt x="3662" y="5254"/>
                    <a:pt x="3543" y="5652"/>
                    <a:pt x="3304" y="5930"/>
                  </a:cubicBezTo>
                  <a:cubicBezTo>
                    <a:pt x="3065" y="6209"/>
                    <a:pt x="2747" y="6368"/>
                    <a:pt x="2349" y="6368"/>
                  </a:cubicBezTo>
                  <a:cubicBezTo>
                    <a:pt x="1951" y="6368"/>
                    <a:pt x="1632" y="6209"/>
                    <a:pt x="1394" y="5930"/>
                  </a:cubicBezTo>
                  <a:cubicBezTo>
                    <a:pt x="1155" y="5652"/>
                    <a:pt x="1035" y="5254"/>
                    <a:pt x="1035" y="4776"/>
                  </a:cubicBezTo>
                  <a:cubicBezTo>
                    <a:pt x="1035" y="4259"/>
                    <a:pt x="1155" y="3901"/>
                    <a:pt x="1394" y="3582"/>
                  </a:cubicBezTo>
                  <a:cubicBezTo>
                    <a:pt x="1632" y="3304"/>
                    <a:pt x="1951" y="3184"/>
                    <a:pt x="2349" y="3184"/>
                  </a:cubicBezTo>
                  <a:close/>
                  <a:moveTo>
                    <a:pt x="2747" y="0"/>
                  </a:moveTo>
                  <a:cubicBezTo>
                    <a:pt x="1911" y="0"/>
                    <a:pt x="1234" y="319"/>
                    <a:pt x="717" y="956"/>
                  </a:cubicBezTo>
                  <a:cubicBezTo>
                    <a:pt x="239" y="1592"/>
                    <a:pt x="1" y="2468"/>
                    <a:pt x="1" y="3542"/>
                  </a:cubicBezTo>
                  <a:cubicBezTo>
                    <a:pt x="1" y="4697"/>
                    <a:pt x="200" y="5572"/>
                    <a:pt x="598" y="6169"/>
                  </a:cubicBezTo>
                  <a:cubicBezTo>
                    <a:pt x="996" y="6806"/>
                    <a:pt x="1593" y="7084"/>
                    <a:pt x="2349" y="7084"/>
                  </a:cubicBezTo>
                  <a:cubicBezTo>
                    <a:pt x="3025" y="7084"/>
                    <a:pt x="3543" y="6885"/>
                    <a:pt x="3941" y="6448"/>
                  </a:cubicBezTo>
                  <a:cubicBezTo>
                    <a:pt x="4378" y="6050"/>
                    <a:pt x="4577" y="5453"/>
                    <a:pt x="4577" y="4776"/>
                  </a:cubicBezTo>
                  <a:cubicBezTo>
                    <a:pt x="4577" y="4060"/>
                    <a:pt x="4378" y="3503"/>
                    <a:pt x="3980" y="3065"/>
                  </a:cubicBezTo>
                  <a:cubicBezTo>
                    <a:pt x="3582" y="2667"/>
                    <a:pt x="3065" y="2428"/>
                    <a:pt x="2389" y="2428"/>
                  </a:cubicBezTo>
                  <a:cubicBezTo>
                    <a:pt x="2070" y="2428"/>
                    <a:pt x="1792" y="2508"/>
                    <a:pt x="1513" y="2667"/>
                  </a:cubicBezTo>
                  <a:cubicBezTo>
                    <a:pt x="1274" y="2786"/>
                    <a:pt x="1035" y="2985"/>
                    <a:pt x="876" y="3264"/>
                  </a:cubicBezTo>
                  <a:cubicBezTo>
                    <a:pt x="916" y="2428"/>
                    <a:pt x="1115" y="1791"/>
                    <a:pt x="1394" y="1393"/>
                  </a:cubicBezTo>
                  <a:cubicBezTo>
                    <a:pt x="1712" y="995"/>
                    <a:pt x="2190" y="796"/>
                    <a:pt x="2787" y="796"/>
                  </a:cubicBezTo>
                  <a:cubicBezTo>
                    <a:pt x="2986" y="796"/>
                    <a:pt x="3224" y="796"/>
                    <a:pt x="3463" y="876"/>
                  </a:cubicBezTo>
                  <a:cubicBezTo>
                    <a:pt x="3662" y="916"/>
                    <a:pt x="3901" y="995"/>
                    <a:pt x="4140" y="1115"/>
                  </a:cubicBezTo>
                  <a:lnTo>
                    <a:pt x="4140" y="279"/>
                  </a:lnTo>
                  <a:cubicBezTo>
                    <a:pt x="3901" y="199"/>
                    <a:pt x="3662" y="120"/>
                    <a:pt x="3423" y="80"/>
                  </a:cubicBezTo>
                  <a:cubicBezTo>
                    <a:pt x="3184" y="40"/>
                    <a:pt x="2946" y="0"/>
                    <a:pt x="274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00"/>
            <p:cNvSpPr/>
            <p:nvPr/>
          </p:nvSpPr>
          <p:spPr>
            <a:xfrm>
              <a:off x="825125" y="2352550"/>
              <a:ext cx="113450" cy="178100"/>
            </a:xfrm>
            <a:custGeom>
              <a:rect b="b" l="l" r="r" t="t"/>
              <a:pathLst>
                <a:path extrusionOk="0" h="7124" w="4538">
                  <a:moveTo>
                    <a:pt x="2269" y="756"/>
                  </a:moveTo>
                  <a:cubicBezTo>
                    <a:pt x="2667" y="756"/>
                    <a:pt x="2946" y="836"/>
                    <a:pt x="3185" y="1035"/>
                  </a:cubicBezTo>
                  <a:cubicBezTo>
                    <a:pt x="3384" y="1234"/>
                    <a:pt x="3503" y="1512"/>
                    <a:pt x="3503" y="1871"/>
                  </a:cubicBezTo>
                  <a:cubicBezTo>
                    <a:pt x="3503" y="2229"/>
                    <a:pt x="3384" y="2507"/>
                    <a:pt x="3185" y="2706"/>
                  </a:cubicBezTo>
                  <a:cubicBezTo>
                    <a:pt x="2946" y="2905"/>
                    <a:pt x="2667" y="3025"/>
                    <a:pt x="2269" y="3025"/>
                  </a:cubicBezTo>
                  <a:cubicBezTo>
                    <a:pt x="1871" y="3025"/>
                    <a:pt x="1593" y="2905"/>
                    <a:pt x="1354" y="2706"/>
                  </a:cubicBezTo>
                  <a:cubicBezTo>
                    <a:pt x="1155" y="2507"/>
                    <a:pt x="1036" y="2229"/>
                    <a:pt x="1036" y="1871"/>
                  </a:cubicBezTo>
                  <a:cubicBezTo>
                    <a:pt x="1036" y="1512"/>
                    <a:pt x="1155" y="1234"/>
                    <a:pt x="1354" y="1035"/>
                  </a:cubicBezTo>
                  <a:cubicBezTo>
                    <a:pt x="1593" y="836"/>
                    <a:pt x="1871" y="756"/>
                    <a:pt x="2269" y="756"/>
                  </a:cubicBezTo>
                  <a:close/>
                  <a:moveTo>
                    <a:pt x="2269" y="3741"/>
                  </a:moveTo>
                  <a:cubicBezTo>
                    <a:pt x="2707" y="3741"/>
                    <a:pt x="3026" y="3860"/>
                    <a:pt x="3304" y="4099"/>
                  </a:cubicBezTo>
                  <a:cubicBezTo>
                    <a:pt x="3543" y="4338"/>
                    <a:pt x="3662" y="4656"/>
                    <a:pt x="3662" y="5054"/>
                  </a:cubicBezTo>
                  <a:cubicBezTo>
                    <a:pt x="3662" y="5452"/>
                    <a:pt x="3543" y="5811"/>
                    <a:pt x="3304" y="6049"/>
                  </a:cubicBezTo>
                  <a:cubicBezTo>
                    <a:pt x="3026" y="6248"/>
                    <a:pt x="2707" y="6368"/>
                    <a:pt x="2269" y="6368"/>
                  </a:cubicBezTo>
                  <a:cubicBezTo>
                    <a:pt x="1871" y="6368"/>
                    <a:pt x="1513" y="6248"/>
                    <a:pt x="1274" y="6049"/>
                  </a:cubicBezTo>
                  <a:cubicBezTo>
                    <a:pt x="1036" y="5811"/>
                    <a:pt x="916" y="5452"/>
                    <a:pt x="916" y="5054"/>
                  </a:cubicBezTo>
                  <a:cubicBezTo>
                    <a:pt x="916" y="4656"/>
                    <a:pt x="1036" y="4338"/>
                    <a:pt x="1274" y="4099"/>
                  </a:cubicBezTo>
                  <a:cubicBezTo>
                    <a:pt x="1513" y="3860"/>
                    <a:pt x="1871" y="3741"/>
                    <a:pt x="2269" y="3741"/>
                  </a:cubicBezTo>
                  <a:close/>
                  <a:moveTo>
                    <a:pt x="2269" y="0"/>
                  </a:moveTo>
                  <a:cubicBezTo>
                    <a:pt x="1633" y="0"/>
                    <a:pt x="1115" y="159"/>
                    <a:pt x="717" y="478"/>
                  </a:cubicBezTo>
                  <a:cubicBezTo>
                    <a:pt x="359" y="796"/>
                    <a:pt x="160" y="1234"/>
                    <a:pt x="160" y="1791"/>
                  </a:cubicBezTo>
                  <a:cubicBezTo>
                    <a:pt x="160" y="2189"/>
                    <a:pt x="279" y="2507"/>
                    <a:pt x="478" y="2786"/>
                  </a:cubicBezTo>
                  <a:cubicBezTo>
                    <a:pt x="677" y="3065"/>
                    <a:pt x="996" y="3224"/>
                    <a:pt x="1394" y="3343"/>
                  </a:cubicBezTo>
                  <a:cubicBezTo>
                    <a:pt x="956" y="3462"/>
                    <a:pt x="598" y="3661"/>
                    <a:pt x="359" y="3940"/>
                  </a:cubicBezTo>
                  <a:cubicBezTo>
                    <a:pt x="120" y="4258"/>
                    <a:pt x="1" y="4617"/>
                    <a:pt x="1" y="5054"/>
                  </a:cubicBezTo>
                  <a:cubicBezTo>
                    <a:pt x="1" y="5731"/>
                    <a:pt x="200" y="6248"/>
                    <a:pt x="598" y="6567"/>
                  </a:cubicBezTo>
                  <a:cubicBezTo>
                    <a:pt x="996" y="6925"/>
                    <a:pt x="1553" y="7124"/>
                    <a:pt x="2269" y="7124"/>
                  </a:cubicBezTo>
                  <a:cubicBezTo>
                    <a:pt x="3026" y="7124"/>
                    <a:pt x="3583" y="6925"/>
                    <a:pt x="3981" y="6567"/>
                  </a:cubicBezTo>
                  <a:cubicBezTo>
                    <a:pt x="4339" y="6248"/>
                    <a:pt x="4538" y="5731"/>
                    <a:pt x="4538" y="5054"/>
                  </a:cubicBezTo>
                  <a:cubicBezTo>
                    <a:pt x="4538" y="4617"/>
                    <a:pt x="4418" y="4258"/>
                    <a:pt x="4180" y="3940"/>
                  </a:cubicBezTo>
                  <a:cubicBezTo>
                    <a:pt x="3941" y="3661"/>
                    <a:pt x="3622" y="3462"/>
                    <a:pt x="3185" y="3343"/>
                  </a:cubicBezTo>
                  <a:cubicBezTo>
                    <a:pt x="3543" y="3224"/>
                    <a:pt x="3861" y="3065"/>
                    <a:pt x="4060" y="2786"/>
                  </a:cubicBezTo>
                  <a:cubicBezTo>
                    <a:pt x="4299" y="2507"/>
                    <a:pt x="4379" y="2189"/>
                    <a:pt x="4379" y="1791"/>
                  </a:cubicBezTo>
                  <a:cubicBezTo>
                    <a:pt x="4379" y="1234"/>
                    <a:pt x="4219" y="796"/>
                    <a:pt x="3821" y="478"/>
                  </a:cubicBezTo>
                  <a:cubicBezTo>
                    <a:pt x="3463" y="159"/>
                    <a:pt x="2946" y="0"/>
                    <a:pt x="226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00"/>
            <p:cNvSpPr/>
            <p:nvPr/>
          </p:nvSpPr>
          <p:spPr>
            <a:xfrm>
              <a:off x="708725" y="1785425"/>
              <a:ext cx="98525" cy="171150"/>
            </a:xfrm>
            <a:custGeom>
              <a:rect b="b" l="l" r="r" t="t"/>
              <a:pathLst>
                <a:path extrusionOk="0" h="6846" w="3941">
                  <a:moveTo>
                    <a:pt x="1553" y="0"/>
                  </a:moveTo>
                  <a:lnTo>
                    <a:pt x="0" y="319"/>
                  </a:lnTo>
                  <a:lnTo>
                    <a:pt x="0" y="1154"/>
                  </a:lnTo>
                  <a:lnTo>
                    <a:pt x="1592" y="836"/>
                  </a:lnTo>
                  <a:lnTo>
                    <a:pt x="1592" y="6050"/>
                  </a:lnTo>
                  <a:lnTo>
                    <a:pt x="120" y="6050"/>
                  </a:lnTo>
                  <a:lnTo>
                    <a:pt x="120" y="6846"/>
                  </a:lnTo>
                  <a:lnTo>
                    <a:pt x="3940" y="6846"/>
                  </a:lnTo>
                  <a:lnTo>
                    <a:pt x="3940" y="6050"/>
                  </a:lnTo>
                  <a:lnTo>
                    <a:pt x="2468" y="6050"/>
                  </a:lnTo>
                  <a:lnTo>
                    <a:pt x="246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00"/>
            <p:cNvSpPr/>
            <p:nvPr/>
          </p:nvSpPr>
          <p:spPr>
            <a:xfrm>
              <a:off x="824150" y="1782425"/>
              <a:ext cx="115425" cy="177125"/>
            </a:xfrm>
            <a:custGeom>
              <a:rect b="b" l="l" r="r" t="t"/>
              <a:pathLst>
                <a:path extrusionOk="0" h="7085" w="4617">
                  <a:moveTo>
                    <a:pt x="2308" y="717"/>
                  </a:moveTo>
                  <a:cubicBezTo>
                    <a:pt x="2786" y="717"/>
                    <a:pt x="3104" y="956"/>
                    <a:pt x="3343" y="1434"/>
                  </a:cubicBezTo>
                  <a:cubicBezTo>
                    <a:pt x="3582" y="1911"/>
                    <a:pt x="3701" y="2588"/>
                    <a:pt x="3701" y="3543"/>
                  </a:cubicBezTo>
                  <a:cubicBezTo>
                    <a:pt x="3701" y="4498"/>
                    <a:pt x="3582" y="5175"/>
                    <a:pt x="3343" y="5652"/>
                  </a:cubicBezTo>
                  <a:cubicBezTo>
                    <a:pt x="3104" y="6130"/>
                    <a:pt x="2786" y="6369"/>
                    <a:pt x="2308" y="6369"/>
                  </a:cubicBezTo>
                  <a:cubicBezTo>
                    <a:pt x="1831" y="6369"/>
                    <a:pt x="1512" y="6130"/>
                    <a:pt x="1274" y="5652"/>
                  </a:cubicBezTo>
                  <a:cubicBezTo>
                    <a:pt x="1035" y="5175"/>
                    <a:pt x="915" y="4498"/>
                    <a:pt x="915" y="3543"/>
                  </a:cubicBezTo>
                  <a:cubicBezTo>
                    <a:pt x="915" y="2588"/>
                    <a:pt x="1035" y="1911"/>
                    <a:pt x="1274" y="1434"/>
                  </a:cubicBezTo>
                  <a:cubicBezTo>
                    <a:pt x="1512" y="956"/>
                    <a:pt x="1831" y="717"/>
                    <a:pt x="2308" y="717"/>
                  </a:cubicBezTo>
                  <a:close/>
                  <a:moveTo>
                    <a:pt x="2308" y="1"/>
                  </a:moveTo>
                  <a:cubicBezTo>
                    <a:pt x="1552" y="1"/>
                    <a:pt x="995" y="279"/>
                    <a:pt x="597" y="916"/>
                  </a:cubicBezTo>
                  <a:cubicBezTo>
                    <a:pt x="199" y="1513"/>
                    <a:pt x="0" y="2389"/>
                    <a:pt x="0" y="3543"/>
                  </a:cubicBezTo>
                  <a:cubicBezTo>
                    <a:pt x="0" y="4697"/>
                    <a:pt x="199" y="5573"/>
                    <a:pt x="597" y="6170"/>
                  </a:cubicBezTo>
                  <a:cubicBezTo>
                    <a:pt x="995" y="6806"/>
                    <a:pt x="1552" y="7085"/>
                    <a:pt x="2308" y="7085"/>
                  </a:cubicBezTo>
                  <a:cubicBezTo>
                    <a:pt x="3065" y="7085"/>
                    <a:pt x="3622" y="6806"/>
                    <a:pt x="4020" y="6170"/>
                  </a:cubicBezTo>
                  <a:cubicBezTo>
                    <a:pt x="4418" y="5573"/>
                    <a:pt x="4617" y="4697"/>
                    <a:pt x="4617" y="3543"/>
                  </a:cubicBezTo>
                  <a:cubicBezTo>
                    <a:pt x="4617" y="2389"/>
                    <a:pt x="4418" y="1513"/>
                    <a:pt x="4020" y="916"/>
                  </a:cubicBezTo>
                  <a:cubicBezTo>
                    <a:pt x="3622" y="279"/>
                    <a:pt x="3065" y="1"/>
                    <a:pt x="230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00"/>
            <p:cNvSpPr/>
            <p:nvPr/>
          </p:nvSpPr>
          <p:spPr>
            <a:xfrm>
              <a:off x="708725" y="1206350"/>
              <a:ext cx="98525" cy="171175"/>
            </a:xfrm>
            <a:custGeom>
              <a:rect b="b" l="l" r="r" t="t"/>
              <a:pathLst>
                <a:path extrusionOk="0" h="6847" w="3941">
                  <a:moveTo>
                    <a:pt x="1553" y="1"/>
                  </a:moveTo>
                  <a:lnTo>
                    <a:pt x="0" y="359"/>
                  </a:lnTo>
                  <a:lnTo>
                    <a:pt x="0" y="1195"/>
                  </a:lnTo>
                  <a:lnTo>
                    <a:pt x="1592" y="876"/>
                  </a:lnTo>
                  <a:lnTo>
                    <a:pt x="1592" y="6090"/>
                  </a:lnTo>
                  <a:lnTo>
                    <a:pt x="120" y="6090"/>
                  </a:lnTo>
                  <a:lnTo>
                    <a:pt x="120" y="6846"/>
                  </a:lnTo>
                  <a:lnTo>
                    <a:pt x="3940" y="6846"/>
                  </a:lnTo>
                  <a:lnTo>
                    <a:pt x="3940" y="6090"/>
                  </a:lnTo>
                  <a:lnTo>
                    <a:pt x="2468" y="6090"/>
                  </a:lnTo>
                  <a:lnTo>
                    <a:pt x="246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00"/>
            <p:cNvSpPr/>
            <p:nvPr/>
          </p:nvSpPr>
          <p:spPr>
            <a:xfrm>
              <a:off x="826125" y="1203375"/>
              <a:ext cx="105500" cy="174150"/>
            </a:xfrm>
            <a:custGeom>
              <a:rect b="b" l="l" r="r" t="t"/>
              <a:pathLst>
                <a:path extrusionOk="0" h="6966" w="4220">
                  <a:moveTo>
                    <a:pt x="1911" y="1"/>
                  </a:moveTo>
                  <a:cubicBezTo>
                    <a:pt x="1672" y="1"/>
                    <a:pt x="1394" y="40"/>
                    <a:pt x="1075" y="120"/>
                  </a:cubicBezTo>
                  <a:cubicBezTo>
                    <a:pt x="757" y="200"/>
                    <a:pt x="399" y="319"/>
                    <a:pt x="40" y="478"/>
                  </a:cubicBezTo>
                  <a:lnTo>
                    <a:pt x="40" y="1393"/>
                  </a:lnTo>
                  <a:cubicBezTo>
                    <a:pt x="399" y="1194"/>
                    <a:pt x="717" y="1035"/>
                    <a:pt x="1035" y="956"/>
                  </a:cubicBezTo>
                  <a:cubicBezTo>
                    <a:pt x="1354" y="836"/>
                    <a:pt x="1672" y="796"/>
                    <a:pt x="1951" y="796"/>
                  </a:cubicBezTo>
                  <a:cubicBezTo>
                    <a:pt x="2349" y="796"/>
                    <a:pt x="2667" y="916"/>
                    <a:pt x="2906" y="1155"/>
                  </a:cubicBezTo>
                  <a:cubicBezTo>
                    <a:pt x="3145" y="1354"/>
                    <a:pt x="3264" y="1672"/>
                    <a:pt x="3264" y="2030"/>
                  </a:cubicBezTo>
                  <a:cubicBezTo>
                    <a:pt x="3264" y="2229"/>
                    <a:pt x="3224" y="2468"/>
                    <a:pt x="3105" y="2707"/>
                  </a:cubicBezTo>
                  <a:cubicBezTo>
                    <a:pt x="2986" y="2946"/>
                    <a:pt x="2787" y="3224"/>
                    <a:pt x="2508" y="3543"/>
                  </a:cubicBezTo>
                  <a:cubicBezTo>
                    <a:pt x="2349" y="3742"/>
                    <a:pt x="1991" y="4140"/>
                    <a:pt x="1394" y="4736"/>
                  </a:cubicBezTo>
                  <a:cubicBezTo>
                    <a:pt x="797" y="5333"/>
                    <a:pt x="359" y="5851"/>
                    <a:pt x="1" y="6209"/>
                  </a:cubicBezTo>
                  <a:lnTo>
                    <a:pt x="1" y="6965"/>
                  </a:lnTo>
                  <a:lnTo>
                    <a:pt x="4219" y="6965"/>
                  </a:lnTo>
                  <a:lnTo>
                    <a:pt x="4219" y="6209"/>
                  </a:lnTo>
                  <a:lnTo>
                    <a:pt x="1075" y="6209"/>
                  </a:lnTo>
                  <a:cubicBezTo>
                    <a:pt x="1792" y="5453"/>
                    <a:pt x="2349" y="4856"/>
                    <a:pt x="2747" y="4418"/>
                  </a:cubicBezTo>
                  <a:cubicBezTo>
                    <a:pt x="3145" y="4020"/>
                    <a:pt x="3383" y="3742"/>
                    <a:pt x="3463" y="3662"/>
                  </a:cubicBezTo>
                  <a:cubicBezTo>
                    <a:pt x="3742" y="3304"/>
                    <a:pt x="3941" y="3025"/>
                    <a:pt x="4020" y="2786"/>
                  </a:cubicBezTo>
                  <a:cubicBezTo>
                    <a:pt x="4140" y="2508"/>
                    <a:pt x="4179" y="2229"/>
                    <a:pt x="4179" y="1951"/>
                  </a:cubicBezTo>
                  <a:cubicBezTo>
                    <a:pt x="4179" y="1354"/>
                    <a:pt x="3980" y="916"/>
                    <a:pt x="3582" y="558"/>
                  </a:cubicBezTo>
                  <a:cubicBezTo>
                    <a:pt x="3145" y="200"/>
                    <a:pt x="2627" y="1"/>
                    <a:pt x="19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00"/>
            <p:cNvSpPr/>
            <p:nvPr/>
          </p:nvSpPr>
          <p:spPr>
            <a:xfrm>
              <a:off x="708725" y="636250"/>
              <a:ext cx="98525" cy="171150"/>
            </a:xfrm>
            <a:custGeom>
              <a:rect b="b" l="l" r="r" t="t"/>
              <a:pathLst>
                <a:path extrusionOk="0" h="6846" w="3941">
                  <a:moveTo>
                    <a:pt x="1553" y="1"/>
                  </a:moveTo>
                  <a:lnTo>
                    <a:pt x="0" y="319"/>
                  </a:lnTo>
                  <a:lnTo>
                    <a:pt x="0" y="1155"/>
                  </a:lnTo>
                  <a:lnTo>
                    <a:pt x="1592" y="836"/>
                  </a:lnTo>
                  <a:lnTo>
                    <a:pt x="1592" y="6050"/>
                  </a:lnTo>
                  <a:lnTo>
                    <a:pt x="120" y="6050"/>
                  </a:lnTo>
                  <a:lnTo>
                    <a:pt x="120" y="6846"/>
                  </a:lnTo>
                  <a:lnTo>
                    <a:pt x="3940" y="6846"/>
                  </a:lnTo>
                  <a:lnTo>
                    <a:pt x="3940" y="6050"/>
                  </a:lnTo>
                  <a:lnTo>
                    <a:pt x="2468" y="6050"/>
                  </a:lnTo>
                  <a:lnTo>
                    <a:pt x="246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00"/>
            <p:cNvSpPr/>
            <p:nvPr/>
          </p:nvSpPr>
          <p:spPr>
            <a:xfrm>
              <a:off x="820150" y="636250"/>
              <a:ext cx="121425" cy="171150"/>
            </a:xfrm>
            <a:custGeom>
              <a:rect b="b" l="l" r="r" t="t"/>
              <a:pathLst>
                <a:path extrusionOk="0" h="6846" w="4857">
                  <a:moveTo>
                    <a:pt x="3026" y="797"/>
                  </a:moveTo>
                  <a:lnTo>
                    <a:pt x="3026" y="4458"/>
                  </a:lnTo>
                  <a:lnTo>
                    <a:pt x="757" y="4458"/>
                  </a:lnTo>
                  <a:lnTo>
                    <a:pt x="3026" y="797"/>
                  </a:lnTo>
                  <a:close/>
                  <a:moveTo>
                    <a:pt x="2787" y="1"/>
                  </a:moveTo>
                  <a:lnTo>
                    <a:pt x="1" y="4339"/>
                  </a:lnTo>
                  <a:lnTo>
                    <a:pt x="1" y="5214"/>
                  </a:lnTo>
                  <a:lnTo>
                    <a:pt x="3026" y="5214"/>
                  </a:lnTo>
                  <a:lnTo>
                    <a:pt x="3026" y="6846"/>
                  </a:lnTo>
                  <a:lnTo>
                    <a:pt x="3901" y="6846"/>
                  </a:lnTo>
                  <a:lnTo>
                    <a:pt x="3901" y="5214"/>
                  </a:lnTo>
                  <a:lnTo>
                    <a:pt x="4856" y="5214"/>
                  </a:lnTo>
                  <a:lnTo>
                    <a:pt x="4856" y="4458"/>
                  </a:lnTo>
                  <a:lnTo>
                    <a:pt x="3901" y="4458"/>
                  </a:lnTo>
                  <a:lnTo>
                    <a:pt x="390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00"/>
            <p:cNvSpPr/>
            <p:nvPr/>
          </p:nvSpPr>
          <p:spPr>
            <a:xfrm>
              <a:off x="307250" y="4382775"/>
              <a:ext cx="147275" cy="98525"/>
            </a:xfrm>
            <a:custGeom>
              <a:rect b="b" l="l" r="r" t="t"/>
              <a:pathLst>
                <a:path extrusionOk="0" h="3941" w="5891">
                  <a:moveTo>
                    <a:pt x="1752" y="876"/>
                  </a:moveTo>
                  <a:cubicBezTo>
                    <a:pt x="2110" y="876"/>
                    <a:pt x="2389" y="996"/>
                    <a:pt x="2588" y="1195"/>
                  </a:cubicBezTo>
                  <a:cubicBezTo>
                    <a:pt x="2787" y="1394"/>
                    <a:pt x="2866" y="1712"/>
                    <a:pt x="2866" y="2070"/>
                  </a:cubicBezTo>
                  <a:lnTo>
                    <a:pt x="2866" y="3105"/>
                  </a:lnTo>
                  <a:lnTo>
                    <a:pt x="637" y="3105"/>
                  </a:lnTo>
                  <a:lnTo>
                    <a:pt x="637" y="2070"/>
                  </a:lnTo>
                  <a:cubicBezTo>
                    <a:pt x="637" y="1712"/>
                    <a:pt x="757" y="1394"/>
                    <a:pt x="956" y="1195"/>
                  </a:cubicBezTo>
                  <a:cubicBezTo>
                    <a:pt x="1115" y="996"/>
                    <a:pt x="1394" y="876"/>
                    <a:pt x="1752" y="876"/>
                  </a:cubicBezTo>
                  <a:close/>
                  <a:moveTo>
                    <a:pt x="1752" y="1"/>
                  </a:moveTo>
                  <a:cubicBezTo>
                    <a:pt x="1195" y="1"/>
                    <a:pt x="757" y="200"/>
                    <a:pt x="438" y="558"/>
                  </a:cubicBezTo>
                  <a:cubicBezTo>
                    <a:pt x="160" y="876"/>
                    <a:pt x="1" y="1394"/>
                    <a:pt x="1" y="2070"/>
                  </a:cubicBezTo>
                  <a:lnTo>
                    <a:pt x="1" y="3941"/>
                  </a:lnTo>
                  <a:lnTo>
                    <a:pt x="5891" y="3941"/>
                  </a:lnTo>
                  <a:lnTo>
                    <a:pt x="5891" y="3105"/>
                  </a:lnTo>
                  <a:lnTo>
                    <a:pt x="3503" y="3105"/>
                  </a:lnTo>
                  <a:lnTo>
                    <a:pt x="3503" y="2070"/>
                  </a:lnTo>
                  <a:cubicBezTo>
                    <a:pt x="3503" y="1394"/>
                    <a:pt x="3383" y="876"/>
                    <a:pt x="3065" y="558"/>
                  </a:cubicBezTo>
                  <a:cubicBezTo>
                    <a:pt x="2787" y="200"/>
                    <a:pt x="2349" y="1"/>
                    <a:pt x="175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00"/>
            <p:cNvSpPr/>
            <p:nvPr/>
          </p:nvSpPr>
          <p:spPr>
            <a:xfrm>
              <a:off x="341075" y="4245475"/>
              <a:ext cx="116450" cy="105500"/>
            </a:xfrm>
            <a:custGeom>
              <a:rect b="b" l="l" r="r" t="t"/>
              <a:pathLst>
                <a:path extrusionOk="0" h="4220" w="4658">
                  <a:moveTo>
                    <a:pt x="1951" y="757"/>
                  </a:moveTo>
                  <a:lnTo>
                    <a:pt x="1951" y="3423"/>
                  </a:lnTo>
                  <a:cubicBezTo>
                    <a:pt x="1513" y="3383"/>
                    <a:pt x="1195" y="3224"/>
                    <a:pt x="956" y="2985"/>
                  </a:cubicBezTo>
                  <a:cubicBezTo>
                    <a:pt x="757" y="2747"/>
                    <a:pt x="638" y="2388"/>
                    <a:pt x="638" y="1990"/>
                  </a:cubicBezTo>
                  <a:cubicBezTo>
                    <a:pt x="638" y="1632"/>
                    <a:pt x="757" y="1314"/>
                    <a:pt x="996" y="1115"/>
                  </a:cubicBezTo>
                  <a:cubicBezTo>
                    <a:pt x="1235" y="876"/>
                    <a:pt x="1553" y="757"/>
                    <a:pt x="1951" y="757"/>
                  </a:cubicBezTo>
                  <a:close/>
                  <a:moveTo>
                    <a:pt x="2150" y="1"/>
                  </a:moveTo>
                  <a:cubicBezTo>
                    <a:pt x="1473" y="1"/>
                    <a:pt x="956" y="160"/>
                    <a:pt x="598" y="518"/>
                  </a:cubicBezTo>
                  <a:cubicBezTo>
                    <a:pt x="200" y="876"/>
                    <a:pt x="1" y="1394"/>
                    <a:pt x="1" y="1990"/>
                  </a:cubicBezTo>
                  <a:cubicBezTo>
                    <a:pt x="1" y="2667"/>
                    <a:pt x="240" y="3224"/>
                    <a:pt x="638" y="3622"/>
                  </a:cubicBezTo>
                  <a:cubicBezTo>
                    <a:pt x="1075" y="4020"/>
                    <a:pt x="1633" y="4219"/>
                    <a:pt x="2389" y="4219"/>
                  </a:cubicBezTo>
                  <a:cubicBezTo>
                    <a:pt x="3065" y="4219"/>
                    <a:pt x="3622" y="4020"/>
                    <a:pt x="4020" y="3582"/>
                  </a:cubicBezTo>
                  <a:cubicBezTo>
                    <a:pt x="4458" y="3184"/>
                    <a:pt x="4657" y="2587"/>
                    <a:pt x="4657" y="1871"/>
                  </a:cubicBezTo>
                  <a:cubicBezTo>
                    <a:pt x="4657" y="1553"/>
                    <a:pt x="4617" y="1274"/>
                    <a:pt x="4578" y="996"/>
                  </a:cubicBezTo>
                  <a:cubicBezTo>
                    <a:pt x="4498" y="717"/>
                    <a:pt x="4418" y="438"/>
                    <a:pt x="4299" y="160"/>
                  </a:cubicBezTo>
                  <a:lnTo>
                    <a:pt x="3622" y="160"/>
                  </a:lnTo>
                  <a:cubicBezTo>
                    <a:pt x="3782" y="438"/>
                    <a:pt x="3861" y="717"/>
                    <a:pt x="3941" y="996"/>
                  </a:cubicBezTo>
                  <a:cubicBezTo>
                    <a:pt x="4020" y="1234"/>
                    <a:pt x="4020" y="1513"/>
                    <a:pt x="4020" y="1831"/>
                  </a:cubicBezTo>
                  <a:cubicBezTo>
                    <a:pt x="4020" y="2309"/>
                    <a:pt x="3901" y="2707"/>
                    <a:pt x="3662" y="2985"/>
                  </a:cubicBezTo>
                  <a:cubicBezTo>
                    <a:pt x="3384" y="3264"/>
                    <a:pt x="2986" y="3423"/>
                    <a:pt x="2508" y="3463"/>
                  </a:cubicBezTo>
                  <a:lnTo>
                    <a:pt x="250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00"/>
            <p:cNvSpPr/>
            <p:nvPr/>
          </p:nvSpPr>
          <p:spPr>
            <a:xfrm>
              <a:off x="341075" y="4148975"/>
              <a:ext cx="113450" cy="66675"/>
            </a:xfrm>
            <a:custGeom>
              <a:rect b="b" l="l" r="r" t="t"/>
              <a:pathLst>
                <a:path extrusionOk="0" h="2667" w="4538">
                  <a:moveTo>
                    <a:pt x="41" y="0"/>
                  </a:moveTo>
                  <a:cubicBezTo>
                    <a:pt x="41" y="80"/>
                    <a:pt x="41" y="120"/>
                    <a:pt x="41" y="199"/>
                  </a:cubicBezTo>
                  <a:cubicBezTo>
                    <a:pt x="1" y="279"/>
                    <a:pt x="1" y="319"/>
                    <a:pt x="1" y="358"/>
                  </a:cubicBezTo>
                  <a:cubicBezTo>
                    <a:pt x="1" y="717"/>
                    <a:pt x="80" y="1035"/>
                    <a:pt x="200" y="1274"/>
                  </a:cubicBezTo>
                  <a:cubicBezTo>
                    <a:pt x="319" y="1552"/>
                    <a:pt x="518" y="1751"/>
                    <a:pt x="797" y="1910"/>
                  </a:cubicBezTo>
                  <a:lnTo>
                    <a:pt x="120" y="1910"/>
                  </a:lnTo>
                  <a:lnTo>
                    <a:pt x="120" y="2667"/>
                  </a:lnTo>
                  <a:lnTo>
                    <a:pt x="4538" y="2667"/>
                  </a:lnTo>
                  <a:lnTo>
                    <a:pt x="4538" y="1910"/>
                  </a:lnTo>
                  <a:lnTo>
                    <a:pt x="2190" y="1910"/>
                  </a:lnTo>
                  <a:cubicBezTo>
                    <a:pt x="1712" y="1910"/>
                    <a:pt x="1314" y="1791"/>
                    <a:pt x="1075" y="1552"/>
                  </a:cubicBezTo>
                  <a:cubicBezTo>
                    <a:pt x="797" y="1353"/>
                    <a:pt x="638" y="995"/>
                    <a:pt x="638" y="597"/>
                  </a:cubicBezTo>
                  <a:cubicBezTo>
                    <a:pt x="638" y="478"/>
                    <a:pt x="677" y="358"/>
                    <a:pt x="677" y="279"/>
                  </a:cubicBezTo>
                  <a:cubicBezTo>
                    <a:pt x="717" y="159"/>
                    <a:pt x="757" y="80"/>
                    <a:pt x="79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00"/>
            <p:cNvSpPr/>
            <p:nvPr/>
          </p:nvSpPr>
          <p:spPr>
            <a:xfrm>
              <a:off x="341075" y="4051450"/>
              <a:ext cx="116450" cy="90575"/>
            </a:xfrm>
            <a:custGeom>
              <a:rect b="b" l="l" r="r" t="t"/>
              <a:pathLst>
                <a:path extrusionOk="0" h="3623" w="4658">
                  <a:moveTo>
                    <a:pt x="279" y="1"/>
                  </a:moveTo>
                  <a:cubicBezTo>
                    <a:pt x="200" y="200"/>
                    <a:pt x="120" y="439"/>
                    <a:pt x="80" y="638"/>
                  </a:cubicBezTo>
                  <a:cubicBezTo>
                    <a:pt x="41" y="877"/>
                    <a:pt x="1" y="1076"/>
                    <a:pt x="1" y="1314"/>
                  </a:cubicBezTo>
                  <a:cubicBezTo>
                    <a:pt x="1" y="2031"/>
                    <a:pt x="200" y="2588"/>
                    <a:pt x="638" y="2986"/>
                  </a:cubicBezTo>
                  <a:cubicBezTo>
                    <a:pt x="1036" y="3424"/>
                    <a:pt x="1593" y="3623"/>
                    <a:pt x="2349" y="3623"/>
                  </a:cubicBezTo>
                  <a:cubicBezTo>
                    <a:pt x="3025" y="3623"/>
                    <a:pt x="3622" y="3424"/>
                    <a:pt x="4020" y="2986"/>
                  </a:cubicBezTo>
                  <a:cubicBezTo>
                    <a:pt x="4458" y="2588"/>
                    <a:pt x="4657" y="2070"/>
                    <a:pt x="4657" y="1354"/>
                  </a:cubicBezTo>
                  <a:cubicBezTo>
                    <a:pt x="4657" y="1115"/>
                    <a:pt x="4617" y="877"/>
                    <a:pt x="4578" y="638"/>
                  </a:cubicBezTo>
                  <a:cubicBezTo>
                    <a:pt x="4538" y="439"/>
                    <a:pt x="4458" y="200"/>
                    <a:pt x="4379" y="1"/>
                  </a:cubicBezTo>
                  <a:lnTo>
                    <a:pt x="3702" y="1"/>
                  </a:lnTo>
                  <a:cubicBezTo>
                    <a:pt x="3821" y="200"/>
                    <a:pt x="3901" y="439"/>
                    <a:pt x="3941" y="638"/>
                  </a:cubicBezTo>
                  <a:cubicBezTo>
                    <a:pt x="4020" y="837"/>
                    <a:pt x="4020" y="1076"/>
                    <a:pt x="4020" y="1275"/>
                  </a:cubicBezTo>
                  <a:cubicBezTo>
                    <a:pt x="4020" y="1752"/>
                    <a:pt x="3901" y="2150"/>
                    <a:pt x="3583" y="2429"/>
                  </a:cubicBezTo>
                  <a:cubicBezTo>
                    <a:pt x="3304" y="2667"/>
                    <a:pt x="2866" y="2827"/>
                    <a:pt x="2349" y="2827"/>
                  </a:cubicBezTo>
                  <a:cubicBezTo>
                    <a:pt x="1792" y="2827"/>
                    <a:pt x="1354" y="2667"/>
                    <a:pt x="1075" y="2429"/>
                  </a:cubicBezTo>
                  <a:cubicBezTo>
                    <a:pt x="757" y="2150"/>
                    <a:pt x="638" y="1752"/>
                    <a:pt x="638" y="1275"/>
                  </a:cubicBezTo>
                  <a:cubicBezTo>
                    <a:pt x="638" y="1076"/>
                    <a:pt x="638" y="837"/>
                    <a:pt x="717" y="638"/>
                  </a:cubicBezTo>
                  <a:cubicBezTo>
                    <a:pt x="757" y="439"/>
                    <a:pt x="837" y="200"/>
                    <a:pt x="95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00"/>
            <p:cNvSpPr/>
            <p:nvPr/>
          </p:nvSpPr>
          <p:spPr>
            <a:xfrm>
              <a:off x="341075" y="3921125"/>
              <a:ext cx="116450" cy="105500"/>
            </a:xfrm>
            <a:custGeom>
              <a:rect b="b" l="l" r="r" t="t"/>
              <a:pathLst>
                <a:path extrusionOk="0" h="4220" w="4658">
                  <a:moveTo>
                    <a:pt x="1951" y="757"/>
                  </a:moveTo>
                  <a:lnTo>
                    <a:pt x="1951" y="3423"/>
                  </a:lnTo>
                  <a:cubicBezTo>
                    <a:pt x="1513" y="3383"/>
                    <a:pt x="1195" y="3264"/>
                    <a:pt x="956" y="2985"/>
                  </a:cubicBezTo>
                  <a:cubicBezTo>
                    <a:pt x="757" y="2747"/>
                    <a:pt x="638" y="2388"/>
                    <a:pt x="638" y="1990"/>
                  </a:cubicBezTo>
                  <a:cubicBezTo>
                    <a:pt x="638" y="1632"/>
                    <a:pt x="757" y="1314"/>
                    <a:pt x="996" y="1115"/>
                  </a:cubicBezTo>
                  <a:cubicBezTo>
                    <a:pt x="1235" y="876"/>
                    <a:pt x="1553" y="757"/>
                    <a:pt x="1951" y="757"/>
                  </a:cubicBezTo>
                  <a:close/>
                  <a:moveTo>
                    <a:pt x="2150" y="0"/>
                  </a:moveTo>
                  <a:cubicBezTo>
                    <a:pt x="1473" y="0"/>
                    <a:pt x="956" y="199"/>
                    <a:pt x="598" y="558"/>
                  </a:cubicBezTo>
                  <a:cubicBezTo>
                    <a:pt x="200" y="916"/>
                    <a:pt x="1" y="1393"/>
                    <a:pt x="1" y="1990"/>
                  </a:cubicBezTo>
                  <a:cubicBezTo>
                    <a:pt x="1" y="2667"/>
                    <a:pt x="240" y="3224"/>
                    <a:pt x="638" y="3622"/>
                  </a:cubicBezTo>
                  <a:cubicBezTo>
                    <a:pt x="1075" y="4020"/>
                    <a:pt x="1633" y="4219"/>
                    <a:pt x="2389" y="4219"/>
                  </a:cubicBezTo>
                  <a:cubicBezTo>
                    <a:pt x="3065" y="4219"/>
                    <a:pt x="3622" y="4020"/>
                    <a:pt x="4020" y="3582"/>
                  </a:cubicBezTo>
                  <a:cubicBezTo>
                    <a:pt x="4458" y="3184"/>
                    <a:pt x="4657" y="2587"/>
                    <a:pt x="4657" y="1871"/>
                  </a:cubicBezTo>
                  <a:cubicBezTo>
                    <a:pt x="4657" y="1592"/>
                    <a:pt x="4617" y="1274"/>
                    <a:pt x="4578" y="995"/>
                  </a:cubicBezTo>
                  <a:cubicBezTo>
                    <a:pt x="4498" y="717"/>
                    <a:pt x="4418" y="438"/>
                    <a:pt x="4299" y="199"/>
                  </a:cubicBezTo>
                  <a:lnTo>
                    <a:pt x="3622" y="199"/>
                  </a:lnTo>
                  <a:cubicBezTo>
                    <a:pt x="3782" y="438"/>
                    <a:pt x="3861" y="717"/>
                    <a:pt x="3941" y="995"/>
                  </a:cubicBezTo>
                  <a:cubicBezTo>
                    <a:pt x="4020" y="1274"/>
                    <a:pt x="4020" y="1553"/>
                    <a:pt x="4020" y="1831"/>
                  </a:cubicBezTo>
                  <a:cubicBezTo>
                    <a:pt x="4020" y="2309"/>
                    <a:pt x="3901" y="2707"/>
                    <a:pt x="3662" y="2985"/>
                  </a:cubicBezTo>
                  <a:cubicBezTo>
                    <a:pt x="3384" y="3264"/>
                    <a:pt x="2986" y="3423"/>
                    <a:pt x="2508" y="3463"/>
                  </a:cubicBezTo>
                  <a:lnTo>
                    <a:pt x="250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00"/>
            <p:cNvSpPr/>
            <p:nvPr/>
          </p:nvSpPr>
          <p:spPr>
            <a:xfrm>
              <a:off x="341075" y="3803000"/>
              <a:ext cx="113450" cy="95550"/>
            </a:xfrm>
            <a:custGeom>
              <a:rect b="b" l="l" r="r" t="t"/>
              <a:pathLst>
                <a:path extrusionOk="0" h="3822" w="4538">
                  <a:moveTo>
                    <a:pt x="1871" y="1"/>
                  </a:moveTo>
                  <a:cubicBezTo>
                    <a:pt x="1274" y="1"/>
                    <a:pt x="797" y="120"/>
                    <a:pt x="478" y="399"/>
                  </a:cubicBezTo>
                  <a:cubicBezTo>
                    <a:pt x="160" y="677"/>
                    <a:pt x="1" y="1075"/>
                    <a:pt x="1" y="1593"/>
                  </a:cubicBezTo>
                  <a:cubicBezTo>
                    <a:pt x="1" y="1911"/>
                    <a:pt x="80" y="2190"/>
                    <a:pt x="200" y="2428"/>
                  </a:cubicBezTo>
                  <a:cubicBezTo>
                    <a:pt x="319" y="2667"/>
                    <a:pt x="518" y="2906"/>
                    <a:pt x="797" y="3065"/>
                  </a:cubicBezTo>
                  <a:lnTo>
                    <a:pt x="120" y="3065"/>
                  </a:lnTo>
                  <a:lnTo>
                    <a:pt x="120" y="3821"/>
                  </a:lnTo>
                  <a:lnTo>
                    <a:pt x="4538" y="3821"/>
                  </a:lnTo>
                  <a:lnTo>
                    <a:pt x="4538" y="3065"/>
                  </a:lnTo>
                  <a:lnTo>
                    <a:pt x="2030" y="3065"/>
                  </a:lnTo>
                  <a:cubicBezTo>
                    <a:pt x="1593" y="3065"/>
                    <a:pt x="1274" y="2946"/>
                    <a:pt x="1036" y="2707"/>
                  </a:cubicBezTo>
                  <a:cubicBezTo>
                    <a:pt x="757" y="2468"/>
                    <a:pt x="638" y="2150"/>
                    <a:pt x="638" y="1752"/>
                  </a:cubicBezTo>
                  <a:cubicBezTo>
                    <a:pt x="638" y="1433"/>
                    <a:pt x="757" y="1155"/>
                    <a:pt x="956" y="996"/>
                  </a:cubicBezTo>
                  <a:cubicBezTo>
                    <a:pt x="1155" y="836"/>
                    <a:pt x="1473" y="757"/>
                    <a:pt x="1911" y="757"/>
                  </a:cubicBezTo>
                  <a:lnTo>
                    <a:pt x="4538" y="757"/>
                  </a:lnTo>
                  <a:lnTo>
                    <a:pt x="45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00"/>
            <p:cNvSpPr/>
            <p:nvPr/>
          </p:nvSpPr>
          <p:spPr>
            <a:xfrm>
              <a:off x="312225" y="3710475"/>
              <a:ext cx="142300" cy="71650"/>
            </a:xfrm>
            <a:custGeom>
              <a:rect b="b" l="l" r="r" t="t"/>
              <a:pathLst>
                <a:path extrusionOk="0" h="2866" w="5692">
                  <a:moveTo>
                    <a:pt x="1274" y="0"/>
                  </a:moveTo>
                  <a:lnTo>
                    <a:pt x="1274" y="1553"/>
                  </a:lnTo>
                  <a:lnTo>
                    <a:pt x="1" y="1553"/>
                  </a:lnTo>
                  <a:lnTo>
                    <a:pt x="1" y="2309"/>
                  </a:lnTo>
                  <a:lnTo>
                    <a:pt x="1274" y="2309"/>
                  </a:lnTo>
                  <a:lnTo>
                    <a:pt x="1274" y="2866"/>
                  </a:lnTo>
                  <a:lnTo>
                    <a:pt x="1831" y="2866"/>
                  </a:lnTo>
                  <a:lnTo>
                    <a:pt x="1831" y="2309"/>
                  </a:lnTo>
                  <a:lnTo>
                    <a:pt x="4219" y="2309"/>
                  </a:lnTo>
                  <a:cubicBezTo>
                    <a:pt x="4776" y="2309"/>
                    <a:pt x="5174" y="2189"/>
                    <a:pt x="5373" y="1990"/>
                  </a:cubicBezTo>
                  <a:cubicBezTo>
                    <a:pt x="5572" y="1752"/>
                    <a:pt x="5692" y="1354"/>
                    <a:pt x="5692" y="796"/>
                  </a:cubicBezTo>
                  <a:lnTo>
                    <a:pt x="5692" y="0"/>
                  </a:lnTo>
                  <a:lnTo>
                    <a:pt x="5095" y="0"/>
                  </a:lnTo>
                  <a:lnTo>
                    <a:pt x="5095" y="796"/>
                  </a:lnTo>
                  <a:cubicBezTo>
                    <a:pt x="5095" y="1075"/>
                    <a:pt x="5015" y="1314"/>
                    <a:pt x="4936" y="1393"/>
                  </a:cubicBezTo>
                  <a:cubicBezTo>
                    <a:pt x="4816" y="1513"/>
                    <a:pt x="4577" y="1553"/>
                    <a:pt x="4219" y="1553"/>
                  </a:cubicBezTo>
                  <a:lnTo>
                    <a:pt x="1831" y="1553"/>
                  </a:lnTo>
                  <a:lnTo>
                    <a:pt x="183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00"/>
            <p:cNvSpPr/>
            <p:nvPr/>
          </p:nvSpPr>
          <p:spPr>
            <a:xfrm>
              <a:off x="307250" y="3457750"/>
              <a:ext cx="147275" cy="193050"/>
            </a:xfrm>
            <a:custGeom>
              <a:rect b="b" l="l" r="r" t="t"/>
              <a:pathLst>
                <a:path extrusionOk="0" h="7722" w="5891">
                  <a:moveTo>
                    <a:pt x="1" y="1"/>
                  </a:moveTo>
                  <a:lnTo>
                    <a:pt x="1" y="837"/>
                  </a:lnTo>
                  <a:lnTo>
                    <a:pt x="4975" y="2110"/>
                  </a:lnTo>
                  <a:lnTo>
                    <a:pt x="1" y="3423"/>
                  </a:lnTo>
                  <a:lnTo>
                    <a:pt x="1" y="4339"/>
                  </a:lnTo>
                  <a:lnTo>
                    <a:pt x="4975" y="5612"/>
                  </a:lnTo>
                  <a:lnTo>
                    <a:pt x="1" y="6886"/>
                  </a:lnTo>
                  <a:lnTo>
                    <a:pt x="1" y="7722"/>
                  </a:lnTo>
                  <a:lnTo>
                    <a:pt x="5891" y="6209"/>
                  </a:lnTo>
                  <a:lnTo>
                    <a:pt x="5891" y="5175"/>
                  </a:lnTo>
                  <a:lnTo>
                    <a:pt x="757" y="3861"/>
                  </a:lnTo>
                  <a:lnTo>
                    <a:pt x="5891" y="2588"/>
                  </a:lnTo>
                  <a:lnTo>
                    <a:pt x="5891" y="1553"/>
                  </a:lnTo>
                  <a:lnTo>
                    <a:pt x="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00"/>
            <p:cNvSpPr/>
            <p:nvPr/>
          </p:nvSpPr>
          <p:spPr>
            <a:xfrm>
              <a:off x="301275" y="3419950"/>
              <a:ext cx="153250" cy="17925"/>
            </a:xfrm>
            <a:custGeom>
              <a:rect b="b" l="l" r="r" t="t"/>
              <a:pathLst>
                <a:path extrusionOk="0" h="717" w="6130">
                  <a:moveTo>
                    <a:pt x="1" y="0"/>
                  </a:moveTo>
                  <a:lnTo>
                    <a:pt x="1" y="717"/>
                  </a:lnTo>
                  <a:lnTo>
                    <a:pt x="916" y="717"/>
                  </a:lnTo>
                  <a:lnTo>
                    <a:pt x="916" y="0"/>
                  </a:lnTo>
                  <a:close/>
                  <a:moveTo>
                    <a:pt x="1712" y="0"/>
                  </a:moveTo>
                  <a:lnTo>
                    <a:pt x="1712" y="717"/>
                  </a:lnTo>
                  <a:lnTo>
                    <a:pt x="6130" y="717"/>
                  </a:lnTo>
                  <a:lnTo>
                    <a:pt x="613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00"/>
            <p:cNvSpPr/>
            <p:nvPr/>
          </p:nvSpPr>
          <p:spPr>
            <a:xfrm>
              <a:off x="312225" y="3320450"/>
              <a:ext cx="142300" cy="71675"/>
            </a:xfrm>
            <a:custGeom>
              <a:rect b="b" l="l" r="r" t="t"/>
              <a:pathLst>
                <a:path extrusionOk="0" h="2867" w="5692">
                  <a:moveTo>
                    <a:pt x="1274" y="1"/>
                  </a:moveTo>
                  <a:lnTo>
                    <a:pt x="1274" y="1553"/>
                  </a:lnTo>
                  <a:lnTo>
                    <a:pt x="1" y="1553"/>
                  </a:lnTo>
                  <a:lnTo>
                    <a:pt x="1" y="2309"/>
                  </a:lnTo>
                  <a:lnTo>
                    <a:pt x="1274" y="2309"/>
                  </a:lnTo>
                  <a:lnTo>
                    <a:pt x="1274" y="2866"/>
                  </a:lnTo>
                  <a:lnTo>
                    <a:pt x="1831" y="2866"/>
                  </a:lnTo>
                  <a:lnTo>
                    <a:pt x="1831" y="2309"/>
                  </a:lnTo>
                  <a:lnTo>
                    <a:pt x="4219" y="2309"/>
                  </a:lnTo>
                  <a:cubicBezTo>
                    <a:pt x="4776" y="2309"/>
                    <a:pt x="5174" y="2190"/>
                    <a:pt x="5373" y="1991"/>
                  </a:cubicBezTo>
                  <a:cubicBezTo>
                    <a:pt x="5572" y="1752"/>
                    <a:pt x="5692" y="1354"/>
                    <a:pt x="5692" y="797"/>
                  </a:cubicBezTo>
                  <a:lnTo>
                    <a:pt x="5692" y="1"/>
                  </a:lnTo>
                  <a:lnTo>
                    <a:pt x="5095" y="1"/>
                  </a:lnTo>
                  <a:lnTo>
                    <a:pt x="5095" y="797"/>
                  </a:lnTo>
                  <a:cubicBezTo>
                    <a:pt x="5095" y="1075"/>
                    <a:pt x="5015" y="1314"/>
                    <a:pt x="4936" y="1394"/>
                  </a:cubicBezTo>
                  <a:cubicBezTo>
                    <a:pt x="4816" y="1513"/>
                    <a:pt x="4577" y="1553"/>
                    <a:pt x="4219" y="1553"/>
                  </a:cubicBezTo>
                  <a:lnTo>
                    <a:pt x="1831" y="1553"/>
                  </a:lnTo>
                  <a:lnTo>
                    <a:pt x="183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00"/>
            <p:cNvSpPr/>
            <p:nvPr/>
          </p:nvSpPr>
          <p:spPr>
            <a:xfrm>
              <a:off x="301275" y="3214000"/>
              <a:ext cx="153250" cy="95525"/>
            </a:xfrm>
            <a:custGeom>
              <a:rect b="b" l="l" r="r" t="t"/>
              <a:pathLst>
                <a:path extrusionOk="0" h="3821" w="6130">
                  <a:moveTo>
                    <a:pt x="3463" y="0"/>
                  </a:moveTo>
                  <a:cubicBezTo>
                    <a:pt x="2866" y="0"/>
                    <a:pt x="2389" y="120"/>
                    <a:pt x="2070" y="398"/>
                  </a:cubicBezTo>
                  <a:cubicBezTo>
                    <a:pt x="1752" y="677"/>
                    <a:pt x="1593" y="1035"/>
                    <a:pt x="1593" y="1592"/>
                  </a:cubicBezTo>
                  <a:cubicBezTo>
                    <a:pt x="1593" y="1911"/>
                    <a:pt x="1672" y="2189"/>
                    <a:pt x="1792" y="2428"/>
                  </a:cubicBezTo>
                  <a:cubicBezTo>
                    <a:pt x="1911" y="2667"/>
                    <a:pt x="2110" y="2866"/>
                    <a:pt x="2389" y="3065"/>
                  </a:cubicBezTo>
                  <a:lnTo>
                    <a:pt x="1" y="3065"/>
                  </a:lnTo>
                  <a:lnTo>
                    <a:pt x="1" y="3821"/>
                  </a:lnTo>
                  <a:lnTo>
                    <a:pt x="6130" y="3821"/>
                  </a:lnTo>
                  <a:lnTo>
                    <a:pt x="6130" y="3065"/>
                  </a:lnTo>
                  <a:lnTo>
                    <a:pt x="3622" y="3065"/>
                  </a:lnTo>
                  <a:cubicBezTo>
                    <a:pt x="3185" y="3065"/>
                    <a:pt x="2866" y="2945"/>
                    <a:pt x="2628" y="2707"/>
                  </a:cubicBezTo>
                  <a:cubicBezTo>
                    <a:pt x="2349" y="2468"/>
                    <a:pt x="2230" y="2149"/>
                    <a:pt x="2230" y="1751"/>
                  </a:cubicBezTo>
                  <a:cubicBezTo>
                    <a:pt x="2230" y="1393"/>
                    <a:pt x="2349" y="1154"/>
                    <a:pt x="2548" y="995"/>
                  </a:cubicBezTo>
                  <a:cubicBezTo>
                    <a:pt x="2747" y="836"/>
                    <a:pt x="3065" y="717"/>
                    <a:pt x="3503" y="717"/>
                  </a:cubicBezTo>
                  <a:lnTo>
                    <a:pt x="6130" y="717"/>
                  </a:lnTo>
                  <a:lnTo>
                    <a:pt x="613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00"/>
            <p:cNvSpPr/>
            <p:nvPr/>
          </p:nvSpPr>
          <p:spPr>
            <a:xfrm>
              <a:off x="307250" y="3001075"/>
              <a:ext cx="147275" cy="116425"/>
            </a:xfrm>
            <a:custGeom>
              <a:rect b="b" l="l" r="r" t="t"/>
              <a:pathLst>
                <a:path extrusionOk="0" h="4657" w="5891">
                  <a:moveTo>
                    <a:pt x="1" y="1"/>
                  </a:moveTo>
                  <a:lnTo>
                    <a:pt x="1" y="836"/>
                  </a:lnTo>
                  <a:lnTo>
                    <a:pt x="2428" y="836"/>
                  </a:lnTo>
                  <a:lnTo>
                    <a:pt x="2428" y="3821"/>
                  </a:lnTo>
                  <a:lnTo>
                    <a:pt x="1" y="3821"/>
                  </a:lnTo>
                  <a:lnTo>
                    <a:pt x="1" y="4657"/>
                  </a:lnTo>
                  <a:lnTo>
                    <a:pt x="5891" y="4657"/>
                  </a:lnTo>
                  <a:lnTo>
                    <a:pt x="5891" y="3821"/>
                  </a:lnTo>
                  <a:lnTo>
                    <a:pt x="3065" y="3821"/>
                  </a:lnTo>
                  <a:lnTo>
                    <a:pt x="3065" y="836"/>
                  </a:lnTo>
                  <a:lnTo>
                    <a:pt x="5891" y="836"/>
                  </a:lnTo>
                  <a:lnTo>
                    <a:pt x="589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00"/>
            <p:cNvSpPr/>
            <p:nvPr/>
          </p:nvSpPr>
          <p:spPr>
            <a:xfrm>
              <a:off x="341075" y="2872725"/>
              <a:ext cx="116450" cy="105500"/>
            </a:xfrm>
            <a:custGeom>
              <a:rect b="b" l="l" r="r" t="t"/>
              <a:pathLst>
                <a:path extrusionOk="0" h="4220" w="4658">
                  <a:moveTo>
                    <a:pt x="1951" y="757"/>
                  </a:moveTo>
                  <a:lnTo>
                    <a:pt x="1951" y="3423"/>
                  </a:lnTo>
                  <a:cubicBezTo>
                    <a:pt x="1513" y="3383"/>
                    <a:pt x="1195" y="3224"/>
                    <a:pt x="956" y="2985"/>
                  </a:cubicBezTo>
                  <a:cubicBezTo>
                    <a:pt x="757" y="2747"/>
                    <a:pt x="638" y="2389"/>
                    <a:pt x="638" y="1991"/>
                  </a:cubicBezTo>
                  <a:cubicBezTo>
                    <a:pt x="638" y="1593"/>
                    <a:pt x="757" y="1314"/>
                    <a:pt x="996" y="1075"/>
                  </a:cubicBezTo>
                  <a:cubicBezTo>
                    <a:pt x="1235" y="876"/>
                    <a:pt x="1553" y="757"/>
                    <a:pt x="1951" y="757"/>
                  </a:cubicBezTo>
                  <a:close/>
                  <a:moveTo>
                    <a:pt x="2150" y="1"/>
                  </a:moveTo>
                  <a:cubicBezTo>
                    <a:pt x="1473" y="1"/>
                    <a:pt x="956" y="160"/>
                    <a:pt x="598" y="518"/>
                  </a:cubicBezTo>
                  <a:cubicBezTo>
                    <a:pt x="200" y="876"/>
                    <a:pt x="1" y="1354"/>
                    <a:pt x="1" y="1991"/>
                  </a:cubicBezTo>
                  <a:cubicBezTo>
                    <a:pt x="1" y="2667"/>
                    <a:pt x="240" y="3224"/>
                    <a:pt x="638" y="3622"/>
                  </a:cubicBezTo>
                  <a:cubicBezTo>
                    <a:pt x="1075" y="4020"/>
                    <a:pt x="1633" y="4219"/>
                    <a:pt x="2389" y="4219"/>
                  </a:cubicBezTo>
                  <a:cubicBezTo>
                    <a:pt x="3065" y="4219"/>
                    <a:pt x="3622" y="4020"/>
                    <a:pt x="4020" y="3582"/>
                  </a:cubicBezTo>
                  <a:cubicBezTo>
                    <a:pt x="4458" y="3145"/>
                    <a:pt x="4657" y="2587"/>
                    <a:pt x="4657" y="1871"/>
                  </a:cubicBezTo>
                  <a:cubicBezTo>
                    <a:pt x="4657" y="1553"/>
                    <a:pt x="4617" y="1274"/>
                    <a:pt x="4578" y="996"/>
                  </a:cubicBezTo>
                  <a:cubicBezTo>
                    <a:pt x="4498" y="717"/>
                    <a:pt x="4418" y="438"/>
                    <a:pt x="4299" y="160"/>
                  </a:cubicBezTo>
                  <a:lnTo>
                    <a:pt x="3622" y="160"/>
                  </a:lnTo>
                  <a:cubicBezTo>
                    <a:pt x="3782" y="438"/>
                    <a:pt x="3861" y="717"/>
                    <a:pt x="3941" y="996"/>
                  </a:cubicBezTo>
                  <a:cubicBezTo>
                    <a:pt x="4020" y="1234"/>
                    <a:pt x="4020" y="1513"/>
                    <a:pt x="4020" y="1792"/>
                  </a:cubicBezTo>
                  <a:cubicBezTo>
                    <a:pt x="4020" y="2309"/>
                    <a:pt x="3901" y="2707"/>
                    <a:pt x="3662" y="2985"/>
                  </a:cubicBezTo>
                  <a:cubicBezTo>
                    <a:pt x="3384" y="3264"/>
                    <a:pt x="2986" y="3423"/>
                    <a:pt x="2508" y="3423"/>
                  </a:cubicBezTo>
                  <a:lnTo>
                    <a:pt x="250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00"/>
            <p:cNvSpPr/>
            <p:nvPr/>
          </p:nvSpPr>
          <p:spPr>
            <a:xfrm>
              <a:off x="341075" y="2752350"/>
              <a:ext cx="116450" cy="96525"/>
            </a:xfrm>
            <a:custGeom>
              <a:rect b="b" l="l" r="r" t="t"/>
              <a:pathLst>
                <a:path extrusionOk="0" h="3861" w="4658">
                  <a:moveTo>
                    <a:pt x="2468" y="756"/>
                  </a:moveTo>
                  <a:cubicBezTo>
                    <a:pt x="2946" y="756"/>
                    <a:pt x="3344" y="876"/>
                    <a:pt x="3622" y="1154"/>
                  </a:cubicBezTo>
                  <a:cubicBezTo>
                    <a:pt x="3901" y="1393"/>
                    <a:pt x="4060" y="1711"/>
                    <a:pt x="4060" y="2149"/>
                  </a:cubicBezTo>
                  <a:cubicBezTo>
                    <a:pt x="4060" y="2428"/>
                    <a:pt x="3981" y="2667"/>
                    <a:pt x="3821" y="2866"/>
                  </a:cubicBezTo>
                  <a:cubicBezTo>
                    <a:pt x="3662" y="3025"/>
                    <a:pt x="3463" y="3104"/>
                    <a:pt x="3224" y="3104"/>
                  </a:cubicBezTo>
                  <a:cubicBezTo>
                    <a:pt x="2866" y="3104"/>
                    <a:pt x="2667" y="2985"/>
                    <a:pt x="2508" y="2746"/>
                  </a:cubicBezTo>
                  <a:cubicBezTo>
                    <a:pt x="2389" y="2547"/>
                    <a:pt x="2309" y="2109"/>
                    <a:pt x="2309" y="1512"/>
                  </a:cubicBezTo>
                  <a:lnTo>
                    <a:pt x="2309" y="756"/>
                  </a:lnTo>
                  <a:close/>
                  <a:moveTo>
                    <a:pt x="2030" y="0"/>
                  </a:moveTo>
                  <a:cubicBezTo>
                    <a:pt x="1354" y="0"/>
                    <a:pt x="837" y="159"/>
                    <a:pt x="518" y="517"/>
                  </a:cubicBezTo>
                  <a:cubicBezTo>
                    <a:pt x="160" y="836"/>
                    <a:pt x="1" y="1313"/>
                    <a:pt x="1" y="1990"/>
                  </a:cubicBezTo>
                  <a:cubicBezTo>
                    <a:pt x="1" y="2229"/>
                    <a:pt x="41" y="2468"/>
                    <a:pt x="80" y="2746"/>
                  </a:cubicBezTo>
                  <a:cubicBezTo>
                    <a:pt x="120" y="2985"/>
                    <a:pt x="200" y="3264"/>
                    <a:pt x="319" y="3542"/>
                  </a:cubicBezTo>
                  <a:lnTo>
                    <a:pt x="996" y="3542"/>
                  </a:lnTo>
                  <a:cubicBezTo>
                    <a:pt x="876" y="3303"/>
                    <a:pt x="757" y="3065"/>
                    <a:pt x="717" y="2826"/>
                  </a:cubicBezTo>
                  <a:cubicBezTo>
                    <a:pt x="638" y="2587"/>
                    <a:pt x="638" y="2308"/>
                    <a:pt x="638" y="2070"/>
                  </a:cubicBezTo>
                  <a:cubicBezTo>
                    <a:pt x="638" y="1632"/>
                    <a:pt x="717" y="1313"/>
                    <a:pt x="916" y="1114"/>
                  </a:cubicBezTo>
                  <a:cubicBezTo>
                    <a:pt x="1075" y="876"/>
                    <a:pt x="1354" y="756"/>
                    <a:pt x="1672" y="756"/>
                  </a:cubicBezTo>
                  <a:lnTo>
                    <a:pt x="1752" y="756"/>
                  </a:lnTo>
                  <a:lnTo>
                    <a:pt x="1752" y="1791"/>
                  </a:lnTo>
                  <a:cubicBezTo>
                    <a:pt x="1752" y="2507"/>
                    <a:pt x="1871" y="3025"/>
                    <a:pt x="2110" y="3343"/>
                  </a:cubicBezTo>
                  <a:cubicBezTo>
                    <a:pt x="2389" y="3701"/>
                    <a:pt x="2747" y="3860"/>
                    <a:pt x="3264" y="3860"/>
                  </a:cubicBezTo>
                  <a:cubicBezTo>
                    <a:pt x="3662" y="3860"/>
                    <a:pt x="4020" y="3741"/>
                    <a:pt x="4259" y="3463"/>
                  </a:cubicBezTo>
                  <a:cubicBezTo>
                    <a:pt x="4538" y="3184"/>
                    <a:pt x="4657" y="2786"/>
                    <a:pt x="4657" y="2348"/>
                  </a:cubicBezTo>
                  <a:cubicBezTo>
                    <a:pt x="4657" y="1950"/>
                    <a:pt x="4578" y="1672"/>
                    <a:pt x="4458" y="1393"/>
                  </a:cubicBezTo>
                  <a:cubicBezTo>
                    <a:pt x="4339" y="1154"/>
                    <a:pt x="4140" y="915"/>
                    <a:pt x="3861" y="756"/>
                  </a:cubicBezTo>
                  <a:lnTo>
                    <a:pt x="4538" y="756"/>
                  </a:lnTo>
                  <a:lnTo>
                    <a:pt x="453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00"/>
            <p:cNvSpPr/>
            <p:nvPr/>
          </p:nvSpPr>
          <p:spPr>
            <a:xfrm>
              <a:off x="302775" y="2694800"/>
              <a:ext cx="153250" cy="18925"/>
            </a:xfrm>
            <a:custGeom>
              <a:rect b="b" l="l" r="r" t="t"/>
              <a:pathLst>
                <a:path extrusionOk="0" h="757" w="6130">
                  <a:moveTo>
                    <a:pt x="1" y="1"/>
                  </a:moveTo>
                  <a:lnTo>
                    <a:pt x="1" y="757"/>
                  </a:lnTo>
                  <a:lnTo>
                    <a:pt x="6130" y="757"/>
                  </a:lnTo>
                  <a:lnTo>
                    <a:pt x="613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00"/>
            <p:cNvSpPr/>
            <p:nvPr/>
          </p:nvSpPr>
          <p:spPr>
            <a:xfrm>
              <a:off x="313725" y="2596300"/>
              <a:ext cx="142300" cy="70675"/>
            </a:xfrm>
            <a:custGeom>
              <a:rect b="b" l="l" r="r" t="t"/>
              <a:pathLst>
                <a:path extrusionOk="0" h="2827" w="5692">
                  <a:moveTo>
                    <a:pt x="1274" y="1"/>
                  </a:moveTo>
                  <a:lnTo>
                    <a:pt x="1274" y="1553"/>
                  </a:lnTo>
                  <a:lnTo>
                    <a:pt x="1" y="1553"/>
                  </a:lnTo>
                  <a:lnTo>
                    <a:pt x="1" y="2309"/>
                  </a:lnTo>
                  <a:lnTo>
                    <a:pt x="1274" y="2309"/>
                  </a:lnTo>
                  <a:lnTo>
                    <a:pt x="1274" y="2826"/>
                  </a:lnTo>
                  <a:lnTo>
                    <a:pt x="1831" y="2826"/>
                  </a:lnTo>
                  <a:lnTo>
                    <a:pt x="1831" y="2309"/>
                  </a:lnTo>
                  <a:lnTo>
                    <a:pt x="4219" y="2309"/>
                  </a:lnTo>
                  <a:cubicBezTo>
                    <a:pt x="4776" y="2309"/>
                    <a:pt x="5174" y="2189"/>
                    <a:pt x="5373" y="1951"/>
                  </a:cubicBezTo>
                  <a:cubicBezTo>
                    <a:pt x="5572" y="1752"/>
                    <a:pt x="5692" y="1354"/>
                    <a:pt x="5692" y="757"/>
                  </a:cubicBezTo>
                  <a:lnTo>
                    <a:pt x="5692" y="1"/>
                  </a:lnTo>
                  <a:lnTo>
                    <a:pt x="5095" y="1"/>
                  </a:lnTo>
                  <a:lnTo>
                    <a:pt x="5095" y="757"/>
                  </a:lnTo>
                  <a:cubicBezTo>
                    <a:pt x="5095" y="1075"/>
                    <a:pt x="5015" y="1274"/>
                    <a:pt x="4936" y="1393"/>
                  </a:cubicBezTo>
                  <a:cubicBezTo>
                    <a:pt x="4816" y="1473"/>
                    <a:pt x="4577" y="1553"/>
                    <a:pt x="4219" y="1553"/>
                  </a:cubicBezTo>
                  <a:lnTo>
                    <a:pt x="1831" y="1553"/>
                  </a:lnTo>
                  <a:lnTo>
                    <a:pt x="183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00"/>
            <p:cNvSpPr/>
            <p:nvPr/>
          </p:nvSpPr>
          <p:spPr>
            <a:xfrm>
              <a:off x="302775" y="2488850"/>
              <a:ext cx="153250" cy="95525"/>
            </a:xfrm>
            <a:custGeom>
              <a:rect b="b" l="l" r="r" t="t"/>
              <a:pathLst>
                <a:path extrusionOk="0" h="3821" w="6130">
                  <a:moveTo>
                    <a:pt x="3463" y="0"/>
                  </a:moveTo>
                  <a:cubicBezTo>
                    <a:pt x="2866" y="0"/>
                    <a:pt x="2389" y="120"/>
                    <a:pt x="2070" y="398"/>
                  </a:cubicBezTo>
                  <a:cubicBezTo>
                    <a:pt x="1752" y="677"/>
                    <a:pt x="1593" y="1075"/>
                    <a:pt x="1593" y="1592"/>
                  </a:cubicBezTo>
                  <a:cubicBezTo>
                    <a:pt x="1593" y="1911"/>
                    <a:pt x="1672" y="2189"/>
                    <a:pt x="1792" y="2428"/>
                  </a:cubicBezTo>
                  <a:cubicBezTo>
                    <a:pt x="1911" y="2667"/>
                    <a:pt x="2110" y="2906"/>
                    <a:pt x="2389" y="3065"/>
                  </a:cubicBezTo>
                  <a:lnTo>
                    <a:pt x="1" y="3065"/>
                  </a:lnTo>
                  <a:lnTo>
                    <a:pt x="1" y="3821"/>
                  </a:lnTo>
                  <a:lnTo>
                    <a:pt x="6130" y="3821"/>
                  </a:lnTo>
                  <a:lnTo>
                    <a:pt x="6130" y="3065"/>
                  </a:lnTo>
                  <a:lnTo>
                    <a:pt x="3622" y="3065"/>
                  </a:lnTo>
                  <a:cubicBezTo>
                    <a:pt x="3185" y="3065"/>
                    <a:pt x="2866" y="2945"/>
                    <a:pt x="2628" y="2707"/>
                  </a:cubicBezTo>
                  <a:cubicBezTo>
                    <a:pt x="2349" y="2508"/>
                    <a:pt x="2230" y="2149"/>
                    <a:pt x="2230" y="1751"/>
                  </a:cubicBezTo>
                  <a:cubicBezTo>
                    <a:pt x="2230" y="1433"/>
                    <a:pt x="2349" y="1194"/>
                    <a:pt x="2548" y="995"/>
                  </a:cubicBezTo>
                  <a:cubicBezTo>
                    <a:pt x="2747" y="836"/>
                    <a:pt x="3065" y="757"/>
                    <a:pt x="3503" y="757"/>
                  </a:cubicBezTo>
                  <a:lnTo>
                    <a:pt x="6130" y="757"/>
                  </a:lnTo>
                  <a:lnTo>
                    <a:pt x="613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00"/>
            <p:cNvSpPr/>
            <p:nvPr/>
          </p:nvSpPr>
          <p:spPr>
            <a:xfrm>
              <a:off x="308750" y="2294825"/>
              <a:ext cx="147275" cy="97525"/>
            </a:xfrm>
            <a:custGeom>
              <a:rect b="b" l="l" r="r" t="t"/>
              <a:pathLst>
                <a:path extrusionOk="0" h="3901" w="5891">
                  <a:moveTo>
                    <a:pt x="1752" y="837"/>
                  </a:moveTo>
                  <a:cubicBezTo>
                    <a:pt x="2110" y="837"/>
                    <a:pt x="2389" y="956"/>
                    <a:pt x="2588" y="1155"/>
                  </a:cubicBezTo>
                  <a:cubicBezTo>
                    <a:pt x="2787" y="1394"/>
                    <a:pt x="2866" y="1672"/>
                    <a:pt x="2866" y="2070"/>
                  </a:cubicBezTo>
                  <a:lnTo>
                    <a:pt x="2866" y="3105"/>
                  </a:lnTo>
                  <a:lnTo>
                    <a:pt x="637" y="3105"/>
                  </a:lnTo>
                  <a:lnTo>
                    <a:pt x="637" y="2070"/>
                  </a:lnTo>
                  <a:cubicBezTo>
                    <a:pt x="637" y="1672"/>
                    <a:pt x="757" y="1394"/>
                    <a:pt x="956" y="1155"/>
                  </a:cubicBezTo>
                  <a:cubicBezTo>
                    <a:pt x="1115" y="956"/>
                    <a:pt x="1394" y="837"/>
                    <a:pt x="1752" y="837"/>
                  </a:cubicBezTo>
                  <a:close/>
                  <a:moveTo>
                    <a:pt x="1752" y="1"/>
                  </a:moveTo>
                  <a:cubicBezTo>
                    <a:pt x="1195" y="1"/>
                    <a:pt x="757" y="160"/>
                    <a:pt x="438" y="518"/>
                  </a:cubicBezTo>
                  <a:cubicBezTo>
                    <a:pt x="160" y="876"/>
                    <a:pt x="1" y="1354"/>
                    <a:pt x="1" y="2070"/>
                  </a:cubicBezTo>
                  <a:lnTo>
                    <a:pt x="1" y="3901"/>
                  </a:lnTo>
                  <a:lnTo>
                    <a:pt x="5891" y="3901"/>
                  </a:lnTo>
                  <a:lnTo>
                    <a:pt x="5891" y="3105"/>
                  </a:lnTo>
                  <a:lnTo>
                    <a:pt x="3503" y="3105"/>
                  </a:lnTo>
                  <a:lnTo>
                    <a:pt x="3503" y="2070"/>
                  </a:lnTo>
                  <a:cubicBezTo>
                    <a:pt x="3503" y="1354"/>
                    <a:pt x="3383" y="876"/>
                    <a:pt x="3065" y="518"/>
                  </a:cubicBezTo>
                  <a:cubicBezTo>
                    <a:pt x="2787" y="160"/>
                    <a:pt x="2349" y="1"/>
                    <a:pt x="175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00"/>
            <p:cNvSpPr/>
            <p:nvPr/>
          </p:nvSpPr>
          <p:spPr>
            <a:xfrm>
              <a:off x="342575" y="2188375"/>
              <a:ext cx="113450" cy="66675"/>
            </a:xfrm>
            <a:custGeom>
              <a:rect b="b" l="l" r="r" t="t"/>
              <a:pathLst>
                <a:path extrusionOk="0" h="2667" w="4538">
                  <a:moveTo>
                    <a:pt x="41" y="0"/>
                  </a:moveTo>
                  <a:cubicBezTo>
                    <a:pt x="41" y="80"/>
                    <a:pt x="41" y="160"/>
                    <a:pt x="41" y="199"/>
                  </a:cubicBezTo>
                  <a:cubicBezTo>
                    <a:pt x="1" y="279"/>
                    <a:pt x="1" y="319"/>
                    <a:pt x="1" y="359"/>
                  </a:cubicBezTo>
                  <a:cubicBezTo>
                    <a:pt x="1" y="757"/>
                    <a:pt x="80" y="1035"/>
                    <a:pt x="200" y="1314"/>
                  </a:cubicBezTo>
                  <a:cubicBezTo>
                    <a:pt x="319" y="1553"/>
                    <a:pt x="518" y="1752"/>
                    <a:pt x="797" y="1911"/>
                  </a:cubicBezTo>
                  <a:lnTo>
                    <a:pt x="120" y="1911"/>
                  </a:lnTo>
                  <a:lnTo>
                    <a:pt x="120" y="2667"/>
                  </a:lnTo>
                  <a:lnTo>
                    <a:pt x="4538" y="2667"/>
                  </a:lnTo>
                  <a:lnTo>
                    <a:pt x="4538" y="1911"/>
                  </a:lnTo>
                  <a:lnTo>
                    <a:pt x="2190" y="1911"/>
                  </a:lnTo>
                  <a:cubicBezTo>
                    <a:pt x="1712" y="1911"/>
                    <a:pt x="1314" y="1791"/>
                    <a:pt x="1075" y="1592"/>
                  </a:cubicBezTo>
                  <a:cubicBezTo>
                    <a:pt x="797" y="1354"/>
                    <a:pt x="638" y="1035"/>
                    <a:pt x="638" y="597"/>
                  </a:cubicBezTo>
                  <a:cubicBezTo>
                    <a:pt x="638" y="478"/>
                    <a:pt x="677" y="359"/>
                    <a:pt x="677" y="279"/>
                  </a:cubicBezTo>
                  <a:cubicBezTo>
                    <a:pt x="717" y="160"/>
                    <a:pt x="757" y="80"/>
                    <a:pt x="79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00"/>
            <p:cNvSpPr/>
            <p:nvPr/>
          </p:nvSpPr>
          <p:spPr>
            <a:xfrm>
              <a:off x="342575" y="2079925"/>
              <a:ext cx="116450" cy="104500"/>
            </a:xfrm>
            <a:custGeom>
              <a:rect b="b" l="l" r="r" t="t"/>
              <a:pathLst>
                <a:path extrusionOk="0" h="4180" w="4658">
                  <a:moveTo>
                    <a:pt x="2349" y="796"/>
                  </a:moveTo>
                  <a:cubicBezTo>
                    <a:pt x="2866" y="796"/>
                    <a:pt x="3264" y="876"/>
                    <a:pt x="3583" y="1115"/>
                  </a:cubicBezTo>
                  <a:cubicBezTo>
                    <a:pt x="3901" y="1354"/>
                    <a:pt x="4020" y="1672"/>
                    <a:pt x="4020" y="2070"/>
                  </a:cubicBezTo>
                  <a:cubicBezTo>
                    <a:pt x="4020" y="2468"/>
                    <a:pt x="3901" y="2786"/>
                    <a:pt x="3583" y="3025"/>
                  </a:cubicBezTo>
                  <a:cubicBezTo>
                    <a:pt x="3264" y="3264"/>
                    <a:pt x="2866" y="3383"/>
                    <a:pt x="2349" y="3383"/>
                  </a:cubicBezTo>
                  <a:cubicBezTo>
                    <a:pt x="1792" y="3383"/>
                    <a:pt x="1394" y="3264"/>
                    <a:pt x="1075" y="3025"/>
                  </a:cubicBezTo>
                  <a:cubicBezTo>
                    <a:pt x="797" y="2786"/>
                    <a:pt x="638" y="2468"/>
                    <a:pt x="638" y="2070"/>
                  </a:cubicBezTo>
                  <a:cubicBezTo>
                    <a:pt x="638" y="1672"/>
                    <a:pt x="797" y="1354"/>
                    <a:pt x="1075" y="1115"/>
                  </a:cubicBezTo>
                  <a:cubicBezTo>
                    <a:pt x="1394" y="876"/>
                    <a:pt x="1792" y="796"/>
                    <a:pt x="2349" y="796"/>
                  </a:cubicBezTo>
                  <a:close/>
                  <a:moveTo>
                    <a:pt x="2349" y="0"/>
                  </a:moveTo>
                  <a:cubicBezTo>
                    <a:pt x="1593" y="0"/>
                    <a:pt x="1036" y="160"/>
                    <a:pt x="638" y="558"/>
                  </a:cubicBezTo>
                  <a:cubicBezTo>
                    <a:pt x="200" y="916"/>
                    <a:pt x="1" y="1433"/>
                    <a:pt x="1" y="2070"/>
                  </a:cubicBezTo>
                  <a:cubicBezTo>
                    <a:pt x="1" y="2747"/>
                    <a:pt x="200" y="3264"/>
                    <a:pt x="638" y="3622"/>
                  </a:cubicBezTo>
                  <a:cubicBezTo>
                    <a:pt x="1036" y="3980"/>
                    <a:pt x="1593" y="4179"/>
                    <a:pt x="2349" y="4179"/>
                  </a:cubicBezTo>
                  <a:cubicBezTo>
                    <a:pt x="3065" y="4179"/>
                    <a:pt x="3622" y="3980"/>
                    <a:pt x="4020" y="3622"/>
                  </a:cubicBezTo>
                  <a:cubicBezTo>
                    <a:pt x="4458" y="3264"/>
                    <a:pt x="4657" y="2747"/>
                    <a:pt x="4657" y="2070"/>
                  </a:cubicBezTo>
                  <a:cubicBezTo>
                    <a:pt x="4657" y="1433"/>
                    <a:pt x="4458" y="916"/>
                    <a:pt x="4020" y="558"/>
                  </a:cubicBezTo>
                  <a:cubicBezTo>
                    <a:pt x="3622" y="160"/>
                    <a:pt x="3065" y="0"/>
                    <a:pt x="234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00"/>
            <p:cNvSpPr/>
            <p:nvPr/>
          </p:nvSpPr>
          <p:spPr>
            <a:xfrm>
              <a:off x="302775" y="1946600"/>
              <a:ext cx="156250" cy="102500"/>
            </a:xfrm>
            <a:custGeom>
              <a:rect b="b" l="l" r="r" t="t"/>
              <a:pathLst>
                <a:path extrusionOk="0" h="4100" w="6250">
                  <a:moveTo>
                    <a:pt x="3941" y="796"/>
                  </a:moveTo>
                  <a:cubicBezTo>
                    <a:pt x="4458" y="796"/>
                    <a:pt x="4896" y="916"/>
                    <a:pt x="5175" y="1155"/>
                  </a:cubicBezTo>
                  <a:cubicBezTo>
                    <a:pt x="5493" y="1354"/>
                    <a:pt x="5652" y="1672"/>
                    <a:pt x="5652" y="2070"/>
                  </a:cubicBezTo>
                  <a:cubicBezTo>
                    <a:pt x="5652" y="2468"/>
                    <a:pt x="5493" y="2786"/>
                    <a:pt x="5175" y="3025"/>
                  </a:cubicBezTo>
                  <a:cubicBezTo>
                    <a:pt x="4896" y="3224"/>
                    <a:pt x="4458" y="3344"/>
                    <a:pt x="3941" y="3344"/>
                  </a:cubicBezTo>
                  <a:cubicBezTo>
                    <a:pt x="3384" y="3344"/>
                    <a:pt x="2986" y="3224"/>
                    <a:pt x="2667" y="3025"/>
                  </a:cubicBezTo>
                  <a:cubicBezTo>
                    <a:pt x="2349" y="2786"/>
                    <a:pt x="2190" y="2468"/>
                    <a:pt x="2190" y="2070"/>
                  </a:cubicBezTo>
                  <a:cubicBezTo>
                    <a:pt x="2190" y="1672"/>
                    <a:pt x="2349" y="1354"/>
                    <a:pt x="2667" y="1155"/>
                  </a:cubicBezTo>
                  <a:cubicBezTo>
                    <a:pt x="2986" y="916"/>
                    <a:pt x="3384" y="796"/>
                    <a:pt x="3941" y="796"/>
                  </a:cubicBezTo>
                  <a:close/>
                  <a:moveTo>
                    <a:pt x="3941" y="1"/>
                  </a:moveTo>
                  <a:cubicBezTo>
                    <a:pt x="3225" y="1"/>
                    <a:pt x="2667" y="200"/>
                    <a:pt x="2230" y="558"/>
                  </a:cubicBezTo>
                  <a:cubicBezTo>
                    <a:pt x="1832" y="876"/>
                    <a:pt x="1593" y="1354"/>
                    <a:pt x="1593" y="1871"/>
                  </a:cubicBezTo>
                  <a:cubicBezTo>
                    <a:pt x="1593" y="2229"/>
                    <a:pt x="1672" y="2508"/>
                    <a:pt x="1792" y="2747"/>
                  </a:cubicBezTo>
                  <a:cubicBezTo>
                    <a:pt x="1911" y="2985"/>
                    <a:pt x="2110" y="3184"/>
                    <a:pt x="2389" y="3344"/>
                  </a:cubicBezTo>
                  <a:lnTo>
                    <a:pt x="1" y="3344"/>
                  </a:lnTo>
                  <a:lnTo>
                    <a:pt x="1" y="4100"/>
                  </a:lnTo>
                  <a:lnTo>
                    <a:pt x="6130" y="4100"/>
                  </a:lnTo>
                  <a:lnTo>
                    <a:pt x="6130" y="3344"/>
                  </a:lnTo>
                  <a:lnTo>
                    <a:pt x="5453" y="3344"/>
                  </a:lnTo>
                  <a:cubicBezTo>
                    <a:pt x="5732" y="3184"/>
                    <a:pt x="5931" y="2985"/>
                    <a:pt x="6050" y="2747"/>
                  </a:cubicBezTo>
                  <a:cubicBezTo>
                    <a:pt x="6170" y="2508"/>
                    <a:pt x="6249" y="2229"/>
                    <a:pt x="6249" y="1871"/>
                  </a:cubicBezTo>
                  <a:cubicBezTo>
                    <a:pt x="6249" y="1354"/>
                    <a:pt x="6050" y="876"/>
                    <a:pt x="5612" y="558"/>
                  </a:cubicBezTo>
                  <a:cubicBezTo>
                    <a:pt x="5175" y="200"/>
                    <a:pt x="4617" y="1"/>
                    <a:pt x="394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00"/>
            <p:cNvSpPr/>
            <p:nvPr/>
          </p:nvSpPr>
          <p:spPr>
            <a:xfrm>
              <a:off x="302775" y="1896850"/>
              <a:ext cx="153250" cy="18925"/>
            </a:xfrm>
            <a:custGeom>
              <a:rect b="b" l="l" r="r" t="t"/>
              <a:pathLst>
                <a:path extrusionOk="0" h="757" w="6130">
                  <a:moveTo>
                    <a:pt x="1" y="1"/>
                  </a:moveTo>
                  <a:lnTo>
                    <a:pt x="1" y="757"/>
                  </a:lnTo>
                  <a:lnTo>
                    <a:pt x="6130" y="757"/>
                  </a:lnTo>
                  <a:lnTo>
                    <a:pt x="613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00"/>
            <p:cNvSpPr/>
            <p:nvPr/>
          </p:nvSpPr>
          <p:spPr>
            <a:xfrm>
              <a:off x="342575" y="1758550"/>
              <a:ext cx="116450" cy="105500"/>
            </a:xfrm>
            <a:custGeom>
              <a:rect b="b" l="l" r="r" t="t"/>
              <a:pathLst>
                <a:path extrusionOk="0" h="4220" w="4658">
                  <a:moveTo>
                    <a:pt x="1951" y="717"/>
                  </a:moveTo>
                  <a:lnTo>
                    <a:pt x="1951" y="3423"/>
                  </a:lnTo>
                  <a:cubicBezTo>
                    <a:pt x="1513" y="3384"/>
                    <a:pt x="1195" y="3224"/>
                    <a:pt x="956" y="2986"/>
                  </a:cubicBezTo>
                  <a:cubicBezTo>
                    <a:pt x="757" y="2707"/>
                    <a:pt x="638" y="2389"/>
                    <a:pt x="638" y="1951"/>
                  </a:cubicBezTo>
                  <a:cubicBezTo>
                    <a:pt x="638" y="1593"/>
                    <a:pt x="757" y="1314"/>
                    <a:pt x="996" y="1075"/>
                  </a:cubicBezTo>
                  <a:cubicBezTo>
                    <a:pt x="1235" y="836"/>
                    <a:pt x="1553" y="757"/>
                    <a:pt x="1951" y="717"/>
                  </a:cubicBezTo>
                  <a:close/>
                  <a:moveTo>
                    <a:pt x="2150" y="1"/>
                  </a:moveTo>
                  <a:cubicBezTo>
                    <a:pt x="1473" y="1"/>
                    <a:pt x="956" y="160"/>
                    <a:pt x="598" y="518"/>
                  </a:cubicBezTo>
                  <a:cubicBezTo>
                    <a:pt x="200" y="876"/>
                    <a:pt x="1" y="1354"/>
                    <a:pt x="1" y="1991"/>
                  </a:cubicBezTo>
                  <a:cubicBezTo>
                    <a:pt x="1" y="2667"/>
                    <a:pt x="240" y="3224"/>
                    <a:pt x="638" y="3622"/>
                  </a:cubicBezTo>
                  <a:cubicBezTo>
                    <a:pt x="1075" y="4020"/>
                    <a:pt x="1633" y="4219"/>
                    <a:pt x="2389" y="4219"/>
                  </a:cubicBezTo>
                  <a:cubicBezTo>
                    <a:pt x="3065" y="4219"/>
                    <a:pt x="3622" y="4020"/>
                    <a:pt x="4020" y="3583"/>
                  </a:cubicBezTo>
                  <a:cubicBezTo>
                    <a:pt x="4458" y="3145"/>
                    <a:pt x="4657" y="2588"/>
                    <a:pt x="4657" y="1831"/>
                  </a:cubicBezTo>
                  <a:cubicBezTo>
                    <a:pt x="4657" y="1553"/>
                    <a:pt x="4617" y="1274"/>
                    <a:pt x="4578" y="996"/>
                  </a:cubicBezTo>
                  <a:cubicBezTo>
                    <a:pt x="4498" y="717"/>
                    <a:pt x="4418" y="439"/>
                    <a:pt x="4299" y="160"/>
                  </a:cubicBezTo>
                  <a:lnTo>
                    <a:pt x="3622" y="160"/>
                  </a:lnTo>
                  <a:cubicBezTo>
                    <a:pt x="3782" y="439"/>
                    <a:pt x="3861" y="677"/>
                    <a:pt x="3941" y="956"/>
                  </a:cubicBezTo>
                  <a:cubicBezTo>
                    <a:pt x="4020" y="1234"/>
                    <a:pt x="4020" y="1513"/>
                    <a:pt x="4020" y="1792"/>
                  </a:cubicBezTo>
                  <a:cubicBezTo>
                    <a:pt x="4020" y="2309"/>
                    <a:pt x="3901" y="2707"/>
                    <a:pt x="3662" y="2986"/>
                  </a:cubicBezTo>
                  <a:cubicBezTo>
                    <a:pt x="3384" y="3224"/>
                    <a:pt x="2986" y="3384"/>
                    <a:pt x="2508" y="3423"/>
                  </a:cubicBezTo>
                  <a:lnTo>
                    <a:pt x="250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00"/>
            <p:cNvSpPr/>
            <p:nvPr/>
          </p:nvSpPr>
          <p:spPr>
            <a:xfrm>
              <a:off x="342575" y="1577475"/>
              <a:ext cx="113450" cy="166175"/>
            </a:xfrm>
            <a:custGeom>
              <a:rect b="b" l="l" r="r" t="t"/>
              <a:pathLst>
                <a:path extrusionOk="0" h="6647" w="4538">
                  <a:moveTo>
                    <a:pt x="1871" y="1"/>
                  </a:moveTo>
                  <a:cubicBezTo>
                    <a:pt x="1274" y="1"/>
                    <a:pt x="797" y="120"/>
                    <a:pt x="478" y="359"/>
                  </a:cubicBezTo>
                  <a:cubicBezTo>
                    <a:pt x="160" y="637"/>
                    <a:pt x="1" y="995"/>
                    <a:pt x="1" y="1473"/>
                  </a:cubicBezTo>
                  <a:cubicBezTo>
                    <a:pt x="1" y="1831"/>
                    <a:pt x="80" y="2150"/>
                    <a:pt x="240" y="2388"/>
                  </a:cubicBezTo>
                  <a:cubicBezTo>
                    <a:pt x="399" y="2667"/>
                    <a:pt x="638" y="2866"/>
                    <a:pt x="956" y="3065"/>
                  </a:cubicBezTo>
                  <a:cubicBezTo>
                    <a:pt x="638" y="3184"/>
                    <a:pt x="399" y="3344"/>
                    <a:pt x="240" y="3582"/>
                  </a:cubicBezTo>
                  <a:cubicBezTo>
                    <a:pt x="80" y="3821"/>
                    <a:pt x="1" y="4100"/>
                    <a:pt x="1" y="4418"/>
                  </a:cubicBezTo>
                  <a:cubicBezTo>
                    <a:pt x="1" y="4736"/>
                    <a:pt x="80" y="5055"/>
                    <a:pt x="200" y="5294"/>
                  </a:cubicBezTo>
                  <a:cubicBezTo>
                    <a:pt x="319" y="5532"/>
                    <a:pt x="518" y="5731"/>
                    <a:pt x="797" y="5891"/>
                  </a:cubicBezTo>
                  <a:lnTo>
                    <a:pt x="120" y="5891"/>
                  </a:lnTo>
                  <a:lnTo>
                    <a:pt x="120" y="6647"/>
                  </a:lnTo>
                  <a:lnTo>
                    <a:pt x="4538" y="6647"/>
                  </a:lnTo>
                  <a:lnTo>
                    <a:pt x="4538" y="5891"/>
                  </a:lnTo>
                  <a:lnTo>
                    <a:pt x="2030" y="5891"/>
                  </a:lnTo>
                  <a:cubicBezTo>
                    <a:pt x="1593" y="5891"/>
                    <a:pt x="1274" y="5771"/>
                    <a:pt x="1036" y="5532"/>
                  </a:cubicBezTo>
                  <a:cubicBezTo>
                    <a:pt x="757" y="5333"/>
                    <a:pt x="638" y="5015"/>
                    <a:pt x="638" y="4657"/>
                  </a:cubicBezTo>
                  <a:cubicBezTo>
                    <a:pt x="638" y="4299"/>
                    <a:pt x="757" y="4060"/>
                    <a:pt x="956" y="3941"/>
                  </a:cubicBezTo>
                  <a:cubicBezTo>
                    <a:pt x="1155" y="3781"/>
                    <a:pt x="1473" y="3702"/>
                    <a:pt x="1911" y="3702"/>
                  </a:cubicBezTo>
                  <a:lnTo>
                    <a:pt x="4538" y="3702"/>
                  </a:lnTo>
                  <a:lnTo>
                    <a:pt x="4538" y="2946"/>
                  </a:lnTo>
                  <a:lnTo>
                    <a:pt x="2030" y="2946"/>
                  </a:lnTo>
                  <a:cubicBezTo>
                    <a:pt x="1593" y="2946"/>
                    <a:pt x="1274" y="2826"/>
                    <a:pt x="1036" y="2587"/>
                  </a:cubicBezTo>
                  <a:cubicBezTo>
                    <a:pt x="757" y="2388"/>
                    <a:pt x="638" y="2070"/>
                    <a:pt x="638" y="1672"/>
                  </a:cubicBezTo>
                  <a:cubicBezTo>
                    <a:pt x="638" y="1354"/>
                    <a:pt x="757" y="1115"/>
                    <a:pt x="956" y="956"/>
                  </a:cubicBezTo>
                  <a:cubicBezTo>
                    <a:pt x="1155" y="796"/>
                    <a:pt x="1473" y="717"/>
                    <a:pt x="1911" y="717"/>
                  </a:cubicBezTo>
                  <a:lnTo>
                    <a:pt x="4538" y="717"/>
                  </a:lnTo>
                  <a:lnTo>
                    <a:pt x="45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00"/>
            <p:cNvSpPr/>
            <p:nvPr/>
          </p:nvSpPr>
          <p:spPr>
            <a:xfrm>
              <a:off x="302775" y="1394400"/>
              <a:ext cx="180125" cy="46800"/>
            </a:xfrm>
            <a:custGeom>
              <a:rect b="b" l="l" r="r" t="t"/>
              <a:pathLst>
                <a:path extrusionOk="0" h="1872" w="7205">
                  <a:moveTo>
                    <a:pt x="1" y="1"/>
                  </a:moveTo>
                  <a:lnTo>
                    <a:pt x="1" y="637"/>
                  </a:lnTo>
                  <a:cubicBezTo>
                    <a:pt x="598" y="1075"/>
                    <a:pt x="1235" y="1354"/>
                    <a:pt x="1832" y="1553"/>
                  </a:cubicBezTo>
                  <a:cubicBezTo>
                    <a:pt x="2429" y="1752"/>
                    <a:pt x="2986" y="1871"/>
                    <a:pt x="3583" y="1871"/>
                  </a:cubicBezTo>
                  <a:cubicBezTo>
                    <a:pt x="4180" y="1871"/>
                    <a:pt x="4777" y="1752"/>
                    <a:pt x="5374" y="1553"/>
                  </a:cubicBezTo>
                  <a:cubicBezTo>
                    <a:pt x="5971" y="1354"/>
                    <a:pt x="6568" y="1075"/>
                    <a:pt x="7204" y="637"/>
                  </a:cubicBezTo>
                  <a:lnTo>
                    <a:pt x="7204" y="1"/>
                  </a:lnTo>
                  <a:cubicBezTo>
                    <a:pt x="6607" y="359"/>
                    <a:pt x="6010" y="637"/>
                    <a:pt x="5413" y="797"/>
                  </a:cubicBezTo>
                  <a:cubicBezTo>
                    <a:pt x="4816" y="996"/>
                    <a:pt x="4219" y="1075"/>
                    <a:pt x="3583" y="1075"/>
                  </a:cubicBezTo>
                  <a:cubicBezTo>
                    <a:pt x="2986" y="1075"/>
                    <a:pt x="2389" y="996"/>
                    <a:pt x="1792" y="797"/>
                  </a:cubicBezTo>
                  <a:cubicBezTo>
                    <a:pt x="1195" y="637"/>
                    <a:pt x="598" y="359"/>
                    <a:pt x="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00"/>
            <p:cNvSpPr/>
            <p:nvPr/>
          </p:nvSpPr>
          <p:spPr>
            <a:xfrm>
              <a:off x="305775" y="1203375"/>
              <a:ext cx="153250" cy="175125"/>
            </a:xfrm>
            <a:custGeom>
              <a:rect b="b" l="l" r="r" t="t"/>
              <a:pathLst>
                <a:path extrusionOk="0" h="7005" w="6130">
                  <a:moveTo>
                    <a:pt x="4537" y="637"/>
                  </a:moveTo>
                  <a:cubicBezTo>
                    <a:pt x="4856" y="637"/>
                    <a:pt x="5134" y="717"/>
                    <a:pt x="5333" y="836"/>
                  </a:cubicBezTo>
                  <a:cubicBezTo>
                    <a:pt x="5532" y="956"/>
                    <a:pt x="5612" y="1155"/>
                    <a:pt x="5612" y="1393"/>
                  </a:cubicBezTo>
                  <a:cubicBezTo>
                    <a:pt x="5612" y="1632"/>
                    <a:pt x="5532" y="1791"/>
                    <a:pt x="5333" y="1951"/>
                  </a:cubicBezTo>
                  <a:cubicBezTo>
                    <a:pt x="5134" y="2070"/>
                    <a:pt x="4856" y="2150"/>
                    <a:pt x="4537" y="2150"/>
                  </a:cubicBezTo>
                  <a:cubicBezTo>
                    <a:pt x="4179" y="2150"/>
                    <a:pt x="3900" y="2070"/>
                    <a:pt x="3701" y="1951"/>
                  </a:cubicBezTo>
                  <a:cubicBezTo>
                    <a:pt x="3502" y="1791"/>
                    <a:pt x="3423" y="1632"/>
                    <a:pt x="3423" y="1393"/>
                  </a:cubicBezTo>
                  <a:cubicBezTo>
                    <a:pt x="3423" y="1155"/>
                    <a:pt x="3502" y="956"/>
                    <a:pt x="3701" y="836"/>
                  </a:cubicBezTo>
                  <a:cubicBezTo>
                    <a:pt x="3900" y="717"/>
                    <a:pt x="4179" y="637"/>
                    <a:pt x="4537" y="637"/>
                  </a:cubicBezTo>
                  <a:close/>
                  <a:moveTo>
                    <a:pt x="4537" y="1"/>
                  </a:moveTo>
                  <a:cubicBezTo>
                    <a:pt x="4020" y="1"/>
                    <a:pt x="3622" y="120"/>
                    <a:pt x="3343" y="359"/>
                  </a:cubicBezTo>
                  <a:cubicBezTo>
                    <a:pt x="3065" y="597"/>
                    <a:pt x="2906" y="956"/>
                    <a:pt x="2906" y="1393"/>
                  </a:cubicBezTo>
                  <a:cubicBezTo>
                    <a:pt x="2906" y="1831"/>
                    <a:pt x="3065" y="2150"/>
                    <a:pt x="3343" y="2428"/>
                  </a:cubicBezTo>
                  <a:cubicBezTo>
                    <a:pt x="3622" y="2667"/>
                    <a:pt x="4020" y="2786"/>
                    <a:pt x="4537" y="2786"/>
                  </a:cubicBezTo>
                  <a:cubicBezTo>
                    <a:pt x="5015" y="2786"/>
                    <a:pt x="5413" y="2667"/>
                    <a:pt x="5691" y="2428"/>
                  </a:cubicBezTo>
                  <a:cubicBezTo>
                    <a:pt x="5970" y="2150"/>
                    <a:pt x="6129" y="1831"/>
                    <a:pt x="6129" y="1393"/>
                  </a:cubicBezTo>
                  <a:cubicBezTo>
                    <a:pt x="6129" y="956"/>
                    <a:pt x="5970" y="597"/>
                    <a:pt x="5691" y="359"/>
                  </a:cubicBezTo>
                  <a:cubicBezTo>
                    <a:pt x="5413" y="120"/>
                    <a:pt x="5015" y="1"/>
                    <a:pt x="4537" y="1"/>
                  </a:cubicBezTo>
                  <a:close/>
                  <a:moveTo>
                    <a:pt x="0" y="1274"/>
                  </a:moveTo>
                  <a:lnTo>
                    <a:pt x="0" y="1911"/>
                  </a:lnTo>
                  <a:lnTo>
                    <a:pt x="6129" y="5731"/>
                  </a:lnTo>
                  <a:lnTo>
                    <a:pt x="6129" y="5055"/>
                  </a:lnTo>
                  <a:lnTo>
                    <a:pt x="0" y="1274"/>
                  </a:lnTo>
                  <a:close/>
                  <a:moveTo>
                    <a:pt x="1592" y="4816"/>
                  </a:moveTo>
                  <a:cubicBezTo>
                    <a:pt x="1950" y="4816"/>
                    <a:pt x="2229" y="4896"/>
                    <a:pt x="2428" y="5015"/>
                  </a:cubicBezTo>
                  <a:cubicBezTo>
                    <a:pt x="2627" y="5174"/>
                    <a:pt x="2707" y="5333"/>
                    <a:pt x="2707" y="5572"/>
                  </a:cubicBezTo>
                  <a:cubicBezTo>
                    <a:pt x="2707" y="5811"/>
                    <a:pt x="2627" y="6010"/>
                    <a:pt x="2428" y="6129"/>
                  </a:cubicBezTo>
                  <a:cubicBezTo>
                    <a:pt x="2229" y="6289"/>
                    <a:pt x="1950" y="6328"/>
                    <a:pt x="1592" y="6328"/>
                  </a:cubicBezTo>
                  <a:cubicBezTo>
                    <a:pt x="1274" y="6328"/>
                    <a:pt x="995" y="6289"/>
                    <a:pt x="796" y="6129"/>
                  </a:cubicBezTo>
                  <a:cubicBezTo>
                    <a:pt x="597" y="6010"/>
                    <a:pt x="518" y="5811"/>
                    <a:pt x="518" y="5572"/>
                  </a:cubicBezTo>
                  <a:cubicBezTo>
                    <a:pt x="518" y="5373"/>
                    <a:pt x="597" y="5174"/>
                    <a:pt x="796" y="5015"/>
                  </a:cubicBezTo>
                  <a:cubicBezTo>
                    <a:pt x="995" y="4896"/>
                    <a:pt x="1274" y="4816"/>
                    <a:pt x="1592" y="4816"/>
                  </a:cubicBezTo>
                  <a:close/>
                  <a:moveTo>
                    <a:pt x="1592" y="4179"/>
                  </a:moveTo>
                  <a:cubicBezTo>
                    <a:pt x="1115" y="4179"/>
                    <a:pt x="717" y="4299"/>
                    <a:pt x="438" y="4577"/>
                  </a:cubicBezTo>
                  <a:cubicBezTo>
                    <a:pt x="159" y="4816"/>
                    <a:pt x="0" y="5174"/>
                    <a:pt x="0" y="5572"/>
                  </a:cubicBezTo>
                  <a:cubicBezTo>
                    <a:pt x="0" y="6010"/>
                    <a:pt x="159" y="6368"/>
                    <a:pt x="438" y="6607"/>
                  </a:cubicBezTo>
                  <a:cubicBezTo>
                    <a:pt x="717" y="6846"/>
                    <a:pt x="1115" y="7005"/>
                    <a:pt x="1592" y="7005"/>
                  </a:cubicBezTo>
                  <a:cubicBezTo>
                    <a:pt x="2110" y="7005"/>
                    <a:pt x="2508" y="6846"/>
                    <a:pt x="2786" y="6607"/>
                  </a:cubicBezTo>
                  <a:cubicBezTo>
                    <a:pt x="3065" y="6368"/>
                    <a:pt x="3224" y="6010"/>
                    <a:pt x="3224" y="5572"/>
                  </a:cubicBezTo>
                  <a:cubicBezTo>
                    <a:pt x="3224" y="5174"/>
                    <a:pt x="3065" y="4816"/>
                    <a:pt x="2786" y="4577"/>
                  </a:cubicBezTo>
                  <a:cubicBezTo>
                    <a:pt x="2508" y="4299"/>
                    <a:pt x="2110" y="4179"/>
                    <a:pt x="1592" y="4179"/>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00"/>
            <p:cNvSpPr/>
            <p:nvPr/>
          </p:nvSpPr>
          <p:spPr>
            <a:xfrm>
              <a:off x="302775" y="1143675"/>
              <a:ext cx="180125" cy="46800"/>
            </a:xfrm>
            <a:custGeom>
              <a:rect b="b" l="l" r="r" t="t"/>
              <a:pathLst>
                <a:path extrusionOk="0" h="1872" w="7205">
                  <a:moveTo>
                    <a:pt x="3583" y="1"/>
                  </a:moveTo>
                  <a:cubicBezTo>
                    <a:pt x="2986" y="1"/>
                    <a:pt x="2429" y="80"/>
                    <a:pt x="1832" y="319"/>
                  </a:cubicBezTo>
                  <a:cubicBezTo>
                    <a:pt x="1235" y="518"/>
                    <a:pt x="598" y="797"/>
                    <a:pt x="1" y="1234"/>
                  </a:cubicBezTo>
                  <a:lnTo>
                    <a:pt x="1" y="1871"/>
                  </a:lnTo>
                  <a:cubicBezTo>
                    <a:pt x="598" y="1513"/>
                    <a:pt x="1195" y="1234"/>
                    <a:pt x="1792" y="1075"/>
                  </a:cubicBezTo>
                  <a:cubicBezTo>
                    <a:pt x="2389" y="876"/>
                    <a:pt x="2986" y="797"/>
                    <a:pt x="3583" y="797"/>
                  </a:cubicBezTo>
                  <a:cubicBezTo>
                    <a:pt x="4219" y="797"/>
                    <a:pt x="4816" y="876"/>
                    <a:pt x="5413" y="1075"/>
                  </a:cubicBezTo>
                  <a:cubicBezTo>
                    <a:pt x="6010" y="1234"/>
                    <a:pt x="6607" y="1513"/>
                    <a:pt x="7204" y="1871"/>
                  </a:cubicBezTo>
                  <a:lnTo>
                    <a:pt x="7204" y="1234"/>
                  </a:lnTo>
                  <a:cubicBezTo>
                    <a:pt x="6568" y="797"/>
                    <a:pt x="5971" y="518"/>
                    <a:pt x="5374" y="319"/>
                  </a:cubicBezTo>
                  <a:cubicBezTo>
                    <a:pt x="4777" y="80"/>
                    <a:pt x="4180" y="1"/>
                    <a:pt x="35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00"/>
            <p:cNvSpPr/>
            <p:nvPr/>
          </p:nvSpPr>
          <p:spPr>
            <a:xfrm>
              <a:off x="4171150" y="1548625"/>
              <a:ext cx="126400" cy="122400"/>
            </a:xfrm>
            <a:custGeom>
              <a:rect b="b" l="l" r="r" t="t"/>
              <a:pathLst>
                <a:path extrusionOk="0" h="4896" w="5056">
                  <a:moveTo>
                    <a:pt x="1" y="0"/>
                  </a:moveTo>
                  <a:lnTo>
                    <a:pt x="5055" y="0"/>
                  </a:lnTo>
                  <a:lnTo>
                    <a:pt x="5055" y="4896"/>
                  </a:lnTo>
                  <a:lnTo>
                    <a:pt x="1" y="4896"/>
                  </a:lnTo>
                  <a:close/>
                </a:path>
              </a:pathLst>
            </a:custGeom>
            <a:solidFill>
              <a:srgbClr val="00CC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00"/>
            <p:cNvSpPr/>
            <p:nvPr/>
          </p:nvSpPr>
          <p:spPr>
            <a:xfrm>
              <a:off x="4171150" y="1548625"/>
              <a:ext cx="126400" cy="122400"/>
            </a:xfrm>
            <a:custGeom>
              <a:rect b="b" l="l" r="r" t="t"/>
              <a:pathLst>
                <a:path extrusionOk="0" fill="none" h="4896" w="5056">
                  <a:moveTo>
                    <a:pt x="1" y="0"/>
                  </a:moveTo>
                  <a:lnTo>
                    <a:pt x="5055" y="0"/>
                  </a:lnTo>
                  <a:lnTo>
                    <a:pt x="5055" y="4896"/>
                  </a:lnTo>
                  <a:lnTo>
                    <a:pt x="1" y="4896"/>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00"/>
            <p:cNvSpPr/>
            <p:nvPr/>
          </p:nvSpPr>
          <p:spPr>
            <a:xfrm>
              <a:off x="4369150" y="1524750"/>
              <a:ext cx="102500" cy="157225"/>
            </a:xfrm>
            <a:custGeom>
              <a:rect b="b" l="l" r="r" t="t"/>
              <a:pathLst>
                <a:path extrusionOk="0" h="6289" w="4100">
                  <a:moveTo>
                    <a:pt x="2070" y="637"/>
                  </a:moveTo>
                  <a:cubicBezTo>
                    <a:pt x="2468" y="637"/>
                    <a:pt x="2786" y="876"/>
                    <a:pt x="2985" y="1274"/>
                  </a:cubicBezTo>
                  <a:cubicBezTo>
                    <a:pt x="3184" y="1672"/>
                    <a:pt x="3304" y="2309"/>
                    <a:pt x="3304" y="3144"/>
                  </a:cubicBezTo>
                  <a:cubicBezTo>
                    <a:pt x="3304" y="3980"/>
                    <a:pt x="3184" y="4617"/>
                    <a:pt x="2985" y="5015"/>
                  </a:cubicBezTo>
                  <a:cubicBezTo>
                    <a:pt x="2786" y="5453"/>
                    <a:pt x="2468" y="5652"/>
                    <a:pt x="2070" y="5652"/>
                  </a:cubicBezTo>
                  <a:cubicBezTo>
                    <a:pt x="1632" y="5652"/>
                    <a:pt x="1314" y="5453"/>
                    <a:pt x="1115" y="5015"/>
                  </a:cubicBezTo>
                  <a:cubicBezTo>
                    <a:pt x="916" y="4617"/>
                    <a:pt x="796" y="3980"/>
                    <a:pt x="796" y="3144"/>
                  </a:cubicBezTo>
                  <a:cubicBezTo>
                    <a:pt x="796" y="2309"/>
                    <a:pt x="916" y="1672"/>
                    <a:pt x="1115" y="1274"/>
                  </a:cubicBezTo>
                  <a:cubicBezTo>
                    <a:pt x="1314" y="876"/>
                    <a:pt x="1632" y="637"/>
                    <a:pt x="2070" y="637"/>
                  </a:cubicBezTo>
                  <a:close/>
                  <a:moveTo>
                    <a:pt x="2070" y="0"/>
                  </a:moveTo>
                  <a:cubicBezTo>
                    <a:pt x="1393" y="0"/>
                    <a:pt x="876" y="279"/>
                    <a:pt x="518" y="796"/>
                  </a:cubicBezTo>
                  <a:cubicBezTo>
                    <a:pt x="200" y="1353"/>
                    <a:pt x="1" y="2110"/>
                    <a:pt x="1" y="3144"/>
                  </a:cubicBezTo>
                  <a:cubicBezTo>
                    <a:pt x="1" y="4179"/>
                    <a:pt x="200" y="4975"/>
                    <a:pt x="518" y="5492"/>
                  </a:cubicBezTo>
                  <a:cubicBezTo>
                    <a:pt x="876" y="6050"/>
                    <a:pt x="1393" y="6288"/>
                    <a:pt x="2070" y="6288"/>
                  </a:cubicBezTo>
                  <a:cubicBezTo>
                    <a:pt x="2707" y="6288"/>
                    <a:pt x="3224" y="6050"/>
                    <a:pt x="3582" y="5492"/>
                  </a:cubicBezTo>
                  <a:cubicBezTo>
                    <a:pt x="3901" y="4975"/>
                    <a:pt x="4100" y="4179"/>
                    <a:pt x="4100" y="3144"/>
                  </a:cubicBezTo>
                  <a:cubicBezTo>
                    <a:pt x="4100" y="2110"/>
                    <a:pt x="3901" y="1353"/>
                    <a:pt x="3582" y="796"/>
                  </a:cubicBezTo>
                  <a:cubicBezTo>
                    <a:pt x="3224" y="279"/>
                    <a:pt x="2707" y="0"/>
                    <a:pt x="207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00"/>
            <p:cNvSpPr/>
            <p:nvPr/>
          </p:nvSpPr>
          <p:spPr>
            <a:xfrm>
              <a:off x="4558200" y="1548625"/>
              <a:ext cx="126375" cy="122400"/>
            </a:xfrm>
            <a:custGeom>
              <a:rect b="b" l="l" r="r" t="t"/>
              <a:pathLst>
                <a:path extrusionOk="0" h="4896" w="5055">
                  <a:moveTo>
                    <a:pt x="0" y="0"/>
                  </a:moveTo>
                  <a:lnTo>
                    <a:pt x="5054" y="0"/>
                  </a:lnTo>
                  <a:lnTo>
                    <a:pt x="5054" y="4896"/>
                  </a:lnTo>
                  <a:lnTo>
                    <a:pt x="0" y="4896"/>
                  </a:lnTo>
                  <a:close/>
                </a:path>
              </a:pathLst>
            </a:custGeom>
            <a:solidFill>
              <a:srgbClr val="333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00"/>
            <p:cNvSpPr/>
            <p:nvPr/>
          </p:nvSpPr>
          <p:spPr>
            <a:xfrm>
              <a:off x="4558200" y="1548625"/>
              <a:ext cx="126375" cy="122400"/>
            </a:xfrm>
            <a:custGeom>
              <a:rect b="b" l="l" r="r" t="t"/>
              <a:pathLst>
                <a:path extrusionOk="0" fill="none" h="4896" w="5055">
                  <a:moveTo>
                    <a:pt x="0" y="0"/>
                  </a:moveTo>
                  <a:lnTo>
                    <a:pt x="5054" y="0"/>
                  </a:lnTo>
                  <a:lnTo>
                    <a:pt x="5054" y="4896"/>
                  </a:lnTo>
                  <a:lnTo>
                    <a:pt x="0" y="4896"/>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00"/>
            <p:cNvSpPr/>
            <p:nvPr/>
          </p:nvSpPr>
          <p:spPr>
            <a:xfrm>
              <a:off x="4766125" y="1527725"/>
              <a:ext cx="87600" cy="152250"/>
            </a:xfrm>
            <a:custGeom>
              <a:rect b="b" l="l" r="r" t="t"/>
              <a:pathLst>
                <a:path extrusionOk="0" h="6090" w="3504">
                  <a:moveTo>
                    <a:pt x="1394" y="1"/>
                  </a:moveTo>
                  <a:lnTo>
                    <a:pt x="1" y="279"/>
                  </a:lnTo>
                  <a:lnTo>
                    <a:pt x="1" y="1035"/>
                  </a:lnTo>
                  <a:lnTo>
                    <a:pt x="1394" y="757"/>
                  </a:lnTo>
                  <a:lnTo>
                    <a:pt x="1394" y="5373"/>
                  </a:lnTo>
                  <a:lnTo>
                    <a:pt x="120" y="5373"/>
                  </a:lnTo>
                  <a:lnTo>
                    <a:pt x="120" y="6090"/>
                  </a:lnTo>
                  <a:lnTo>
                    <a:pt x="3503" y="6090"/>
                  </a:lnTo>
                  <a:lnTo>
                    <a:pt x="3503" y="5373"/>
                  </a:lnTo>
                  <a:lnTo>
                    <a:pt x="2190" y="5373"/>
                  </a:lnTo>
                  <a:lnTo>
                    <a:pt x="219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00"/>
            <p:cNvSpPr/>
            <p:nvPr/>
          </p:nvSpPr>
          <p:spPr>
            <a:xfrm>
              <a:off x="4946225" y="1548625"/>
              <a:ext cx="126375" cy="122400"/>
            </a:xfrm>
            <a:custGeom>
              <a:rect b="b" l="l" r="r" t="t"/>
              <a:pathLst>
                <a:path extrusionOk="0" h="4896" w="5055">
                  <a:moveTo>
                    <a:pt x="0" y="0"/>
                  </a:moveTo>
                  <a:lnTo>
                    <a:pt x="5055" y="0"/>
                  </a:lnTo>
                  <a:lnTo>
                    <a:pt x="5055" y="4896"/>
                  </a:lnTo>
                  <a:lnTo>
                    <a:pt x="0" y="4896"/>
                  </a:lnTo>
                  <a:close/>
                </a:path>
              </a:pathLst>
            </a:custGeom>
            <a:solidFill>
              <a:srgbClr val="A6CA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00"/>
            <p:cNvSpPr/>
            <p:nvPr/>
          </p:nvSpPr>
          <p:spPr>
            <a:xfrm>
              <a:off x="4946225" y="1548625"/>
              <a:ext cx="126375" cy="122400"/>
            </a:xfrm>
            <a:custGeom>
              <a:rect b="b" l="l" r="r" t="t"/>
              <a:pathLst>
                <a:path extrusionOk="0" fill="none" h="4896" w="5055">
                  <a:moveTo>
                    <a:pt x="0" y="0"/>
                  </a:moveTo>
                  <a:lnTo>
                    <a:pt x="5055" y="0"/>
                  </a:lnTo>
                  <a:lnTo>
                    <a:pt x="5055" y="4896"/>
                  </a:lnTo>
                  <a:lnTo>
                    <a:pt x="0" y="4896"/>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00"/>
            <p:cNvSpPr/>
            <p:nvPr/>
          </p:nvSpPr>
          <p:spPr>
            <a:xfrm>
              <a:off x="5146200" y="1524750"/>
              <a:ext cx="93550" cy="155225"/>
            </a:xfrm>
            <a:custGeom>
              <a:rect b="b" l="l" r="r" t="t"/>
              <a:pathLst>
                <a:path extrusionOk="0" h="6209" w="3742">
                  <a:moveTo>
                    <a:pt x="1712" y="0"/>
                  </a:moveTo>
                  <a:cubicBezTo>
                    <a:pt x="1473" y="0"/>
                    <a:pt x="1195" y="40"/>
                    <a:pt x="916" y="80"/>
                  </a:cubicBezTo>
                  <a:cubicBezTo>
                    <a:pt x="638" y="159"/>
                    <a:pt x="359" y="279"/>
                    <a:pt x="41" y="398"/>
                  </a:cubicBezTo>
                  <a:lnTo>
                    <a:pt x="41" y="1234"/>
                  </a:lnTo>
                  <a:cubicBezTo>
                    <a:pt x="359" y="1035"/>
                    <a:pt x="638" y="916"/>
                    <a:pt x="916" y="836"/>
                  </a:cubicBezTo>
                  <a:cubicBezTo>
                    <a:pt x="1195" y="717"/>
                    <a:pt x="1473" y="677"/>
                    <a:pt x="1712" y="677"/>
                  </a:cubicBezTo>
                  <a:cubicBezTo>
                    <a:pt x="2070" y="677"/>
                    <a:pt x="2349" y="796"/>
                    <a:pt x="2588" y="995"/>
                  </a:cubicBezTo>
                  <a:cubicBezTo>
                    <a:pt x="2787" y="1194"/>
                    <a:pt x="2906" y="1473"/>
                    <a:pt x="2906" y="1791"/>
                  </a:cubicBezTo>
                  <a:cubicBezTo>
                    <a:pt x="2906" y="1990"/>
                    <a:pt x="2866" y="2189"/>
                    <a:pt x="2747" y="2388"/>
                  </a:cubicBezTo>
                  <a:cubicBezTo>
                    <a:pt x="2667" y="2587"/>
                    <a:pt x="2468" y="2826"/>
                    <a:pt x="2229" y="3144"/>
                  </a:cubicBezTo>
                  <a:cubicBezTo>
                    <a:pt x="2070" y="3303"/>
                    <a:pt x="1752" y="3662"/>
                    <a:pt x="1235" y="4179"/>
                  </a:cubicBezTo>
                  <a:cubicBezTo>
                    <a:pt x="717" y="4736"/>
                    <a:pt x="279" y="5174"/>
                    <a:pt x="1" y="5492"/>
                  </a:cubicBezTo>
                  <a:lnTo>
                    <a:pt x="1" y="6209"/>
                  </a:lnTo>
                  <a:lnTo>
                    <a:pt x="3742" y="6209"/>
                  </a:lnTo>
                  <a:lnTo>
                    <a:pt x="3742" y="5492"/>
                  </a:lnTo>
                  <a:lnTo>
                    <a:pt x="956" y="5492"/>
                  </a:lnTo>
                  <a:cubicBezTo>
                    <a:pt x="1593" y="4816"/>
                    <a:pt x="2110" y="4298"/>
                    <a:pt x="2428" y="3900"/>
                  </a:cubicBezTo>
                  <a:cubicBezTo>
                    <a:pt x="2787" y="3542"/>
                    <a:pt x="3025" y="3303"/>
                    <a:pt x="3065" y="3224"/>
                  </a:cubicBezTo>
                  <a:cubicBezTo>
                    <a:pt x="3304" y="2945"/>
                    <a:pt x="3463" y="2667"/>
                    <a:pt x="3583" y="2428"/>
                  </a:cubicBezTo>
                  <a:cubicBezTo>
                    <a:pt x="3662" y="2229"/>
                    <a:pt x="3702" y="1990"/>
                    <a:pt x="3702" y="1751"/>
                  </a:cubicBezTo>
                  <a:cubicBezTo>
                    <a:pt x="3702" y="1194"/>
                    <a:pt x="3543" y="796"/>
                    <a:pt x="3145" y="478"/>
                  </a:cubicBezTo>
                  <a:cubicBezTo>
                    <a:pt x="2787" y="159"/>
                    <a:pt x="2309" y="0"/>
                    <a:pt x="171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00"/>
            <p:cNvSpPr/>
            <p:nvPr/>
          </p:nvSpPr>
          <p:spPr>
            <a:xfrm>
              <a:off x="5333250" y="1548625"/>
              <a:ext cx="126400" cy="122400"/>
            </a:xfrm>
            <a:custGeom>
              <a:rect b="b" l="l" r="r" t="t"/>
              <a:pathLst>
                <a:path extrusionOk="0" h="4896" w="5056">
                  <a:moveTo>
                    <a:pt x="1" y="0"/>
                  </a:moveTo>
                  <a:lnTo>
                    <a:pt x="5055" y="0"/>
                  </a:lnTo>
                  <a:lnTo>
                    <a:pt x="5055" y="4896"/>
                  </a:lnTo>
                  <a:lnTo>
                    <a:pt x="1" y="4896"/>
                  </a:lnTo>
                  <a:close/>
                </a:path>
              </a:pathLst>
            </a:cu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00"/>
            <p:cNvSpPr/>
            <p:nvPr/>
          </p:nvSpPr>
          <p:spPr>
            <a:xfrm>
              <a:off x="5333250" y="1548625"/>
              <a:ext cx="126400" cy="122400"/>
            </a:xfrm>
            <a:custGeom>
              <a:rect b="b" l="l" r="r" t="t"/>
              <a:pathLst>
                <a:path extrusionOk="0" fill="none" h="4896" w="5056">
                  <a:moveTo>
                    <a:pt x="1" y="0"/>
                  </a:moveTo>
                  <a:lnTo>
                    <a:pt x="5055" y="0"/>
                  </a:lnTo>
                  <a:lnTo>
                    <a:pt x="5055" y="4896"/>
                  </a:lnTo>
                  <a:lnTo>
                    <a:pt x="1" y="4896"/>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00"/>
            <p:cNvSpPr/>
            <p:nvPr/>
          </p:nvSpPr>
          <p:spPr>
            <a:xfrm>
              <a:off x="5534250" y="1524750"/>
              <a:ext cx="96525" cy="157225"/>
            </a:xfrm>
            <a:custGeom>
              <a:rect b="b" l="l" r="r" t="t"/>
              <a:pathLst>
                <a:path extrusionOk="0" h="6289" w="3861">
                  <a:moveTo>
                    <a:pt x="1791" y="0"/>
                  </a:moveTo>
                  <a:cubicBezTo>
                    <a:pt x="1552" y="0"/>
                    <a:pt x="1274" y="0"/>
                    <a:pt x="1035" y="80"/>
                  </a:cubicBezTo>
                  <a:cubicBezTo>
                    <a:pt x="756" y="120"/>
                    <a:pt x="478" y="159"/>
                    <a:pt x="159" y="239"/>
                  </a:cubicBezTo>
                  <a:lnTo>
                    <a:pt x="159" y="995"/>
                  </a:lnTo>
                  <a:cubicBezTo>
                    <a:pt x="478" y="876"/>
                    <a:pt x="756" y="796"/>
                    <a:pt x="995" y="756"/>
                  </a:cubicBezTo>
                  <a:cubicBezTo>
                    <a:pt x="1234" y="717"/>
                    <a:pt x="1473" y="677"/>
                    <a:pt x="1711" y="677"/>
                  </a:cubicBezTo>
                  <a:cubicBezTo>
                    <a:pt x="2109" y="677"/>
                    <a:pt x="2428" y="756"/>
                    <a:pt x="2627" y="955"/>
                  </a:cubicBezTo>
                  <a:cubicBezTo>
                    <a:pt x="2826" y="1115"/>
                    <a:pt x="2945" y="1353"/>
                    <a:pt x="2945" y="1672"/>
                  </a:cubicBezTo>
                  <a:cubicBezTo>
                    <a:pt x="2945" y="1950"/>
                    <a:pt x="2826" y="2189"/>
                    <a:pt x="2627" y="2348"/>
                  </a:cubicBezTo>
                  <a:cubicBezTo>
                    <a:pt x="2428" y="2508"/>
                    <a:pt x="2109" y="2587"/>
                    <a:pt x="1751" y="2587"/>
                  </a:cubicBezTo>
                  <a:lnTo>
                    <a:pt x="1035" y="2587"/>
                  </a:lnTo>
                  <a:lnTo>
                    <a:pt x="1035" y="3264"/>
                  </a:lnTo>
                  <a:lnTo>
                    <a:pt x="1711" y="3264"/>
                  </a:lnTo>
                  <a:cubicBezTo>
                    <a:pt x="2149" y="3264"/>
                    <a:pt x="2468" y="3383"/>
                    <a:pt x="2706" y="3582"/>
                  </a:cubicBezTo>
                  <a:cubicBezTo>
                    <a:pt x="2945" y="3781"/>
                    <a:pt x="3104" y="4060"/>
                    <a:pt x="3104" y="4418"/>
                  </a:cubicBezTo>
                  <a:cubicBezTo>
                    <a:pt x="3104" y="4816"/>
                    <a:pt x="2945" y="5094"/>
                    <a:pt x="2706" y="5293"/>
                  </a:cubicBezTo>
                  <a:cubicBezTo>
                    <a:pt x="2428" y="5532"/>
                    <a:pt x="2070" y="5612"/>
                    <a:pt x="1552" y="5612"/>
                  </a:cubicBezTo>
                  <a:cubicBezTo>
                    <a:pt x="1274" y="5612"/>
                    <a:pt x="995" y="5572"/>
                    <a:pt x="716" y="5532"/>
                  </a:cubicBezTo>
                  <a:cubicBezTo>
                    <a:pt x="478" y="5453"/>
                    <a:pt x="199" y="5333"/>
                    <a:pt x="0" y="5214"/>
                  </a:cubicBezTo>
                  <a:lnTo>
                    <a:pt x="0" y="6010"/>
                  </a:lnTo>
                  <a:cubicBezTo>
                    <a:pt x="279" y="6089"/>
                    <a:pt x="557" y="6169"/>
                    <a:pt x="796" y="6249"/>
                  </a:cubicBezTo>
                  <a:cubicBezTo>
                    <a:pt x="1075" y="6288"/>
                    <a:pt x="1313" y="6288"/>
                    <a:pt x="1592" y="6288"/>
                  </a:cubicBezTo>
                  <a:cubicBezTo>
                    <a:pt x="2308" y="6288"/>
                    <a:pt x="2865" y="6129"/>
                    <a:pt x="3263" y="5811"/>
                  </a:cubicBezTo>
                  <a:cubicBezTo>
                    <a:pt x="3661" y="5492"/>
                    <a:pt x="3860" y="5015"/>
                    <a:pt x="3860" y="4418"/>
                  </a:cubicBezTo>
                  <a:cubicBezTo>
                    <a:pt x="3860" y="4020"/>
                    <a:pt x="3781" y="3701"/>
                    <a:pt x="3542" y="3423"/>
                  </a:cubicBezTo>
                  <a:cubicBezTo>
                    <a:pt x="3343" y="3184"/>
                    <a:pt x="3064" y="2985"/>
                    <a:pt x="2666" y="2905"/>
                  </a:cubicBezTo>
                  <a:cubicBezTo>
                    <a:pt x="3025" y="2826"/>
                    <a:pt x="3263" y="2667"/>
                    <a:pt x="3462" y="2428"/>
                  </a:cubicBezTo>
                  <a:cubicBezTo>
                    <a:pt x="3661" y="2189"/>
                    <a:pt x="3741" y="1911"/>
                    <a:pt x="3741" y="1592"/>
                  </a:cubicBezTo>
                  <a:cubicBezTo>
                    <a:pt x="3741" y="1075"/>
                    <a:pt x="3582" y="717"/>
                    <a:pt x="3224" y="438"/>
                  </a:cubicBezTo>
                  <a:cubicBezTo>
                    <a:pt x="2865" y="120"/>
                    <a:pt x="2388" y="0"/>
                    <a:pt x="179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00"/>
            <p:cNvSpPr/>
            <p:nvPr/>
          </p:nvSpPr>
          <p:spPr>
            <a:xfrm>
              <a:off x="5721300" y="1548625"/>
              <a:ext cx="126375" cy="122400"/>
            </a:xfrm>
            <a:custGeom>
              <a:rect b="b" l="l" r="r" t="t"/>
              <a:pathLst>
                <a:path extrusionOk="0" h="4896" w="5055">
                  <a:moveTo>
                    <a:pt x="0" y="0"/>
                  </a:moveTo>
                  <a:lnTo>
                    <a:pt x="5054" y="0"/>
                  </a:lnTo>
                  <a:lnTo>
                    <a:pt x="5054" y="4896"/>
                  </a:lnTo>
                  <a:lnTo>
                    <a:pt x="0" y="4896"/>
                  </a:lnTo>
                  <a:close/>
                </a:path>
              </a:pathLst>
            </a:custGeom>
            <a:solidFill>
              <a:srgbClr val="B38F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00"/>
            <p:cNvSpPr/>
            <p:nvPr/>
          </p:nvSpPr>
          <p:spPr>
            <a:xfrm>
              <a:off x="5721300" y="1548625"/>
              <a:ext cx="126375" cy="122400"/>
            </a:xfrm>
            <a:custGeom>
              <a:rect b="b" l="l" r="r" t="t"/>
              <a:pathLst>
                <a:path extrusionOk="0" fill="none" h="4896" w="5055">
                  <a:moveTo>
                    <a:pt x="0" y="0"/>
                  </a:moveTo>
                  <a:lnTo>
                    <a:pt x="5054" y="0"/>
                  </a:lnTo>
                  <a:lnTo>
                    <a:pt x="5054" y="4896"/>
                  </a:lnTo>
                  <a:lnTo>
                    <a:pt x="0" y="4896"/>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00"/>
            <p:cNvSpPr/>
            <p:nvPr/>
          </p:nvSpPr>
          <p:spPr>
            <a:xfrm>
              <a:off x="5916300" y="1527725"/>
              <a:ext cx="107475" cy="152250"/>
            </a:xfrm>
            <a:custGeom>
              <a:rect b="b" l="l" r="r" t="t"/>
              <a:pathLst>
                <a:path extrusionOk="0" h="6090" w="4299">
                  <a:moveTo>
                    <a:pt x="2667" y="717"/>
                  </a:moveTo>
                  <a:lnTo>
                    <a:pt x="2667" y="3941"/>
                  </a:lnTo>
                  <a:lnTo>
                    <a:pt x="637" y="3941"/>
                  </a:lnTo>
                  <a:lnTo>
                    <a:pt x="2667" y="717"/>
                  </a:lnTo>
                  <a:close/>
                  <a:moveTo>
                    <a:pt x="2428" y="1"/>
                  </a:moveTo>
                  <a:lnTo>
                    <a:pt x="0" y="3861"/>
                  </a:lnTo>
                  <a:lnTo>
                    <a:pt x="0" y="4617"/>
                  </a:lnTo>
                  <a:lnTo>
                    <a:pt x="2667" y="4617"/>
                  </a:lnTo>
                  <a:lnTo>
                    <a:pt x="2667" y="6090"/>
                  </a:lnTo>
                  <a:lnTo>
                    <a:pt x="3463" y="6090"/>
                  </a:lnTo>
                  <a:lnTo>
                    <a:pt x="3463" y="4617"/>
                  </a:lnTo>
                  <a:lnTo>
                    <a:pt x="4299" y="4617"/>
                  </a:lnTo>
                  <a:lnTo>
                    <a:pt x="4299" y="3941"/>
                  </a:lnTo>
                  <a:lnTo>
                    <a:pt x="3463" y="3941"/>
                  </a:lnTo>
                  <a:lnTo>
                    <a:pt x="346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00"/>
            <p:cNvSpPr/>
            <p:nvPr/>
          </p:nvSpPr>
          <p:spPr>
            <a:xfrm>
              <a:off x="6108325" y="1548625"/>
              <a:ext cx="126375" cy="122400"/>
            </a:xfrm>
            <a:custGeom>
              <a:rect b="b" l="l" r="r" t="t"/>
              <a:pathLst>
                <a:path extrusionOk="0" fill="none" h="4896" w="5055">
                  <a:moveTo>
                    <a:pt x="1" y="0"/>
                  </a:moveTo>
                  <a:lnTo>
                    <a:pt x="5055" y="0"/>
                  </a:lnTo>
                  <a:lnTo>
                    <a:pt x="5055" y="4896"/>
                  </a:lnTo>
                  <a:lnTo>
                    <a:pt x="1" y="4896"/>
                  </a:lnTo>
                  <a:close/>
                </a:path>
              </a:pathLst>
            </a:custGeom>
            <a:noFill/>
            <a:ln cap="flat" cmpd="sng" w="12925">
              <a:solidFill>
                <a:srgbClr val="000000"/>
              </a:solidFill>
              <a:prstDash val="solid"/>
              <a:miter lim="397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00"/>
            <p:cNvSpPr/>
            <p:nvPr/>
          </p:nvSpPr>
          <p:spPr>
            <a:xfrm>
              <a:off x="6108325" y="1548625"/>
              <a:ext cx="126375" cy="122400"/>
            </a:xfrm>
            <a:custGeom>
              <a:rect b="b" l="l" r="r" t="t"/>
              <a:pathLst>
                <a:path extrusionOk="0" fill="none" h="4896" w="5055">
                  <a:moveTo>
                    <a:pt x="1" y="0"/>
                  </a:moveTo>
                  <a:lnTo>
                    <a:pt x="5055" y="0"/>
                  </a:lnTo>
                  <a:lnTo>
                    <a:pt x="5055" y="4896"/>
                  </a:lnTo>
                  <a:lnTo>
                    <a:pt x="1" y="4896"/>
                  </a:lnTo>
                  <a:close/>
                </a:path>
              </a:pathLst>
            </a:custGeom>
            <a:noFill/>
            <a:ln cap="flat" cmpd="sng" w="16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00"/>
            <p:cNvSpPr/>
            <p:nvPr/>
          </p:nvSpPr>
          <p:spPr>
            <a:xfrm>
              <a:off x="6315275" y="1558575"/>
              <a:ext cx="126375" cy="111450"/>
            </a:xfrm>
            <a:custGeom>
              <a:rect b="b" l="l" r="r" t="t"/>
              <a:pathLst>
                <a:path extrusionOk="0" h="4458" w="5055">
                  <a:moveTo>
                    <a:pt x="0" y="0"/>
                  </a:moveTo>
                  <a:lnTo>
                    <a:pt x="0" y="717"/>
                  </a:lnTo>
                  <a:lnTo>
                    <a:pt x="4060" y="2229"/>
                  </a:lnTo>
                  <a:lnTo>
                    <a:pt x="0" y="3702"/>
                  </a:lnTo>
                  <a:lnTo>
                    <a:pt x="0" y="4458"/>
                  </a:lnTo>
                  <a:lnTo>
                    <a:pt x="5055" y="2547"/>
                  </a:lnTo>
                  <a:lnTo>
                    <a:pt x="5055" y="1871"/>
                  </a:ln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00"/>
            <p:cNvSpPr/>
            <p:nvPr/>
          </p:nvSpPr>
          <p:spPr>
            <a:xfrm>
              <a:off x="6484425" y="1584450"/>
              <a:ext cx="126375" cy="58725"/>
            </a:xfrm>
            <a:custGeom>
              <a:rect b="b" l="l" r="r" t="t"/>
              <a:pathLst>
                <a:path extrusionOk="0" h="2349" w="5055">
                  <a:moveTo>
                    <a:pt x="0" y="0"/>
                  </a:moveTo>
                  <a:lnTo>
                    <a:pt x="0" y="716"/>
                  </a:lnTo>
                  <a:lnTo>
                    <a:pt x="5055" y="716"/>
                  </a:lnTo>
                  <a:lnTo>
                    <a:pt x="5055" y="0"/>
                  </a:lnTo>
                  <a:close/>
                  <a:moveTo>
                    <a:pt x="0" y="1672"/>
                  </a:moveTo>
                  <a:lnTo>
                    <a:pt x="0" y="2348"/>
                  </a:lnTo>
                  <a:lnTo>
                    <a:pt x="5055" y="2348"/>
                  </a:lnTo>
                  <a:lnTo>
                    <a:pt x="5055" y="1672"/>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00"/>
            <p:cNvSpPr/>
            <p:nvPr/>
          </p:nvSpPr>
          <p:spPr>
            <a:xfrm>
              <a:off x="6697500" y="1527725"/>
              <a:ext cx="95550" cy="154250"/>
            </a:xfrm>
            <a:custGeom>
              <a:rect b="b" l="l" r="r" t="t"/>
              <a:pathLst>
                <a:path extrusionOk="0" h="6170" w="3822">
                  <a:moveTo>
                    <a:pt x="240" y="1"/>
                  </a:moveTo>
                  <a:lnTo>
                    <a:pt x="240" y="3025"/>
                  </a:lnTo>
                  <a:cubicBezTo>
                    <a:pt x="478" y="2946"/>
                    <a:pt x="677" y="2866"/>
                    <a:pt x="916" y="2826"/>
                  </a:cubicBezTo>
                  <a:cubicBezTo>
                    <a:pt x="1115" y="2747"/>
                    <a:pt x="1314" y="2747"/>
                    <a:pt x="1553" y="2747"/>
                  </a:cubicBezTo>
                  <a:cubicBezTo>
                    <a:pt x="1991" y="2747"/>
                    <a:pt x="2349" y="2866"/>
                    <a:pt x="2628" y="3105"/>
                  </a:cubicBezTo>
                  <a:cubicBezTo>
                    <a:pt x="2906" y="3344"/>
                    <a:pt x="3026" y="3702"/>
                    <a:pt x="3026" y="4100"/>
                  </a:cubicBezTo>
                  <a:cubicBezTo>
                    <a:pt x="3026" y="4538"/>
                    <a:pt x="2906" y="4896"/>
                    <a:pt x="2628" y="5135"/>
                  </a:cubicBezTo>
                  <a:cubicBezTo>
                    <a:pt x="2349" y="5373"/>
                    <a:pt x="1991" y="5493"/>
                    <a:pt x="1553" y="5493"/>
                  </a:cubicBezTo>
                  <a:cubicBezTo>
                    <a:pt x="1274" y="5493"/>
                    <a:pt x="996" y="5453"/>
                    <a:pt x="757" y="5413"/>
                  </a:cubicBezTo>
                  <a:cubicBezTo>
                    <a:pt x="478" y="5334"/>
                    <a:pt x="240" y="5214"/>
                    <a:pt x="1" y="5095"/>
                  </a:cubicBezTo>
                  <a:lnTo>
                    <a:pt x="1" y="5931"/>
                  </a:lnTo>
                  <a:cubicBezTo>
                    <a:pt x="279" y="6010"/>
                    <a:pt x="558" y="6090"/>
                    <a:pt x="797" y="6130"/>
                  </a:cubicBezTo>
                  <a:cubicBezTo>
                    <a:pt x="1075" y="6169"/>
                    <a:pt x="1314" y="6169"/>
                    <a:pt x="1553" y="6169"/>
                  </a:cubicBezTo>
                  <a:cubicBezTo>
                    <a:pt x="2269" y="6169"/>
                    <a:pt x="2827" y="6010"/>
                    <a:pt x="3224" y="5652"/>
                  </a:cubicBezTo>
                  <a:cubicBezTo>
                    <a:pt x="3622" y="5294"/>
                    <a:pt x="3821" y="4776"/>
                    <a:pt x="3821" y="4100"/>
                  </a:cubicBezTo>
                  <a:cubicBezTo>
                    <a:pt x="3821" y="3503"/>
                    <a:pt x="3622" y="2985"/>
                    <a:pt x="3224" y="2587"/>
                  </a:cubicBezTo>
                  <a:cubicBezTo>
                    <a:pt x="2866" y="2229"/>
                    <a:pt x="2349" y="2030"/>
                    <a:pt x="1672" y="2030"/>
                  </a:cubicBezTo>
                  <a:cubicBezTo>
                    <a:pt x="1553" y="2030"/>
                    <a:pt x="1434" y="2070"/>
                    <a:pt x="1314" y="2070"/>
                  </a:cubicBezTo>
                  <a:cubicBezTo>
                    <a:pt x="1235" y="2110"/>
                    <a:pt x="1115" y="2150"/>
                    <a:pt x="996" y="2190"/>
                  </a:cubicBezTo>
                  <a:lnTo>
                    <a:pt x="996" y="677"/>
                  </a:lnTo>
                  <a:lnTo>
                    <a:pt x="3384" y="677"/>
                  </a:lnTo>
                  <a:lnTo>
                    <a:pt x="338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00"/>
            <p:cNvSpPr/>
            <p:nvPr/>
          </p:nvSpPr>
          <p:spPr>
            <a:xfrm>
              <a:off x="4973075" y="1152625"/>
              <a:ext cx="135350" cy="151275"/>
            </a:xfrm>
            <a:custGeom>
              <a:rect b="b" l="l" r="r" t="t"/>
              <a:pathLst>
                <a:path extrusionOk="0" h="6051" w="5414">
                  <a:moveTo>
                    <a:pt x="2707" y="797"/>
                  </a:moveTo>
                  <a:lnTo>
                    <a:pt x="3782" y="3821"/>
                  </a:lnTo>
                  <a:lnTo>
                    <a:pt x="1593" y="3821"/>
                  </a:lnTo>
                  <a:lnTo>
                    <a:pt x="2707" y="797"/>
                  </a:lnTo>
                  <a:close/>
                  <a:moveTo>
                    <a:pt x="2230" y="1"/>
                  </a:moveTo>
                  <a:lnTo>
                    <a:pt x="1" y="6050"/>
                  </a:lnTo>
                  <a:lnTo>
                    <a:pt x="837" y="6050"/>
                  </a:lnTo>
                  <a:lnTo>
                    <a:pt x="1354" y="4498"/>
                  </a:lnTo>
                  <a:lnTo>
                    <a:pt x="4021" y="4498"/>
                  </a:lnTo>
                  <a:lnTo>
                    <a:pt x="4578" y="6050"/>
                  </a:lnTo>
                  <a:lnTo>
                    <a:pt x="5413" y="6050"/>
                  </a:lnTo>
                  <a:lnTo>
                    <a:pt x="314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00"/>
            <p:cNvSpPr/>
            <p:nvPr/>
          </p:nvSpPr>
          <p:spPr>
            <a:xfrm>
              <a:off x="5117350" y="1149650"/>
              <a:ext cx="119425" cy="157225"/>
            </a:xfrm>
            <a:custGeom>
              <a:rect b="b" l="l" r="r" t="t"/>
              <a:pathLst>
                <a:path extrusionOk="0" h="6289" w="4777">
                  <a:moveTo>
                    <a:pt x="2866" y="0"/>
                  </a:moveTo>
                  <a:cubicBezTo>
                    <a:pt x="1991" y="0"/>
                    <a:pt x="1274" y="279"/>
                    <a:pt x="757" y="836"/>
                  </a:cubicBezTo>
                  <a:cubicBezTo>
                    <a:pt x="239" y="1393"/>
                    <a:pt x="1" y="2189"/>
                    <a:pt x="1" y="3144"/>
                  </a:cubicBezTo>
                  <a:cubicBezTo>
                    <a:pt x="1" y="4139"/>
                    <a:pt x="239" y="4896"/>
                    <a:pt x="757" y="5453"/>
                  </a:cubicBezTo>
                  <a:cubicBezTo>
                    <a:pt x="1274" y="6010"/>
                    <a:pt x="1991" y="6289"/>
                    <a:pt x="2866" y="6289"/>
                  </a:cubicBezTo>
                  <a:cubicBezTo>
                    <a:pt x="3224" y="6289"/>
                    <a:pt x="3543" y="6249"/>
                    <a:pt x="3861" y="6169"/>
                  </a:cubicBezTo>
                  <a:cubicBezTo>
                    <a:pt x="4179" y="6050"/>
                    <a:pt x="4498" y="5930"/>
                    <a:pt x="4776" y="5731"/>
                  </a:cubicBezTo>
                  <a:lnTo>
                    <a:pt x="4776" y="4856"/>
                  </a:lnTo>
                  <a:cubicBezTo>
                    <a:pt x="4498" y="5134"/>
                    <a:pt x="4219" y="5294"/>
                    <a:pt x="3901" y="5453"/>
                  </a:cubicBezTo>
                  <a:cubicBezTo>
                    <a:pt x="3582" y="5572"/>
                    <a:pt x="3264" y="5612"/>
                    <a:pt x="2946" y="5612"/>
                  </a:cubicBezTo>
                  <a:cubicBezTo>
                    <a:pt x="2269" y="5612"/>
                    <a:pt x="1752" y="5413"/>
                    <a:pt x="1394" y="4975"/>
                  </a:cubicBezTo>
                  <a:cubicBezTo>
                    <a:pt x="1035" y="4577"/>
                    <a:pt x="836" y="3940"/>
                    <a:pt x="836" y="3144"/>
                  </a:cubicBezTo>
                  <a:cubicBezTo>
                    <a:pt x="836" y="2349"/>
                    <a:pt x="1035" y="1752"/>
                    <a:pt x="1394" y="1314"/>
                  </a:cubicBezTo>
                  <a:cubicBezTo>
                    <a:pt x="1752" y="876"/>
                    <a:pt x="2269" y="677"/>
                    <a:pt x="2946" y="677"/>
                  </a:cubicBezTo>
                  <a:cubicBezTo>
                    <a:pt x="3264" y="677"/>
                    <a:pt x="3582" y="717"/>
                    <a:pt x="3901" y="876"/>
                  </a:cubicBezTo>
                  <a:cubicBezTo>
                    <a:pt x="4219" y="995"/>
                    <a:pt x="4498" y="1194"/>
                    <a:pt x="4776" y="1433"/>
                  </a:cubicBezTo>
                  <a:lnTo>
                    <a:pt x="4776" y="558"/>
                  </a:lnTo>
                  <a:cubicBezTo>
                    <a:pt x="4498" y="398"/>
                    <a:pt x="4179" y="239"/>
                    <a:pt x="3861" y="160"/>
                  </a:cubicBezTo>
                  <a:cubicBezTo>
                    <a:pt x="3582" y="40"/>
                    <a:pt x="3224" y="0"/>
                    <a:pt x="28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00"/>
            <p:cNvSpPr/>
            <p:nvPr/>
          </p:nvSpPr>
          <p:spPr>
            <a:xfrm>
              <a:off x="5277550" y="1152625"/>
              <a:ext cx="95525" cy="151275"/>
            </a:xfrm>
            <a:custGeom>
              <a:rect b="b" l="l" r="r" t="t"/>
              <a:pathLst>
                <a:path extrusionOk="0" h="6051" w="3821">
                  <a:moveTo>
                    <a:pt x="0" y="1"/>
                  </a:moveTo>
                  <a:lnTo>
                    <a:pt x="0" y="6050"/>
                  </a:lnTo>
                  <a:lnTo>
                    <a:pt x="3821" y="6050"/>
                  </a:lnTo>
                  <a:lnTo>
                    <a:pt x="3821" y="5374"/>
                  </a:lnTo>
                  <a:lnTo>
                    <a:pt x="796" y="5374"/>
                  </a:lnTo>
                  <a:lnTo>
                    <a:pt x="796" y="3185"/>
                  </a:lnTo>
                  <a:lnTo>
                    <a:pt x="3622" y="3185"/>
                  </a:lnTo>
                  <a:lnTo>
                    <a:pt x="3622" y="2468"/>
                  </a:lnTo>
                  <a:lnTo>
                    <a:pt x="796" y="2468"/>
                  </a:lnTo>
                  <a:lnTo>
                    <a:pt x="796" y="677"/>
                  </a:lnTo>
                  <a:lnTo>
                    <a:pt x="3741" y="677"/>
                  </a:lnTo>
                  <a:lnTo>
                    <a:pt x="374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00"/>
            <p:cNvSpPr/>
            <p:nvPr/>
          </p:nvSpPr>
          <p:spPr>
            <a:xfrm>
              <a:off x="5464600" y="1149650"/>
              <a:ext cx="104475" cy="157225"/>
            </a:xfrm>
            <a:custGeom>
              <a:rect b="b" l="l" r="r" t="t"/>
              <a:pathLst>
                <a:path extrusionOk="0" h="6289" w="4179">
                  <a:moveTo>
                    <a:pt x="2070" y="0"/>
                  </a:moveTo>
                  <a:cubicBezTo>
                    <a:pt x="1433" y="0"/>
                    <a:pt x="916" y="160"/>
                    <a:pt x="557" y="478"/>
                  </a:cubicBezTo>
                  <a:cubicBezTo>
                    <a:pt x="199" y="757"/>
                    <a:pt x="0" y="1194"/>
                    <a:pt x="0" y="1712"/>
                  </a:cubicBezTo>
                  <a:cubicBezTo>
                    <a:pt x="0" y="2189"/>
                    <a:pt x="159" y="2548"/>
                    <a:pt x="398" y="2826"/>
                  </a:cubicBezTo>
                  <a:cubicBezTo>
                    <a:pt x="677" y="3065"/>
                    <a:pt x="1115" y="3264"/>
                    <a:pt x="1711" y="3383"/>
                  </a:cubicBezTo>
                  <a:lnTo>
                    <a:pt x="2189" y="3503"/>
                  </a:lnTo>
                  <a:cubicBezTo>
                    <a:pt x="2587" y="3582"/>
                    <a:pt x="2905" y="3702"/>
                    <a:pt x="3065" y="3861"/>
                  </a:cubicBezTo>
                  <a:cubicBezTo>
                    <a:pt x="3224" y="4020"/>
                    <a:pt x="3343" y="4259"/>
                    <a:pt x="3343" y="4577"/>
                  </a:cubicBezTo>
                  <a:cubicBezTo>
                    <a:pt x="3343" y="4896"/>
                    <a:pt x="3224" y="5174"/>
                    <a:pt x="2945" y="5373"/>
                  </a:cubicBezTo>
                  <a:cubicBezTo>
                    <a:pt x="2706" y="5532"/>
                    <a:pt x="2348" y="5652"/>
                    <a:pt x="1910" y="5652"/>
                  </a:cubicBezTo>
                  <a:cubicBezTo>
                    <a:pt x="1592" y="5652"/>
                    <a:pt x="1314" y="5572"/>
                    <a:pt x="995" y="5493"/>
                  </a:cubicBezTo>
                  <a:cubicBezTo>
                    <a:pt x="677" y="5413"/>
                    <a:pt x="358" y="5254"/>
                    <a:pt x="40" y="5055"/>
                  </a:cubicBezTo>
                  <a:lnTo>
                    <a:pt x="40" y="5930"/>
                  </a:lnTo>
                  <a:cubicBezTo>
                    <a:pt x="358" y="6050"/>
                    <a:pt x="717" y="6129"/>
                    <a:pt x="995" y="6209"/>
                  </a:cubicBezTo>
                  <a:cubicBezTo>
                    <a:pt x="1314" y="6289"/>
                    <a:pt x="1632" y="6289"/>
                    <a:pt x="1910" y="6289"/>
                  </a:cubicBezTo>
                  <a:cubicBezTo>
                    <a:pt x="2627" y="6289"/>
                    <a:pt x="3224" y="6169"/>
                    <a:pt x="3582" y="5851"/>
                  </a:cubicBezTo>
                  <a:cubicBezTo>
                    <a:pt x="3980" y="5532"/>
                    <a:pt x="4179" y="5095"/>
                    <a:pt x="4179" y="4498"/>
                  </a:cubicBezTo>
                  <a:cubicBezTo>
                    <a:pt x="4179" y="4020"/>
                    <a:pt x="4020" y="3622"/>
                    <a:pt x="3741" y="3343"/>
                  </a:cubicBezTo>
                  <a:cubicBezTo>
                    <a:pt x="3463" y="3025"/>
                    <a:pt x="3025" y="2826"/>
                    <a:pt x="2428" y="2707"/>
                  </a:cubicBezTo>
                  <a:lnTo>
                    <a:pt x="1950" y="2587"/>
                  </a:lnTo>
                  <a:cubicBezTo>
                    <a:pt x="1512" y="2508"/>
                    <a:pt x="1194" y="2428"/>
                    <a:pt x="1035" y="2269"/>
                  </a:cubicBezTo>
                  <a:cubicBezTo>
                    <a:pt x="876" y="2150"/>
                    <a:pt x="796" y="1951"/>
                    <a:pt x="796" y="1672"/>
                  </a:cubicBezTo>
                  <a:cubicBezTo>
                    <a:pt x="796" y="1354"/>
                    <a:pt x="916" y="1115"/>
                    <a:pt x="1154" y="916"/>
                  </a:cubicBezTo>
                  <a:cubicBezTo>
                    <a:pt x="1393" y="757"/>
                    <a:pt x="1751" y="677"/>
                    <a:pt x="2189" y="677"/>
                  </a:cubicBezTo>
                  <a:cubicBezTo>
                    <a:pt x="2428" y="677"/>
                    <a:pt x="2667" y="717"/>
                    <a:pt x="2945" y="757"/>
                  </a:cubicBezTo>
                  <a:cubicBezTo>
                    <a:pt x="3224" y="836"/>
                    <a:pt x="3502" y="956"/>
                    <a:pt x="3821" y="1115"/>
                  </a:cubicBezTo>
                  <a:lnTo>
                    <a:pt x="3821" y="319"/>
                  </a:lnTo>
                  <a:cubicBezTo>
                    <a:pt x="3502" y="199"/>
                    <a:pt x="3224" y="120"/>
                    <a:pt x="2945" y="80"/>
                  </a:cubicBezTo>
                  <a:cubicBezTo>
                    <a:pt x="2627" y="40"/>
                    <a:pt x="2348" y="0"/>
                    <a:pt x="207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00"/>
            <p:cNvSpPr/>
            <p:nvPr/>
          </p:nvSpPr>
          <p:spPr>
            <a:xfrm>
              <a:off x="5597925" y="1187450"/>
              <a:ext cx="87575" cy="119425"/>
            </a:xfrm>
            <a:custGeom>
              <a:rect b="b" l="l" r="r" t="t"/>
              <a:pathLst>
                <a:path extrusionOk="0" h="4777" w="3503">
                  <a:moveTo>
                    <a:pt x="2229" y="1"/>
                  </a:moveTo>
                  <a:cubicBezTo>
                    <a:pt x="1512" y="1"/>
                    <a:pt x="995" y="200"/>
                    <a:pt x="597" y="638"/>
                  </a:cubicBezTo>
                  <a:cubicBezTo>
                    <a:pt x="199" y="1075"/>
                    <a:pt x="0" y="1672"/>
                    <a:pt x="0" y="2389"/>
                  </a:cubicBezTo>
                  <a:cubicBezTo>
                    <a:pt x="0" y="3145"/>
                    <a:pt x="199" y="3702"/>
                    <a:pt x="597" y="4140"/>
                  </a:cubicBezTo>
                  <a:cubicBezTo>
                    <a:pt x="955" y="4578"/>
                    <a:pt x="1512" y="4777"/>
                    <a:pt x="2149" y="4777"/>
                  </a:cubicBezTo>
                  <a:cubicBezTo>
                    <a:pt x="2428" y="4777"/>
                    <a:pt x="2627" y="4777"/>
                    <a:pt x="2866" y="4737"/>
                  </a:cubicBezTo>
                  <a:cubicBezTo>
                    <a:pt x="3065" y="4657"/>
                    <a:pt x="3303" y="4617"/>
                    <a:pt x="3502" y="4498"/>
                  </a:cubicBezTo>
                  <a:lnTo>
                    <a:pt x="3502" y="3821"/>
                  </a:lnTo>
                  <a:cubicBezTo>
                    <a:pt x="3264" y="3941"/>
                    <a:pt x="3065" y="4020"/>
                    <a:pt x="2866" y="4060"/>
                  </a:cubicBezTo>
                  <a:cubicBezTo>
                    <a:pt x="2667" y="4140"/>
                    <a:pt x="2468" y="4140"/>
                    <a:pt x="2229" y="4140"/>
                  </a:cubicBezTo>
                  <a:cubicBezTo>
                    <a:pt x="1791" y="4140"/>
                    <a:pt x="1393" y="4020"/>
                    <a:pt x="1154" y="3702"/>
                  </a:cubicBezTo>
                  <a:cubicBezTo>
                    <a:pt x="876" y="3384"/>
                    <a:pt x="756" y="2946"/>
                    <a:pt x="756" y="2389"/>
                  </a:cubicBezTo>
                  <a:cubicBezTo>
                    <a:pt x="756" y="1831"/>
                    <a:pt x="876" y="1394"/>
                    <a:pt x="1154" y="1115"/>
                  </a:cubicBezTo>
                  <a:cubicBezTo>
                    <a:pt x="1393" y="797"/>
                    <a:pt x="1791" y="638"/>
                    <a:pt x="2229" y="638"/>
                  </a:cubicBezTo>
                  <a:cubicBezTo>
                    <a:pt x="2468" y="638"/>
                    <a:pt x="2667" y="677"/>
                    <a:pt x="2866" y="717"/>
                  </a:cubicBezTo>
                  <a:cubicBezTo>
                    <a:pt x="3065" y="797"/>
                    <a:pt x="3264" y="876"/>
                    <a:pt x="3502" y="996"/>
                  </a:cubicBezTo>
                  <a:lnTo>
                    <a:pt x="3502" y="279"/>
                  </a:lnTo>
                  <a:cubicBezTo>
                    <a:pt x="3303" y="200"/>
                    <a:pt x="3065" y="120"/>
                    <a:pt x="2866" y="80"/>
                  </a:cubicBezTo>
                  <a:cubicBezTo>
                    <a:pt x="2667" y="41"/>
                    <a:pt x="2428" y="1"/>
                    <a:pt x="222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00"/>
            <p:cNvSpPr/>
            <p:nvPr/>
          </p:nvSpPr>
          <p:spPr>
            <a:xfrm>
              <a:off x="5707350" y="1187450"/>
              <a:ext cx="101525" cy="119425"/>
            </a:xfrm>
            <a:custGeom>
              <a:rect b="b" l="l" r="r" t="t"/>
              <a:pathLst>
                <a:path extrusionOk="0" h="4777" w="4061">
                  <a:moveTo>
                    <a:pt x="2031" y="638"/>
                  </a:moveTo>
                  <a:cubicBezTo>
                    <a:pt x="2389" y="638"/>
                    <a:pt x="2707" y="797"/>
                    <a:pt x="2946" y="1115"/>
                  </a:cubicBezTo>
                  <a:cubicBezTo>
                    <a:pt x="3185" y="1433"/>
                    <a:pt x="3264" y="1871"/>
                    <a:pt x="3264" y="2389"/>
                  </a:cubicBezTo>
                  <a:cubicBezTo>
                    <a:pt x="3264" y="2946"/>
                    <a:pt x="3185" y="3384"/>
                    <a:pt x="2946" y="3702"/>
                  </a:cubicBezTo>
                  <a:cubicBezTo>
                    <a:pt x="2707" y="4020"/>
                    <a:pt x="2389" y="4140"/>
                    <a:pt x="2031" y="4140"/>
                  </a:cubicBezTo>
                  <a:cubicBezTo>
                    <a:pt x="1633" y="4140"/>
                    <a:pt x="1314" y="4020"/>
                    <a:pt x="1075" y="3702"/>
                  </a:cubicBezTo>
                  <a:cubicBezTo>
                    <a:pt x="876" y="3384"/>
                    <a:pt x="757" y="2946"/>
                    <a:pt x="757" y="2389"/>
                  </a:cubicBezTo>
                  <a:cubicBezTo>
                    <a:pt x="757" y="1871"/>
                    <a:pt x="876" y="1433"/>
                    <a:pt x="1075" y="1115"/>
                  </a:cubicBezTo>
                  <a:cubicBezTo>
                    <a:pt x="1314" y="797"/>
                    <a:pt x="1633" y="638"/>
                    <a:pt x="2031" y="638"/>
                  </a:cubicBezTo>
                  <a:close/>
                  <a:moveTo>
                    <a:pt x="2031" y="1"/>
                  </a:moveTo>
                  <a:cubicBezTo>
                    <a:pt x="1394" y="1"/>
                    <a:pt x="876" y="200"/>
                    <a:pt x="518" y="638"/>
                  </a:cubicBezTo>
                  <a:cubicBezTo>
                    <a:pt x="160" y="1075"/>
                    <a:pt x="1" y="1632"/>
                    <a:pt x="1" y="2389"/>
                  </a:cubicBezTo>
                  <a:cubicBezTo>
                    <a:pt x="1" y="3145"/>
                    <a:pt x="160" y="3742"/>
                    <a:pt x="518" y="4140"/>
                  </a:cubicBezTo>
                  <a:cubicBezTo>
                    <a:pt x="876" y="4578"/>
                    <a:pt x="1394" y="4777"/>
                    <a:pt x="2031" y="4777"/>
                  </a:cubicBezTo>
                  <a:cubicBezTo>
                    <a:pt x="2667" y="4777"/>
                    <a:pt x="3145" y="4578"/>
                    <a:pt x="3503" y="4140"/>
                  </a:cubicBezTo>
                  <a:cubicBezTo>
                    <a:pt x="3861" y="3742"/>
                    <a:pt x="4060" y="3145"/>
                    <a:pt x="4060" y="2389"/>
                  </a:cubicBezTo>
                  <a:cubicBezTo>
                    <a:pt x="4060" y="1632"/>
                    <a:pt x="3861" y="1075"/>
                    <a:pt x="3503" y="638"/>
                  </a:cubicBezTo>
                  <a:cubicBezTo>
                    <a:pt x="3145" y="200"/>
                    <a:pt x="2667" y="1"/>
                    <a:pt x="203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00"/>
            <p:cNvSpPr/>
            <p:nvPr/>
          </p:nvSpPr>
          <p:spPr>
            <a:xfrm>
              <a:off x="5840675" y="1187450"/>
              <a:ext cx="64700" cy="116450"/>
            </a:xfrm>
            <a:custGeom>
              <a:rect b="b" l="l" r="r" t="t"/>
              <a:pathLst>
                <a:path extrusionOk="0" h="4658" w="2588">
                  <a:moveTo>
                    <a:pt x="2190" y="1"/>
                  </a:moveTo>
                  <a:cubicBezTo>
                    <a:pt x="1871" y="1"/>
                    <a:pt x="1553" y="80"/>
                    <a:pt x="1314" y="200"/>
                  </a:cubicBezTo>
                  <a:cubicBezTo>
                    <a:pt x="1075" y="359"/>
                    <a:pt x="876" y="558"/>
                    <a:pt x="717" y="837"/>
                  </a:cubicBezTo>
                  <a:lnTo>
                    <a:pt x="717" y="120"/>
                  </a:lnTo>
                  <a:lnTo>
                    <a:pt x="1" y="120"/>
                  </a:lnTo>
                  <a:lnTo>
                    <a:pt x="1" y="4657"/>
                  </a:lnTo>
                  <a:lnTo>
                    <a:pt x="717" y="4657"/>
                  </a:lnTo>
                  <a:lnTo>
                    <a:pt x="717" y="2269"/>
                  </a:lnTo>
                  <a:cubicBezTo>
                    <a:pt x="717" y="1752"/>
                    <a:pt x="837" y="1354"/>
                    <a:pt x="1036" y="1075"/>
                  </a:cubicBezTo>
                  <a:cubicBezTo>
                    <a:pt x="1274" y="797"/>
                    <a:pt x="1593" y="677"/>
                    <a:pt x="1991" y="677"/>
                  </a:cubicBezTo>
                  <a:cubicBezTo>
                    <a:pt x="2110" y="677"/>
                    <a:pt x="2230" y="677"/>
                    <a:pt x="2309" y="717"/>
                  </a:cubicBezTo>
                  <a:cubicBezTo>
                    <a:pt x="2389" y="717"/>
                    <a:pt x="2508" y="757"/>
                    <a:pt x="2588" y="797"/>
                  </a:cubicBezTo>
                  <a:lnTo>
                    <a:pt x="2588" y="41"/>
                  </a:lnTo>
                  <a:cubicBezTo>
                    <a:pt x="2508" y="41"/>
                    <a:pt x="2429" y="1"/>
                    <a:pt x="23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00"/>
            <p:cNvSpPr/>
            <p:nvPr/>
          </p:nvSpPr>
          <p:spPr>
            <a:xfrm>
              <a:off x="5908350" y="1187450"/>
              <a:ext cx="102500" cy="119425"/>
            </a:xfrm>
            <a:custGeom>
              <a:rect b="b" l="l" r="r" t="t"/>
              <a:pathLst>
                <a:path extrusionOk="0" h="4777" w="4100">
                  <a:moveTo>
                    <a:pt x="2189" y="638"/>
                  </a:moveTo>
                  <a:cubicBezTo>
                    <a:pt x="2547" y="638"/>
                    <a:pt x="2826" y="757"/>
                    <a:pt x="3065" y="996"/>
                  </a:cubicBezTo>
                  <a:cubicBezTo>
                    <a:pt x="3264" y="1234"/>
                    <a:pt x="3383" y="1593"/>
                    <a:pt x="3383" y="1991"/>
                  </a:cubicBezTo>
                  <a:lnTo>
                    <a:pt x="796" y="1991"/>
                  </a:lnTo>
                  <a:cubicBezTo>
                    <a:pt x="836" y="1553"/>
                    <a:pt x="955" y="1234"/>
                    <a:pt x="1234" y="996"/>
                  </a:cubicBezTo>
                  <a:cubicBezTo>
                    <a:pt x="1473" y="757"/>
                    <a:pt x="1791" y="638"/>
                    <a:pt x="2189" y="638"/>
                  </a:cubicBezTo>
                  <a:close/>
                  <a:moveTo>
                    <a:pt x="2189" y="1"/>
                  </a:moveTo>
                  <a:cubicBezTo>
                    <a:pt x="1512" y="1"/>
                    <a:pt x="995" y="240"/>
                    <a:pt x="597" y="677"/>
                  </a:cubicBezTo>
                  <a:cubicBezTo>
                    <a:pt x="199" y="1115"/>
                    <a:pt x="0" y="1712"/>
                    <a:pt x="0" y="2428"/>
                  </a:cubicBezTo>
                  <a:cubicBezTo>
                    <a:pt x="0" y="3145"/>
                    <a:pt x="239" y="3742"/>
                    <a:pt x="637" y="4140"/>
                  </a:cubicBezTo>
                  <a:cubicBezTo>
                    <a:pt x="1035" y="4578"/>
                    <a:pt x="1592" y="4777"/>
                    <a:pt x="2308" y="4777"/>
                  </a:cubicBezTo>
                  <a:cubicBezTo>
                    <a:pt x="2587" y="4777"/>
                    <a:pt x="2866" y="4777"/>
                    <a:pt x="3144" y="4697"/>
                  </a:cubicBezTo>
                  <a:cubicBezTo>
                    <a:pt x="3423" y="4657"/>
                    <a:pt x="3701" y="4578"/>
                    <a:pt x="3940" y="4458"/>
                  </a:cubicBezTo>
                  <a:lnTo>
                    <a:pt x="3940" y="3742"/>
                  </a:lnTo>
                  <a:cubicBezTo>
                    <a:pt x="3701" y="3861"/>
                    <a:pt x="3423" y="3981"/>
                    <a:pt x="3144" y="4060"/>
                  </a:cubicBezTo>
                  <a:cubicBezTo>
                    <a:pt x="2905" y="4140"/>
                    <a:pt x="2627" y="4140"/>
                    <a:pt x="2348" y="4140"/>
                  </a:cubicBezTo>
                  <a:cubicBezTo>
                    <a:pt x="1871" y="4140"/>
                    <a:pt x="1512" y="4020"/>
                    <a:pt x="1234" y="3742"/>
                  </a:cubicBezTo>
                  <a:cubicBezTo>
                    <a:pt x="955" y="3503"/>
                    <a:pt x="796" y="3105"/>
                    <a:pt x="756" y="2588"/>
                  </a:cubicBezTo>
                  <a:lnTo>
                    <a:pt x="4099" y="2588"/>
                  </a:lnTo>
                  <a:lnTo>
                    <a:pt x="4099" y="2190"/>
                  </a:lnTo>
                  <a:cubicBezTo>
                    <a:pt x="4099" y="1513"/>
                    <a:pt x="3940" y="996"/>
                    <a:pt x="3582" y="598"/>
                  </a:cubicBezTo>
                  <a:cubicBezTo>
                    <a:pt x="3264" y="200"/>
                    <a:pt x="2786" y="1"/>
                    <a:pt x="21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00"/>
            <p:cNvSpPr/>
            <p:nvPr/>
          </p:nvSpPr>
          <p:spPr>
            <a:xfrm>
              <a:off x="1507675" y="4894625"/>
              <a:ext cx="93550" cy="145300"/>
            </a:xfrm>
            <a:custGeom>
              <a:rect b="b" l="l" r="r" t="t"/>
              <a:pathLst>
                <a:path extrusionOk="0" h="5812" w="3742">
                  <a:moveTo>
                    <a:pt x="0" y="1"/>
                  </a:moveTo>
                  <a:lnTo>
                    <a:pt x="0" y="5811"/>
                  </a:lnTo>
                  <a:lnTo>
                    <a:pt x="3741" y="5811"/>
                  </a:lnTo>
                  <a:lnTo>
                    <a:pt x="3741" y="5135"/>
                  </a:lnTo>
                  <a:lnTo>
                    <a:pt x="796" y="5135"/>
                  </a:lnTo>
                  <a:lnTo>
                    <a:pt x="796" y="3065"/>
                  </a:lnTo>
                  <a:lnTo>
                    <a:pt x="3542" y="3065"/>
                  </a:lnTo>
                  <a:lnTo>
                    <a:pt x="3542" y="2389"/>
                  </a:lnTo>
                  <a:lnTo>
                    <a:pt x="796" y="2389"/>
                  </a:lnTo>
                  <a:lnTo>
                    <a:pt x="796" y="677"/>
                  </a:lnTo>
                  <a:lnTo>
                    <a:pt x="3662" y="677"/>
                  </a:lnTo>
                  <a:lnTo>
                    <a:pt x="366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00"/>
            <p:cNvSpPr/>
            <p:nvPr/>
          </p:nvSpPr>
          <p:spPr>
            <a:xfrm>
              <a:off x="1627075" y="4931450"/>
              <a:ext cx="105475" cy="108475"/>
            </a:xfrm>
            <a:custGeom>
              <a:rect b="b" l="l" r="r" t="t"/>
              <a:pathLst>
                <a:path extrusionOk="0" h="4339" w="4219">
                  <a:moveTo>
                    <a:pt x="0" y="0"/>
                  </a:moveTo>
                  <a:lnTo>
                    <a:pt x="1632" y="4338"/>
                  </a:lnTo>
                  <a:lnTo>
                    <a:pt x="2587" y="4338"/>
                  </a:lnTo>
                  <a:lnTo>
                    <a:pt x="4219" y="0"/>
                  </a:lnTo>
                  <a:lnTo>
                    <a:pt x="3463" y="0"/>
                  </a:lnTo>
                  <a:lnTo>
                    <a:pt x="2109" y="3622"/>
                  </a:lnTo>
                  <a:lnTo>
                    <a:pt x="75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00"/>
            <p:cNvSpPr/>
            <p:nvPr/>
          </p:nvSpPr>
          <p:spPr>
            <a:xfrm>
              <a:off x="1737500" y="4928450"/>
              <a:ext cx="101525" cy="114450"/>
            </a:xfrm>
            <a:custGeom>
              <a:rect b="b" l="l" r="r" t="t"/>
              <a:pathLst>
                <a:path extrusionOk="0" h="4578" w="4061">
                  <a:moveTo>
                    <a:pt x="2150" y="598"/>
                  </a:moveTo>
                  <a:cubicBezTo>
                    <a:pt x="2508" y="598"/>
                    <a:pt x="2787" y="717"/>
                    <a:pt x="2986" y="956"/>
                  </a:cubicBezTo>
                  <a:cubicBezTo>
                    <a:pt x="3224" y="1195"/>
                    <a:pt x="3344" y="1513"/>
                    <a:pt x="3344" y="1911"/>
                  </a:cubicBezTo>
                  <a:lnTo>
                    <a:pt x="797" y="1911"/>
                  </a:lnTo>
                  <a:cubicBezTo>
                    <a:pt x="836" y="1473"/>
                    <a:pt x="956" y="1155"/>
                    <a:pt x="1195" y="956"/>
                  </a:cubicBezTo>
                  <a:cubicBezTo>
                    <a:pt x="1433" y="717"/>
                    <a:pt x="1752" y="598"/>
                    <a:pt x="2150" y="598"/>
                  </a:cubicBezTo>
                  <a:close/>
                  <a:moveTo>
                    <a:pt x="2150" y="1"/>
                  </a:moveTo>
                  <a:cubicBezTo>
                    <a:pt x="1513" y="1"/>
                    <a:pt x="996" y="200"/>
                    <a:pt x="598" y="638"/>
                  </a:cubicBezTo>
                  <a:cubicBezTo>
                    <a:pt x="200" y="1036"/>
                    <a:pt x="1" y="1633"/>
                    <a:pt x="1" y="2309"/>
                  </a:cubicBezTo>
                  <a:cubicBezTo>
                    <a:pt x="1" y="3025"/>
                    <a:pt x="200" y="3543"/>
                    <a:pt x="637" y="3981"/>
                  </a:cubicBezTo>
                  <a:cubicBezTo>
                    <a:pt x="1035" y="4379"/>
                    <a:pt x="1593" y="4578"/>
                    <a:pt x="2269" y="4578"/>
                  </a:cubicBezTo>
                  <a:cubicBezTo>
                    <a:pt x="2548" y="4578"/>
                    <a:pt x="2826" y="4538"/>
                    <a:pt x="3105" y="4498"/>
                  </a:cubicBezTo>
                  <a:cubicBezTo>
                    <a:pt x="3344" y="4418"/>
                    <a:pt x="3622" y="4339"/>
                    <a:pt x="3861" y="4219"/>
                  </a:cubicBezTo>
                  <a:lnTo>
                    <a:pt x="3861" y="3543"/>
                  </a:lnTo>
                  <a:cubicBezTo>
                    <a:pt x="3622" y="3702"/>
                    <a:pt x="3383" y="3782"/>
                    <a:pt x="3105" y="3861"/>
                  </a:cubicBezTo>
                  <a:cubicBezTo>
                    <a:pt x="2866" y="3941"/>
                    <a:pt x="2588" y="3981"/>
                    <a:pt x="2309" y="3981"/>
                  </a:cubicBezTo>
                  <a:cubicBezTo>
                    <a:pt x="1831" y="3981"/>
                    <a:pt x="1473" y="3821"/>
                    <a:pt x="1195" y="3583"/>
                  </a:cubicBezTo>
                  <a:cubicBezTo>
                    <a:pt x="956" y="3304"/>
                    <a:pt x="797" y="2946"/>
                    <a:pt x="757" y="2468"/>
                  </a:cubicBezTo>
                  <a:lnTo>
                    <a:pt x="4060" y="2468"/>
                  </a:lnTo>
                  <a:lnTo>
                    <a:pt x="4060" y="2110"/>
                  </a:lnTo>
                  <a:cubicBezTo>
                    <a:pt x="4060" y="1473"/>
                    <a:pt x="3861" y="956"/>
                    <a:pt x="3543" y="558"/>
                  </a:cubicBezTo>
                  <a:cubicBezTo>
                    <a:pt x="3185" y="200"/>
                    <a:pt x="2747" y="1"/>
                    <a:pt x="215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00"/>
            <p:cNvSpPr/>
            <p:nvPr/>
          </p:nvSpPr>
          <p:spPr>
            <a:xfrm>
              <a:off x="1866850" y="4928450"/>
              <a:ext cx="63700" cy="111475"/>
            </a:xfrm>
            <a:custGeom>
              <a:rect b="b" l="l" r="r" t="t"/>
              <a:pathLst>
                <a:path extrusionOk="0" h="4459" w="2548">
                  <a:moveTo>
                    <a:pt x="2189" y="1"/>
                  </a:moveTo>
                  <a:cubicBezTo>
                    <a:pt x="1871" y="1"/>
                    <a:pt x="1553" y="80"/>
                    <a:pt x="1314" y="200"/>
                  </a:cubicBezTo>
                  <a:cubicBezTo>
                    <a:pt x="1075" y="319"/>
                    <a:pt x="876" y="518"/>
                    <a:pt x="717" y="797"/>
                  </a:cubicBezTo>
                  <a:lnTo>
                    <a:pt x="717" y="120"/>
                  </a:lnTo>
                  <a:lnTo>
                    <a:pt x="0" y="120"/>
                  </a:lnTo>
                  <a:lnTo>
                    <a:pt x="0" y="4458"/>
                  </a:lnTo>
                  <a:lnTo>
                    <a:pt x="717" y="4458"/>
                  </a:lnTo>
                  <a:lnTo>
                    <a:pt x="717" y="2150"/>
                  </a:lnTo>
                  <a:cubicBezTo>
                    <a:pt x="717" y="1672"/>
                    <a:pt x="836" y="1314"/>
                    <a:pt x="1075" y="1036"/>
                  </a:cubicBezTo>
                  <a:cubicBezTo>
                    <a:pt x="1274" y="757"/>
                    <a:pt x="1592" y="638"/>
                    <a:pt x="1990" y="638"/>
                  </a:cubicBezTo>
                  <a:cubicBezTo>
                    <a:pt x="2110" y="638"/>
                    <a:pt x="2189" y="638"/>
                    <a:pt x="2309" y="677"/>
                  </a:cubicBezTo>
                  <a:cubicBezTo>
                    <a:pt x="2388" y="677"/>
                    <a:pt x="2468" y="717"/>
                    <a:pt x="2547" y="797"/>
                  </a:cubicBezTo>
                  <a:lnTo>
                    <a:pt x="2547" y="41"/>
                  </a:lnTo>
                  <a:cubicBezTo>
                    <a:pt x="2508" y="41"/>
                    <a:pt x="2428" y="41"/>
                    <a:pt x="234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00"/>
            <p:cNvSpPr/>
            <p:nvPr/>
          </p:nvSpPr>
          <p:spPr>
            <a:xfrm>
              <a:off x="1992200" y="4888650"/>
              <a:ext cx="91575" cy="151275"/>
            </a:xfrm>
            <a:custGeom>
              <a:rect b="b" l="l" r="r" t="t"/>
              <a:pathLst>
                <a:path extrusionOk="0" h="6051" w="3663">
                  <a:moveTo>
                    <a:pt x="1" y="1"/>
                  </a:moveTo>
                  <a:lnTo>
                    <a:pt x="1" y="6050"/>
                  </a:lnTo>
                  <a:lnTo>
                    <a:pt x="717" y="6050"/>
                  </a:lnTo>
                  <a:lnTo>
                    <a:pt x="717" y="3583"/>
                  </a:lnTo>
                  <a:cubicBezTo>
                    <a:pt x="717" y="3185"/>
                    <a:pt x="837" y="2827"/>
                    <a:pt x="1076" y="2588"/>
                  </a:cubicBezTo>
                  <a:cubicBezTo>
                    <a:pt x="1275" y="2349"/>
                    <a:pt x="1593" y="2230"/>
                    <a:pt x="1991" y="2230"/>
                  </a:cubicBezTo>
                  <a:cubicBezTo>
                    <a:pt x="2309" y="2230"/>
                    <a:pt x="2548" y="2309"/>
                    <a:pt x="2707" y="2508"/>
                  </a:cubicBezTo>
                  <a:cubicBezTo>
                    <a:pt x="2866" y="2747"/>
                    <a:pt x="2946" y="3026"/>
                    <a:pt x="2946" y="3463"/>
                  </a:cubicBezTo>
                  <a:lnTo>
                    <a:pt x="2946" y="6050"/>
                  </a:lnTo>
                  <a:lnTo>
                    <a:pt x="3662" y="6050"/>
                  </a:lnTo>
                  <a:lnTo>
                    <a:pt x="3662" y="3424"/>
                  </a:lnTo>
                  <a:cubicBezTo>
                    <a:pt x="3662" y="2827"/>
                    <a:pt x="3543" y="2389"/>
                    <a:pt x="3264" y="2070"/>
                  </a:cubicBezTo>
                  <a:cubicBezTo>
                    <a:pt x="3026" y="1752"/>
                    <a:pt x="2628" y="1593"/>
                    <a:pt x="2150" y="1593"/>
                  </a:cubicBezTo>
                  <a:cubicBezTo>
                    <a:pt x="1832" y="1593"/>
                    <a:pt x="1553" y="1672"/>
                    <a:pt x="1314" y="1792"/>
                  </a:cubicBezTo>
                  <a:cubicBezTo>
                    <a:pt x="1115" y="1911"/>
                    <a:pt x="916" y="2110"/>
                    <a:pt x="717" y="2389"/>
                  </a:cubicBezTo>
                  <a:lnTo>
                    <a:pt x="71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00"/>
            <p:cNvSpPr/>
            <p:nvPr/>
          </p:nvSpPr>
          <p:spPr>
            <a:xfrm>
              <a:off x="2107625" y="4928450"/>
              <a:ext cx="91550" cy="114450"/>
            </a:xfrm>
            <a:custGeom>
              <a:rect b="b" l="l" r="r" t="t"/>
              <a:pathLst>
                <a:path extrusionOk="0" h="4578" w="3662">
                  <a:moveTo>
                    <a:pt x="2985" y="2269"/>
                  </a:moveTo>
                  <a:lnTo>
                    <a:pt x="2985" y="2428"/>
                  </a:lnTo>
                  <a:cubicBezTo>
                    <a:pt x="2985" y="2906"/>
                    <a:pt x="2866" y="3264"/>
                    <a:pt x="2587" y="3543"/>
                  </a:cubicBezTo>
                  <a:cubicBezTo>
                    <a:pt x="2349" y="3821"/>
                    <a:pt x="2070" y="3981"/>
                    <a:pt x="1672" y="3981"/>
                  </a:cubicBezTo>
                  <a:cubicBezTo>
                    <a:pt x="1354" y="3981"/>
                    <a:pt x="1155" y="3901"/>
                    <a:pt x="956" y="3742"/>
                  </a:cubicBezTo>
                  <a:cubicBezTo>
                    <a:pt x="797" y="3583"/>
                    <a:pt x="717" y="3384"/>
                    <a:pt x="717" y="3145"/>
                  </a:cubicBezTo>
                  <a:cubicBezTo>
                    <a:pt x="717" y="2826"/>
                    <a:pt x="836" y="2588"/>
                    <a:pt x="1075" y="2468"/>
                  </a:cubicBezTo>
                  <a:cubicBezTo>
                    <a:pt x="1274" y="2349"/>
                    <a:pt x="1672" y="2269"/>
                    <a:pt x="2269" y="2269"/>
                  </a:cubicBezTo>
                  <a:close/>
                  <a:moveTo>
                    <a:pt x="1791" y="1"/>
                  </a:moveTo>
                  <a:cubicBezTo>
                    <a:pt x="1592" y="1"/>
                    <a:pt x="1314" y="41"/>
                    <a:pt x="1075" y="80"/>
                  </a:cubicBezTo>
                  <a:cubicBezTo>
                    <a:pt x="836" y="120"/>
                    <a:pt x="598" y="200"/>
                    <a:pt x="319" y="319"/>
                  </a:cubicBezTo>
                  <a:lnTo>
                    <a:pt x="319" y="956"/>
                  </a:lnTo>
                  <a:cubicBezTo>
                    <a:pt x="558" y="837"/>
                    <a:pt x="757" y="757"/>
                    <a:pt x="995" y="717"/>
                  </a:cubicBezTo>
                  <a:cubicBezTo>
                    <a:pt x="1234" y="638"/>
                    <a:pt x="1473" y="598"/>
                    <a:pt x="1752" y="598"/>
                  </a:cubicBezTo>
                  <a:cubicBezTo>
                    <a:pt x="2110" y="598"/>
                    <a:pt x="2428" y="717"/>
                    <a:pt x="2627" y="876"/>
                  </a:cubicBezTo>
                  <a:cubicBezTo>
                    <a:pt x="2866" y="1075"/>
                    <a:pt x="2985" y="1314"/>
                    <a:pt x="2985" y="1633"/>
                  </a:cubicBezTo>
                  <a:lnTo>
                    <a:pt x="2985" y="1712"/>
                  </a:lnTo>
                  <a:lnTo>
                    <a:pt x="1951" y="1712"/>
                  </a:lnTo>
                  <a:cubicBezTo>
                    <a:pt x="1314" y="1712"/>
                    <a:pt x="836" y="1832"/>
                    <a:pt x="478" y="2070"/>
                  </a:cubicBezTo>
                  <a:cubicBezTo>
                    <a:pt x="160" y="2349"/>
                    <a:pt x="1" y="2707"/>
                    <a:pt x="1" y="3185"/>
                  </a:cubicBezTo>
                  <a:cubicBezTo>
                    <a:pt x="1" y="3622"/>
                    <a:pt x="120" y="3941"/>
                    <a:pt x="399" y="4180"/>
                  </a:cubicBezTo>
                  <a:cubicBezTo>
                    <a:pt x="677" y="4458"/>
                    <a:pt x="1035" y="4578"/>
                    <a:pt x="1473" y="4578"/>
                  </a:cubicBezTo>
                  <a:cubicBezTo>
                    <a:pt x="1831" y="4578"/>
                    <a:pt x="2110" y="4498"/>
                    <a:pt x="2349" y="4379"/>
                  </a:cubicBezTo>
                  <a:cubicBezTo>
                    <a:pt x="2587" y="4259"/>
                    <a:pt x="2786" y="4060"/>
                    <a:pt x="2985" y="3782"/>
                  </a:cubicBezTo>
                  <a:lnTo>
                    <a:pt x="2985" y="4458"/>
                  </a:lnTo>
                  <a:lnTo>
                    <a:pt x="3662" y="4458"/>
                  </a:lnTo>
                  <a:lnTo>
                    <a:pt x="3662" y="1991"/>
                  </a:lnTo>
                  <a:cubicBezTo>
                    <a:pt x="3662" y="1314"/>
                    <a:pt x="3543" y="837"/>
                    <a:pt x="3224" y="478"/>
                  </a:cubicBezTo>
                  <a:cubicBezTo>
                    <a:pt x="2906" y="160"/>
                    <a:pt x="2428" y="1"/>
                    <a:pt x="179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00"/>
            <p:cNvSpPr/>
            <p:nvPr/>
          </p:nvSpPr>
          <p:spPr>
            <a:xfrm>
              <a:off x="2217075" y="4888650"/>
              <a:ext cx="96525" cy="154250"/>
            </a:xfrm>
            <a:custGeom>
              <a:rect b="b" l="l" r="r" t="t"/>
              <a:pathLst>
                <a:path extrusionOk="0" h="6170" w="3861">
                  <a:moveTo>
                    <a:pt x="1950" y="2190"/>
                  </a:moveTo>
                  <a:cubicBezTo>
                    <a:pt x="2309" y="2190"/>
                    <a:pt x="2627" y="2349"/>
                    <a:pt x="2826" y="2628"/>
                  </a:cubicBezTo>
                  <a:cubicBezTo>
                    <a:pt x="3065" y="2946"/>
                    <a:pt x="3144" y="3344"/>
                    <a:pt x="3144" y="3861"/>
                  </a:cubicBezTo>
                  <a:cubicBezTo>
                    <a:pt x="3144" y="4418"/>
                    <a:pt x="3065" y="4816"/>
                    <a:pt x="2826" y="5135"/>
                  </a:cubicBezTo>
                  <a:cubicBezTo>
                    <a:pt x="2627" y="5413"/>
                    <a:pt x="2309" y="5573"/>
                    <a:pt x="1950" y="5573"/>
                  </a:cubicBezTo>
                  <a:cubicBezTo>
                    <a:pt x="1552" y="5573"/>
                    <a:pt x="1274" y="5413"/>
                    <a:pt x="1035" y="5135"/>
                  </a:cubicBezTo>
                  <a:cubicBezTo>
                    <a:pt x="836" y="4816"/>
                    <a:pt x="717" y="4418"/>
                    <a:pt x="717" y="3861"/>
                  </a:cubicBezTo>
                  <a:cubicBezTo>
                    <a:pt x="717" y="3344"/>
                    <a:pt x="836" y="2946"/>
                    <a:pt x="1035" y="2628"/>
                  </a:cubicBezTo>
                  <a:cubicBezTo>
                    <a:pt x="1274" y="2349"/>
                    <a:pt x="1552" y="2190"/>
                    <a:pt x="1950" y="2190"/>
                  </a:cubicBezTo>
                  <a:close/>
                  <a:moveTo>
                    <a:pt x="3144" y="1"/>
                  </a:moveTo>
                  <a:lnTo>
                    <a:pt x="3144" y="2349"/>
                  </a:lnTo>
                  <a:cubicBezTo>
                    <a:pt x="3025" y="2110"/>
                    <a:pt x="2826" y="1911"/>
                    <a:pt x="2587" y="1792"/>
                  </a:cubicBezTo>
                  <a:cubicBezTo>
                    <a:pt x="2348" y="1672"/>
                    <a:pt x="2070" y="1593"/>
                    <a:pt x="1751" y="1593"/>
                  </a:cubicBezTo>
                  <a:cubicBezTo>
                    <a:pt x="1234" y="1593"/>
                    <a:pt x="796" y="1792"/>
                    <a:pt x="478" y="2230"/>
                  </a:cubicBezTo>
                  <a:cubicBezTo>
                    <a:pt x="160" y="2628"/>
                    <a:pt x="0" y="3185"/>
                    <a:pt x="0" y="3861"/>
                  </a:cubicBezTo>
                  <a:cubicBezTo>
                    <a:pt x="0" y="4578"/>
                    <a:pt x="160" y="5095"/>
                    <a:pt x="478" y="5533"/>
                  </a:cubicBezTo>
                  <a:cubicBezTo>
                    <a:pt x="796" y="5971"/>
                    <a:pt x="1234" y="6170"/>
                    <a:pt x="1751" y="6170"/>
                  </a:cubicBezTo>
                  <a:cubicBezTo>
                    <a:pt x="2070" y="6170"/>
                    <a:pt x="2348" y="6090"/>
                    <a:pt x="2587" y="5971"/>
                  </a:cubicBezTo>
                  <a:cubicBezTo>
                    <a:pt x="2826" y="5851"/>
                    <a:pt x="3025" y="5652"/>
                    <a:pt x="3144" y="5413"/>
                  </a:cubicBezTo>
                  <a:lnTo>
                    <a:pt x="3144" y="6050"/>
                  </a:lnTo>
                  <a:lnTo>
                    <a:pt x="3861" y="6050"/>
                  </a:lnTo>
                  <a:lnTo>
                    <a:pt x="386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00"/>
            <p:cNvSpPr/>
            <p:nvPr/>
          </p:nvSpPr>
          <p:spPr>
            <a:xfrm>
              <a:off x="2395175" y="4928450"/>
              <a:ext cx="91550" cy="114450"/>
            </a:xfrm>
            <a:custGeom>
              <a:rect b="b" l="l" r="r" t="t"/>
              <a:pathLst>
                <a:path extrusionOk="0" h="4578" w="3662">
                  <a:moveTo>
                    <a:pt x="2945" y="2269"/>
                  </a:moveTo>
                  <a:lnTo>
                    <a:pt x="2945" y="2428"/>
                  </a:lnTo>
                  <a:cubicBezTo>
                    <a:pt x="2945" y="2906"/>
                    <a:pt x="2826" y="3264"/>
                    <a:pt x="2587" y="3543"/>
                  </a:cubicBezTo>
                  <a:cubicBezTo>
                    <a:pt x="2348" y="3821"/>
                    <a:pt x="2030" y="3981"/>
                    <a:pt x="1632" y="3981"/>
                  </a:cubicBezTo>
                  <a:cubicBezTo>
                    <a:pt x="1353" y="3981"/>
                    <a:pt x="1115" y="3901"/>
                    <a:pt x="955" y="3742"/>
                  </a:cubicBezTo>
                  <a:cubicBezTo>
                    <a:pt x="796" y="3583"/>
                    <a:pt x="717" y="3384"/>
                    <a:pt x="717" y="3145"/>
                  </a:cubicBezTo>
                  <a:cubicBezTo>
                    <a:pt x="717" y="2826"/>
                    <a:pt x="836" y="2588"/>
                    <a:pt x="1035" y="2468"/>
                  </a:cubicBezTo>
                  <a:cubicBezTo>
                    <a:pt x="1274" y="2349"/>
                    <a:pt x="1672" y="2269"/>
                    <a:pt x="2229" y="2269"/>
                  </a:cubicBezTo>
                  <a:close/>
                  <a:moveTo>
                    <a:pt x="1791" y="1"/>
                  </a:moveTo>
                  <a:cubicBezTo>
                    <a:pt x="1552" y="1"/>
                    <a:pt x="1314" y="41"/>
                    <a:pt x="1075" y="80"/>
                  </a:cubicBezTo>
                  <a:cubicBezTo>
                    <a:pt x="836" y="120"/>
                    <a:pt x="557" y="200"/>
                    <a:pt x="319" y="319"/>
                  </a:cubicBezTo>
                  <a:lnTo>
                    <a:pt x="319" y="956"/>
                  </a:lnTo>
                  <a:cubicBezTo>
                    <a:pt x="518" y="837"/>
                    <a:pt x="756" y="757"/>
                    <a:pt x="995" y="717"/>
                  </a:cubicBezTo>
                  <a:cubicBezTo>
                    <a:pt x="1234" y="638"/>
                    <a:pt x="1473" y="598"/>
                    <a:pt x="1711" y="598"/>
                  </a:cubicBezTo>
                  <a:cubicBezTo>
                    <a:pt x="2109" y="598"/>
                    <a:pt x="2428" y="717"/>
                    <a:pt x="2627" y="876"/>
                  </a:cubicBezTo>
                  <a:cubicBezTo>
                    <a:pt x="2826" y="1075"/>
                    <a:pt x="2945" y="1314"/>
                    <a:pt x="2945" y="1633"/>
                  </a:cubicBezTo>
                  <a:lnTo>
                    <a:pt x="2945" y="1712"/>
                  </a:lnTo>
                  <a:lnTo>
                    <a:pt x="1950" y="1712"/>
                  </a:lnTo>
                  <a:cubicBezTo>
                    <a:pt x="1314" y="1712"/>
                    <a:pt x="796" y="1832"/>
                    <a:pt x="478" y="2070"/>
                  </a:cubicBezTo>
                  <a:cubicBezTo>
                    <a:pt x="159" y="2349"/>
                    <a:pt x="0" y="2707"/>
                    <a:pt x="0" y="3185"/>
                  </a:cubicBezTo>
                  <a:cubicBezTo>
                    <a:pt x="0" y="3622"/>
                    <a:pt x="120" y="3941"/>
                    <a:pt x="398" y="4180"/>
                  </a:cubicBezTo>
                  <a:cubicBezTo>
                    <a:pt x="637" y="4458"/>
                    <a:pt x="995" y="4578"/>
                    <a:pt x="1433" y="4578"/>
                  </a:cubicBezTo>
                  <a:cubicBezTo>
                    <a:pt x="1791" y="4578"/>
                    <a:pt x="2109" y="4498"/>
                    <a:pt x="2348" y="4379"/>
                  </a:cubicBezTo>
                  <a:cubicBezTo>
                    <a:pt x="2587" y="4259"/>
                    <a:pt x="2786" y="4060"/>
                    <a:pt x="2945" y="3782"/>
                  </a:cubicBezTo>
                  <a:lnTo>
                    <a:pt x="2945" y="4458"/>
                  </a:lnTo>
                  <a:lnTo>
                    <a:pt x="3662" y="4458"/>
                  </a:lnTo>
                  <a:lnTo>
                    <a:pt x="3662" y="1991"/>
                  </a:lnTo>
                  <a:cubicBezTo>
                    <a:pt x="3662" y="1314"/>
                    <a:pt x="3502" y="837"/>
                    <a:pt x="3184" y="478"/>
                  </a:cubicBezTo>
                  <a:cubicBezTo>
                    <a:pt x="2905" y="160"/>
                    <a:pt x="2428" y="1"/>
                    <a:pt x="179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00"/>
            <p:cNvSpPr/>
            <p:nvPr/>
          </p:nvSpPr>
          <p:spPr>
            <a:xfrm>
              <a:off x="1363400" y="5126450"/>
              <a:ext cx="96550" cy="153250"/>
            </a:xfrm>
            <a:custGeom>
              <a:rect b="b" l="l" r="r" t="t"/>
              <a:pathLst>
                <a:path extrusionOk="0" h="6130" w="3862">
                  <a:moveTo>
                    <a:pt x="1951" y="2189"/>
                  </a:moveTo>
                  <a:cubicBezTo>
                    <a:pt x="2309" y="2189"/>
                    <a:pt x="2627" y="2349"/>
                    <a:pt x="2826" y="2627"/>
                  </a:cubicBezTo>
                  <a:cubicBezTo>
                    <a:pt x="3065" y="2946"/>
                    <a:pt x="3145" y="3344"/>
                    <a:pt x="3145" y="3861"/>
                  </a:cubicBezTo>
                  <a:cubicBezTo>
                    <a:pt x="3145" y="4378"/>
                    <a:pt x="3065" y="4816"/>
                    <a:pt x="2826" y="5095"/>
                  </a:cubicBezTo>
                  <a:cubicBezTo>
                    <a:pt x="2627" y="5413"/>
                    <a:pt x="2309" y="5532"/>
                    <a:pt x="1951" y="5532"/>
                  </a:cubicBezTo>
                  <a:cubicBezTo>
                    <a:pt x="1553" y="5532"/>
                    <a:pt x="1274" y="5413"/>
                    <a:pt x="1035" y="5095"/>
                  </a:cubicBezTo>
                  <a:cubicBezTo>
                    <a:pt x="836" y="4816"/>
                    <a:pt x="717" y="4378"/>
                    <a:pt x="717" y="3861"/>
                  </a:cubicBezTo>
                  <a:cubicBezTo>
                    <a:pt x="717" y="3344"/>
                    <a:pt x="836" y="2946"/>
                    <a:pt x="1035" y="2627"/>
                  </a:cubicBezTo>
                  <a:cubicBezTo>
                    <a:pt x="1274" y="2349"/>
                    <a:pt x="1553" y="2189"/>
                    <a:pt x="1951" y="2189"/>
                  </a:cubicBezTo>
                  <a:close/>
                  <a:moveTo>
                    <a:pt x="3145" y="1"/>
                  </a:moveTo>
                  <a:lnTo>
                    <a:pt x="3145" y="2349"/>
                  </a:lnTo>
                  <a:cubicBezTo>
                    <a:pt x="3025" y="2070"/>
                    <a:pt x="2826" y="1911"/>
                    <a:pt x="2587" y="1791"/>
                  </a:cubicBezTo>
                  <a:cubicBezTo>
                    <a:pt x="2349" y="1632"/>
                    <a:pt x="2110" y="1592"/>
                    <a:pt x="1752" y="1592"/>
                  </a:cubicBezTo>
                  <a:cubicBezTo>
                    <a:pt x="1234" y="1592"/>
                    <a:pt x="836" y="1791"/>
                    <a:pt x="478" y="2229"/>
                  </a:cubicBezTo>
                  <a:cubicBezTo>
                    <a:pt x="160" y="2627"/>
                    <a:pt x="1" y="3184"/>
                    <a:pt x="1" y="3861"/>
                  </a:cubicBezTo>
                  <a:cubicBezTo>
                    <a:pt x="1" y="4538"/>
                    <a:pt x="160" y="5095"/>
                    <a:pt x="478" y="5532"/>
                  </a:cubicBezTo>
                  <a:cubicBezTo>
                    <a:pt x="836" y="5930"/>
                    <a:pt x="1234" y="6129"/>
                    <a:pt x="1752" y="6129"/>
                  </a:cubicBezTo>
                  <a:cubicBezTo>
                    <a:pt x="2110" y="6129"/>
                    <a:pt x="2349" y="6090"/>
                    <a:pt x="2587" y="5970"/>
                  </a:cubicBezTo>
                  <a:cubicBezTo>
                    <a:pt x="2826" y="5811"/>
                    <a:pt x="3025" y="5652"/>
                    <a:pt x="3145" y="5373"/>
                  </a:cubicBezTo>
                  <a:lnTo>
                    <a:pt x="3145" y="6010"/>
                  </a:lnTo>
                  <a:lnTo>
                    <a:pt x="3861" y="6010"/>
                  </a:lnTo>
                  <a:lnTo>
                    <a:pt x="386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00"/>
            <p:cNvSpPr/>
            <p:nvPr/>
          </p:nvSpPr>
          <p:spPr>
            <a:xfrm>
              <a:off x="1496725" y="5166250"/>
              <a:ext cx="63700" cy="110475"/>
            </a:xfrm>
            <a:custGeom>
              <a:rect b="b" l="l" r="r" t="t"/>
              <a:pathLst>
                <a:path extrusionOk="0" h="4419" w="2548">
                  <a:moveTo>
                    <a:pt x="2150" y="0"/>
                  </a:moveTo>
                  <a:cubicBezTo>
                    <a:pt x="1831" y="0"/>
                    <a:pt x="1513" y="40"/>
                    <a:pt x="1274" y="199"/>
                  </a:cubicBezTo>
                  <a:cubicBezTo>
                    <a:pt x="1035" y="319"/>
                    <a:pt x="836" y="518"/>
                    <a:pt x="717" y="757"/>
                  </a:cubicBezTo>
                  <a:lnTo>
                    <a:pt x="717" y="80"/>
                  </a:lnTo>
                  <a:lnTo>
                    <a:pt x="1" y="80"/>
                  </a:lnTo>
                  <a:lnTo>
                    <a:pt x="1" y="4418"/>
                  </a:lnTo>
                  <a:lnTo>
                    <a:pt x="717" y="4418"/>
                  </a:lnTo>
                  <a:lnTo>
                    <a:pt x="717" y="2150"/>
                  </a:lnTo>
                  <a:cubicBezTo>
                    <a:pt x="717" y="1672"/>
                    <a:pt x="796" y="1274"/>
                    <a:pt x="1035" y="1035"/>
                  </a:cubicBezTo>
                  <a:cubicBezTo>
                    <a:pt x="1234" y="757"/>
                    <a:pt x="1553" y="637"/>
                    <a:pt x="1951" y="637"/>
                  </a:cubicBezTo>
                  <a:cubicBezTo>
                    <a:pt x="2070" y="637"/>
                    <a:pt x="2189" y="637"/>
                    <a:pt x="2269" y="677"/>
                  </a:cubicBezTo>
                  <a:cubicBezTo>
                    <a:pt x="2349" y="677"/>
                    <a:pt x="2468" y="717"/>
                    <a:pt x="2548" y="757"/>
                  </a:cubicBezTo>
                  <a:lnTo>
                    <a:pt x="2508" y="40"/>
                  </a:lnTo>
                  <a:cubicBezTo>
                    <a:pt x="2468" y="0"/>
                    <a:pt x="2388" y="0"/>
                    <a:pt x="230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00"/>
            <p:cNvSpPr/>
            <p:nvPr/>
          </p:nvSpPr>
          <p:spPr>
            <a:xfrm>
              <a:off x="1576325" y="5168250"/>
              <a:ext cx="91550" cy="111450"/>
            </a:xfrm>
            <a:custGeom>
              <a:rect b="b" l="l" r="r" t="t"/>
              <a:pathLst>
                <a:path extrusionOk="0" h="4458" w="3662">
                  <a:moveTo>
                    <a:pt x="0" y="0"/>
                  </a:moveTo>
                  <a:lnTo>
                    <a:pt x="0" y="2627"/>
                  </a:lnTo>
                  <a:cubicBezTo>
                    <a:pt x="0" y="3224"/>
                    <a:pt x="160" y="3701"/>
                    <a:pt x="398" y="4020"/>
                  </a:cubicBezTo>
                  <a:cubicBezTo>
                    <a:pt x="677" y="4298"/>
                    <a:pt x="1035" y="4457"/>
                    <a:pt x="1553" y="4457"/>
                  </a:cubicBezTo>
                  <a:cubicBezTo>
                    <a:pt x="1831" y="4457"/>
                    <a:pt x="2110" y="4418"/>
                    <a:pt x="2348" y="4298"/>
                  </a:cubicBezTo>
                  <a:cubicBezTo>
                    <a:pt x="2587" y="4139"/>
                    <a:pt x="2786" y="3940"/>
                    <a:pt x="2945" y="3701"/>
                  </a:cubicBezTo>
                  <a:lnTo>
                    <a:pt x="2945" y="4338"/>
                  </a:lnTo>
                  <a:lnTo>
                    <a:pt x="3662" y="4338"/>
                  </a:lnTo>
                  <a:lnTo>
                    <a:pt x="3662" y="0"/>
                  </a:lnTo>
                  <a:lnTo>
                    <a:pt x="2945" y="0"/>
                  </a:lnTo>
                  <a:lnTo>
                    <a:pt x="2945" y="2468"/>
                  </a:lnTo>
                  <a:cubicBezTo>
                    <a:pt x="2945" y="2905"/>
                    <a:pt x="2826" y="3224"/>
                    <a:pt x="2587" y="3463"/>
                  </a:cubicBezTo>
                  <a:cubicBezTo>
                    <a:pt x="2388" y="3741"/>
                    <a:pt x="2070" y="3860"/>
                    <a:pt x="1712" y="3860"/>
                  </a:cubicBezTo>
                  <a:cubicBezTo>
                    <a:pt x="1393" y="3860"/>
                    <a:pt x="1115" y="3741"/>
                    <a:pt x="956" y="3542"/>
                  </a:cubicBezTo>
                  <a:cubicBezTo>
                    <a:pt x="796" y="3343"/>
                    <a:pt x="717" y="3025"/>
                    <a:pt x="717" y="2627"/>
                  </a:cubicBezTo>
                  <a:lnTo>
                    <a:pt x="71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00"/>
            <p:cNvSpPr/>
            <p:nvPr/>
          </p:nvSpPr>
          <p:spPr>
            <a:xfrm>
              <a:off x="1682775" y="5166250"/>
              <a:ext cx="97525" cy="152250"/>
            </a:xfrm>
            <a:custGeom>
              <a:rect b="b" l="l" r="r" t="t"/>
              <a:pathLst>
                <a:path extrusionOk="0" h="6090" w="3901">
                  <a:moveTo>
                    <a:pt x="1951" y="597"/>
                  </a:moveTo>
                  <a:cubicBezTo>
                    <a:pt x="2349" y="597"/>
                    <a:pt x="2627" y="717"/>
                    <a:pt x="2866" y="995"/>
                  </a:cubicBezTo>
                  <a:cubicBezTo>
                    <a:pt x="3065" y="1314"/>
                    <a:pt x="3185" y="1712"/>
                    <a:pt x="3185" y="2229"/>
                  </a:cubicBezTo>
                  <a:cubicBezTo>
                    <a:pt x="3185" y="2747"/>
                    <a:pt x="3065" y="3145"/>
                    <a:pt x="2866" y="3423"/>
                  </a:cubicBezTo>
                  <a:cubicBezTo>
                    <a:pt x="2627" y="3702"/>
                    <a:pt x="2349" y="3821"/>
                    <a:pt x="1951" y="3821"/>
                  </a:cubicBezTo>
                  <a:cubicBezTo>
                    <a:pt x="1593" y="3821"/>
                    <a:pt x="1274" y="3702"/>
                    <a:pt x="1075" y="3423"/>
                  </a:cubicBezTo>
                  <a:cubicBezTo>
                    <a:pt x="837" y="3145"/>
                    <a:pt x="757" y="2747"/>
                    <a:pt x="757" y="2229"/>
                  </a:cubicBezTo>
                  <a:cubicBezTo>
                    <a:pt x="757" y="1712"/>
                    <a:pt x="837" y="1314"/>
                    <a:pt x="1075" y="995"/>
                  </a:cubicBezTo>
                  <a:cubicBezTo>
                    <a:pt x="1274" y="717"/>
                    <a:pt x="1593" y="597"/>
                    <a:pt x="1951" y="597"/>
                  </a:cubicBezTo>
                  <a:close/>
                  <a:moveTo>
                    <a:pt x="1792" y="0"/>
                  </a:moveTo>
                  <a:cubicBezTo>
                    <a:pt x="1235" y="0"/>
                    <a:pt x="837" y="199"/>
                    <a:pt x="518" y="597"/>
                  </a:cubicBezTo>
                  <a:cubicBezTo>
                    <a:pt x="160" y="995"/>
                    <a:pt x="1" y="1553"/>
                    <a:pt x="1" y="2229"/>
                  </a:cubicBezTo>
                  <a:cubicBezTo>
                    <a:pt x="1" y="2866"/>
                    <a:pt x="160" y="3423"/>
                    <a:pt x="518" y="3821"/>
                  </a:cubicBezTo>
                  <a:cubicBezTo>
                    <a:pt x="837" y="4219"/>
                    <a:pt x="1235" y="4418"/>
                    <a:pt x="1792" y="4418"/>
                  </a:cubicBezTo>
                  <a:cubicBezTo>
                    <a:pt x="2110" y="4418"/>
                    <a:pt x="2389" y="4378"/>
                    <a:pt x="2627" y="4259"/>
                  </a:cubicBezTo>
                  <a:cubicBezTo>
                    <a:pt x="2826" y="4139"/>
                    <a:pt x="3025" y="3940"/>
                    <a:pt x="3185" y="3662"/>
                  </a:cubicBezTo>
                  <a:lnTo>
                    <a:pt x="3185" y="4020"/>
                  </a:lnTo>
                  <a:cubicBezTo>
                    <a:pt x="3185" y="4537"/>
                    <a:pt x="3065" y="4896"/>
                    <a:pt x="2826" y="5134"/>
                  </a:cubicBezTo>
                  <a:cubicBezTo>
                    <a:pt x="2588" y="5373"/>
                    <a:pt x="2229" y="5493"/>
                    <a:pt x="1792" y="5493"/>
                  </a:cubicBezTo>
                  <a:cubicBezTo>
                    <a:pt x="1553" y="5493"/>
                    <a:pt x="1354" y="5493"/>
                    <a:pt x="1155" y="5413"/>
                  </a:cubicBezTo>
                  <a:cubicBezTo>
                    <a:pt x="956" y="5373"/>
                    <a:pt x="757" y="5294"/>
                    <a:pt x="518" y="5174"/>
                  </a:cubicBezTo>
                  <a:lnTo>
                    <a:pt x="518" y="5851"/>
                  </a:lnTo>
                  <a:cubicBezTo>
                    <a:pt x="757" y="5930"/>
                    <a:pt x="956" y="6010"/>
                    <a:pt x="1195" y="6050"/>
                  </a:cubicBezTo>
                  <a:cubicBezTo>
                    <a:pt x="1394" y="6090"/>
                    <a:pt x="1632" y="6090"/>
                    <a:pt x="1871" y="6090"/>
                  </a:cubicBezTo>
                  <a:cubicBezTo>
                    <a:pt x="2588" y="6090"/>
                    <a:pt x="3065" y="5891"/>
                    <a:pt x="3384" y="5532"/>
                  </a:cubicBezTo>
                  <a:cubicBezTo>
                    <a:pt x="3742" y="5174"/>
                    <a:pt x="3901" y="4657"/>
                    <a:pt x="3901" y="3901"/>
                  </a:cubicBezTo>
                  <a:lnTo>
                    <a:pt x="3901" y="80"/>
                  </a:lnTo>
                  <a:lnTo>
                    <a:pt x="3185" y="80"/>
                  </a:lnTo>
                  <a:lnTo>
                    <a:pt x="3185" y="757"/>
                  </a:lnTo>
                  <a:cubicBezTo>
                    <a:pt x="3025" y="518"/>
                    <a:pt x="2826" y="319"/>
                    <a:pt x="2627" y="199"/>
                  </a:cubicBezTo>
                  <a:cubicBezTo>
                    <a:pt x="2389" y="40"/>
                    <a:pt x="2110" y="0"/>
                    <a:pt x="179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00"/>
            <p:cNvSpPr/>
            <p:nvPr/>
          </p:nvSpPr>
          <p:spPr>
            <a:xfrm>
              <a:off x="1866850" y="5166250"/>
              <a:ext cx="97525" cy="152250"/>
            </a:xfrm>
            <a:custGeom>
              <a:rect b="b" l="l" r="r" t="t"/>
              <a:pathLst>
                <a:path extrusionOk="0" h="6090" w="3901">
                  <a:moveTo>
                    <a:pt x="1951" y="597"/>
                  </a:moveTo>
                  <a:cubicBezTo>
                    <a:pt x="2309" y="597"/>
                    <a:pt x="2627" y="757"/>
                    <a:pt x="2826" y="1035"/>
                  </a:cubicBezTo>
                  <a:cubicBezTo>
                    <a:pt x="3065" y="1354"/>
                    <a:pt x="3144" y="1752"/>
                    <a:pt x="3144" y="2269"/>
                  </a:cubicBezTo>
                  <a:cubicBezTo>
                    <a:pt x="3144" y="2786"/>
                    <a:pt x="3065" y="3224"/>
                    <a:pt x="2826" y="3503"/>
                  </a:cubicBezTo>
                  <a:cubicBezTo>
                    <a:pt x="2627" y="3821"/>
                    <a:pt x="2309" y="3940"/>
                    <a:pt x="1951" y="3940"/>
                  </a:cubicBezTo>
                  <a:cubicBezTo>
                    <a:pt x="1553" y="3940"/>
                    <a:pt x="1274" y="3821"/>
                    <a:pt x="1075" y="3503"/>
                  </a:cubicBezTo>
                  <a:cubicBezTo>
                    <a:pt x="836" y="3224"/>
                    <a:pt x="717" y="2786"/>
                    <a:pt x="717" y="2269"/>
                  </a:cubicBezTo>
                  <a:cubicBezTo>
                    <a:pt x="717" y="1752"/>
                    <a:pt x="836" y="1354"/>
                    <a:pt x="1075" y="1035"/>
                  </a:cubicBezTo>
                  <a:cubicBezTo>
                    <a:pt x="1274" y="757"/>
                    <a:pt x="1553" y="597"/>
                    <a:pt x="1951" y="597"/>
                  </a:cubicBezTo>
                  <a:close/>
                  <a:moveTo>
                    <a:pt x="2110" y="0"/>
                  </a:moveTo>
                  <a:cubicBezTo>
                    <a:pt x="1791" y="0"/>
                    <a:pt x="1513" y="40"/>
                    <a:pt x="1314" y="199"/>
                  </a:cubicBezTo>
                  <a:cubicBezTo>
                    <a:pt x="1075" y="319"/>
                    <a:pt x="876" y="478"/>
                    <a:pt x="717" y="757"/>
                  </a:cubicBezTo>
                  <a:lnTo>
                    <a:pt x="717" y="80"/>
                  </a:lnTo>
                  <a:lnTo>
                    <a:pt x="0" y="80"/>
                  </a:lnTo>
                  <a:lnTo>
                    <a:pt x="0" y="6090"/>
                  </a:lnTo>
                  <a:lnTo>
                    <a:pt x="717" y="6090"/>
                  </a:lnTo>
                  <a:lnTo>
                    <a:pt x="717" y="3781"/>
                  </a:lnTo>
                  <a:cubicBezTo>
                    <a:pt x="876" y="4060"/>
                    <a:pt x="1075" y="4219"/>
                    <a:pt x="1314" y="4378"/>
                  </a:cubicBezTo>
                  <a:cubicBezTo>
                    <a:pt x="1513" y="4498"/>
                    <a:pt x="1791" y="4537"/>
                    <a:pt x="2110" y="4537"/>
                  </a:cubicBezTo>
                  <a:cubicBezTo>
                    <a:pt x="2667" y="4537"/>
                    <a:pt x="3065" y="4338"/>
                    <a:pt x="3423" y="3940"/>
                  </a:cubicBezTo>
                  <a:cubicBezTo>
                    <a:pt x="3741" y="3503"/>
                    <a:pt x="3901" y="2946"/>
                    <a:pt x="3901" y="2269"/>
                  </a:cubicBezTo>
                  <a:cubicBezTo>
                    <a:pt x="3901" y="1592"/>
                    <a:pt x="3741" y="1035"/>
                    <a:pt x="3423" y="637"/>
                  </a:cubicBezTo>
                  <a:cubicBezTo>
                    <a:pt x="3065" y="199"/>
                    <a:pt x="2667" y="0"/>
                    <a:pt x="2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00"/>
            <p:cNvSpPr/>
            <p:nvPr/>
          </p:nvSpPr>
          <p:spPr>
            <a:xfrm>
              <a:off x="1993200" y="5166250"/>
              <a:ext cx="63700" cy="110475"/>
            </a:xfrm>
            <a:custGeom>
              <a:rect b="b" l="l" r="r" t="t"/>
              <a:pathLst>
                <a:path extrusionOk="0" h="4419" w="2548">
                  <a:moveTo>
                    <a:pt x="2190" y="0"/>
                  </a:moveTo>
                  <a:cubicBezTo>
                    <a:pt x="1831" y="0"/>
                    <a:pt x="1553" y="40"/>
                    <a:pt x="1314" y="199"/>
                  </a:cubicBezTo>
                  <a:cubicBezTo>
                    <a:pt x="1075" y="319"/>
                    <a:pt x="876" y="518"/>
                    <a:pt x="717" y="757"/>
                  </a:cubicBezTo>
                  <a:lnTo>
                    <a:pt x="717" y="80"/>
                  </a:lnTo>
                  <a:lnTo>
                    <a:pt x="1" y="80"/>
                  </a:lnTo>
                  <a:lnTo>
                    <a:pt x="1" y="4418"/>
                  </a:lnTo>
                  <a:lnTo>
                    <a:pt x="717" y="4418"/>
                  </a:lnTo>
                  <a:lnTo>
                    <a:pt x="717" y="2150"/>
                  </a:lnTo>
                  <a:cubicBezTo>
                    <a:pt x="717" y="1672"/>
                    <a:pt x="837" y="1274"/>
                    <a:pt x="1036" y="1035"/>
                  </a:cubicBezTo>
                  <a:cubicBezTo>
                    <a:pt x="1274" y="757"/>
                    <a:pt x="1553" y="637"/>
                    <a:pt x="1991" y="637"/>
                  </a:cubicBezTo>
                  <a:cubicBezTo>
                    <a:pt x="2070" y="637"/>
                    <a:pt x="2190" y="637"/>
                    <a:pt x="2269" y="677"/>
                  </a:cubicBezTo>
                  <a:cubicBezTo>
                    <a:pt x="2389" y="677"/>
                    <a:pt x="2468" y="717"/>
                    <a:pt x="2548" y="757"/>
                  </a:cubicBezTo>
                  <a:lnTo>
                    <a:pt x="2548" y="40"/>
                  </a:lnTo>
                  <a:cubicBezTo>
                    <a:pt x="2468" y="0"/>
                    <a:pt x="2389" y="0"/>
                    <a:pt x="234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00"/>
            <p:cNvSpPr/>
            <p:nvPr/>
          </p:nvSpPr>
          <p:spPr>
            <a:xfrm>
              <a:off x="2063850" y="5166250"/>
              <a:ext cx="99525" cy="113450"/>
            </a:xfrm>
            <a:custGeom>
              <a:rect b="b" l="l" r="r" t="t"/>
              <a:pathLst>
                <a:path extrusionOk="0" h="4538" w="3981">
                  <a:moveTo>
                    <a:pt x="1990" y="597"/>
                  </a:moveTo>
                  <a:cubicBezTo>
                    <a:pt x="2349" y="597"/>
                    <a:pt x="2667" y="757"/>
                    <a:pt x="2866" y="1035"/>
                  </a:cubicBezTo>
                  <a:cubicBezTo>
                    <a:pt x="3105" y="1354"/>
                    <a:pt x="3224" y="1752"/>
                    <a:pt x="3224" y="2269"/>
                  </a:cubicBezTo>
                  <a:cubicBezTo>
                    <a:pt x="3224" y="2786"/>
                    <a:pt x="3105" y="3184"/>
                    <a:pt x="2866" y="3503"/>
                  </a:cubicBezTo>
                  <a:cubicBezTo>
                    <a:pt x="2667" y="3781"/>
                    <a:pt x="2349" y="3940"/>
                    <a:pt x="1990" y="3940"/>
                  </a:cubicBezTo>
                  <a:cubicBezTo>
                    <a:pt x="1592" y="3940"/>
                    <a:pt x="1274" y="3781"/>
                    <a:pt x="1075" y="3503"/>
                  </a:cubicBezTo>
                  <a:cubicBezTo>
                    <a:pt x="836" y="3184"/>
                    <a:pt x="757" y="2786"/>
                    <a:pt x="757" y="2269"/>
                  </a:cubicBezTo>
                  <a:cubicBezTo>
                    <a:pt x="757" y="1752"/>
                    <a:pt x="836" y="1354"/>
                    <a:pt x="1075" y="1035"/>
                  </a:cubicBezTo>
                  <a:cubicBezTo>
                    <a:pt x="1274" y="757"/>
                    <a:pt x="1592" y="597"/>
                    <a:pt x="1990" y="597"/>
                  </a:cubicBezTo>
                  <a:close/>
                  <a:moveTo>
                    <a:pt x="1990" y="0"/>
                  </a:moveTo>
                  <a:cubicBezTo>
                    <a:pt x="1354" y="0"/>
                    <a:pt x="876" y="199"/>
                    <a:pt x="518" y="597"/>
                  </a:cubicBezTo>
                  <a:cubicBezTo>
                    <a:pt x="160" y="995"/>
                    <a:pt x="0" y="1553"/>
                    <a:pt x="0" y="2269"/>
                  </a:cubicBezTo>
                  <a:cubicBezTo>
                    <a:pt x="0" y="2985"/>
                    <a:pt x="160" y="3543"/>
                    <a:pt x="518" y="3940"/>
                  </a:cubicBezTo>
                  <a:cubicBezTo>
                    <a:pt x="876" y="4338"/>
                    <a:pt x="1354" y="4537"/>
                    <a:pt x="1990" y="4537"/>
                  </a:cubicBezTo>
                  <a:cubicBezTo>
                    <a:pt x="2587" y="4537"/>
                    <a:pt x="3105" y="4338"/>
                    <a:pt x="3423" y="3940"/>
                  </a:cubicBezTo>
                  <a:cubicBezTo>
                    <a:pt x="3781" y="3543"/>
                    <a:pt x="3980" y="2985"/>
                    <a:pt x="3980" y="2269"/>
                  </a:cubicBezTo>
                  <a:cubicBezTo>
                    <a:pt x="3980" y="1553"/>
                    <a:pt x="3781" y="995"/>
                    <a:pt x="3423" y="597"/>
                  </a:cubicBezTo>
                  <a:cubicBezTo>
                    <a:pt x="3105" y="199"/>
                    <a:pt x="2587" y="0"/>
                    <a:pt x="199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00"/>
            <p:cNvSpPr/>
            <p:nvPr/>
          </p:nvSpPr>
          <p:spPr>
            <a:xfrm>
              <a:off x="2187225" y="5126450"/>
              <a:ext cx="96525" cy="153250"/>
            </a:xfrm>
            <a:custGeom>
              <a:rect b="b" l="l" r="r" t="t"/>
              <a:pathLst>
                <a:path extrusionOk="0" h="6130" w="3861">
                  <a:moveTo>
                    <a:pt x="1911" y="2189"/>
                  </a:moveTo>
                  <a:cubicBezTo>
                    <a:pt x="2309" y="2189"/>
                    <a:pt x="2587" y="2349"/>
                    <a:pt x="2826" y="2627"/>
                  </a:cubicBezTo>
                  <a:cubicBezTo>
                    <a:pt x="3025" y="2946"/>
                    <a:pt x="3144" y="3344"/>
                    <a:pt x="3144" y="3861"/>
                  </a:cubicBezTo>
                  <a:cubicBezTo>
                    <a:pt x="3144" y="4378"/>
                    <a:pt x="3025" y="4816"/>
                    <a:pt x="2826" y="5095"/>
                  </a:cubicBezTo>
                  <a:cubicBezTo>
                    <a:pt x="2587" y="5413"/>
                    <a:pt x="2309" y="5532"/>
                    <a:pt x="1911" y="5532"/>
                  </a:cubicBezTo>
                  <a:cubicBezTo>
                    <a:pt x="1553" y="5532"/>
                    <a:pt x="1234" y="5413"/>
                    <a:pt x="1035" y="5095"/>
                  </a:cubicBezTo>
                  <a:cubicBezTo>
                    <a:pt x="836" y="4816"/>
                    <a:pt x="717" y="4378"/>
                    <a:pt x="717" y="3861"/>
                  </a:cubicBezTo>
                  <a:cubicBezTo>
                    <a:pt x="717" y="3344"/>
                    <a:pt x="836" y="2946"/>
                    <a:pt x="1035" y="2627"/>
                  </a:cubicBezTo>
                  <a:cubicBezTo>
                    <a:pt x="1234" y="2349"/>
                    <a:pt x="1553" y="2189"/>
                    <a:pt x="1911" y="2189"/>
                  </a:cubicBezTo>
                  <a:close/>
                  <a:moveTo>
                    <a:pt x="0" y="1"/>
                  </a:moveTo>
                  <a:lnTo>
                    <a:pt x="0" y="6010"/>
                  </a:lnTo>
                  <a:lnTo>
                    <a:pt x="717" y="6010"/>
                  </a:lnTo>
                  <a:lnTo>
                    <a:pt x="717" y="5373"/>
                  </a:lnTo>
                  <a:cubicBezTo>
                    <a:pt x="876" y="5652"/>
                    <a:pt x="1035" y="5811"/>
                    <a:pt x="1274" y="5970"/>
                  </a:cubicBezTo>
                  <a:cubicBezTo>
                    <a:pt x="1513" y="6090"/>
                    <a:pt x="1791" y="6129"/>
                    <a:pt x="2110" y="6129"/>
                  </a:cubicBezTo>
                  <a:cubicBezTo>
                    <a:pt x="2627" y="6129"/>
                    <a:pt x="3065" y="5930"/>
                    <a:pt x="3383" y="5532"/>
                  </a:cubicBezTo>
                  <a:cubicBezTo>
                    <a:pt x="3702" y="5095"/>
                    <a:pt x="3861" y="4538"/>
                    <a:pt x="3861" y="3861"/>
                  </a:cubicBezTo>
                  <a:cubicBezTo>
                    <a:pt x="3861" y="3184"/>
                    <a:pt x="3702" y="2627"/>
                    <a:pt x="3383" y="2229"/>
                  </a:cubicBezTo>
                  <a:cubicBezTo>
                    <a:pt x="3065" y="1791"/>
                    <a:pt x="2627" y="1592"/>
                    <a:pt x="2110" y="1592"/>
                  </a:cubicBezTo>
                  <a:cubicBezTo>
                    <a:pt x="1791" y="1592"/>
                    <a:pt x="1513" y="1632"/>
                    <a:pt x="1274" y="1791"/>
                  </a:cubicBezTo>
                  <a:cubicBezTo>
                    <a:pt x="1035" y="1911"/>
                    <a:pt x="876" y="2070"/>
                    <a:pt x="717" y="2349"/>
                  </a:cubicBezTo>
                  <a:lnTo>
                    <a:pt x="71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00"/>
            <p:cNvSpPr/>
            <p:nvPr/>
          </p:nvSpPr>
          <p:spPr>
            <a:xfrm>
              <a:off x="2308600" y="5126450"/>
              <a:ext cx="17950" cy="150275"/>
            </a:xfrm>
            <a:custGeom>
              <a:rect b="b" l="l" r="r" t="t"/>
              <a:pathLst>
                <a:path extrusionOk="0" h="6011" w="718">
                  <a:moveTo>
                    <a:pt x="1" y="1"/>
                  </a:moveTo>
                  <a:lnTo>
                    <a:pt x="1" y="6010"/>
                  </a:lnTo>
                  <a:lnTo>
                    <a:pt x="717" y="6010"/>
                  </a:lnTo>
                  <a:lnTo>
                    <a:pt x="71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00"/>
            <p:cNvSpPr/>
            <p:nvPr/>
          </p:nvSpPr>
          <p:spPr>
            <a:xfrm>
              <a:off x="2355375" y="5166250"/>
              <a:ext cx="100500" cy="113450"/>
            </a:xfrm>
            <a:custGeom>
              <a:rect b="b" l="l" r="r" t="t"/>
              <a:pathLst>
                <a:path extrusionOk="0" h="4538" w="4020">
                  <a:moveTo>
                    <a:pt x="2149" y="597"/>
                  </a:moveTo>
                  <a:cubicBezTo>
                    <a:pt x="2508" y="597"/>
                    <a:pt x="2786" y="717"/>
                    <a:pt x="2985" y="956"/>
                  </a:cubicBezTo>
                  <a:cubicBezTo>
                    <a:pt x="3224" y="1194"/>
                    <a:pt x="3303" y="1473"/>
                    <a:pt x="3343" y="1871"/>
                  </a:cubicBezTo>
                  <a:lnTo>
                    <a:pt x="796" y="1871"/>
                  </a:lnTo>
                  <a:cubicBezTo>
                    <a:pt x="836" y="1473"/>
                    <a:pt x="955" y="1155"/>
                    <a:pt x="1194" y="916"/>
                  </a:cubicBezTo>
                  <a:cubicBezTo>
                    <a:pt x="1433" y="717"/>
                    <a:pt x="1751" y="597"/>
                    <a:pt x="2149" y="597"/>
                  </a:cubicBezTo>
                  <a:close/>
                  <a:moveTo>
                    <a:pt x="2149" y="0"/>
                  </a:moveTo>
                  <a:cubicBezTo>
                    <a:pt x="1473" y="0"/>
                    <a:pt x="955" y="199"/>
                    <a:pt x="597" y="637"/>
                  </a:cubicBezTo>
                  <a:cubicBezTo>
                    <a:pt x="199" y="1035"/>
                    <a:pt x="0" y="1592"/>
                    <a:pt x="0" y="2309"/>
                  </a:cubicBezTo>
                  <a:cubicBezTo>
                    <a:pt x="0" y="2985"/>
                    <a:pt x="199" y="3543"/>
                    <a:pt x="637" y="3940"/>
                  </a:cubicBezTo>
                  <a:cubicBezTo>
                    <a:pt x="1035" y="4338"/>
                    <a:pt x="1592" y="4537"/>
                    <a:pt x="2269" y="4537"/>
                  </a:cubicBezTo>
                  <a:cubicBezTo>
                    <a:pt x="2547" y="4537"/>
                    <a:pt x="2826" y="4537"/>
                    <a:pt x="3105" y="4458"/>
                  </a:cubicBezTo>
                  <a:cubicBezTo>
                    <a:pt x="3343" y="4418"/>
                    <a:pt x="3622" y="4338"/>
                    <a:pt x="3861" y="4219"/>
                  </a:cubicBezTo>
                  <a:lnTo>
                    <a:pt x="3861" y="3543"/>
                  </a:lnTo>
                  <a:cubicBezTo>
                    <a:pt x="3622" y="3662"/>
                    <a:pt x="3383" y="3781"/>
                    <a:pt x="3105" y="3861"/>
                  </a:cubicBezTo>
                  <a:cubicBezTo>
                    <a:pt x="2866" y="3901"/>
                    <a:pt x="2587" y="3940"/>
                    <a:pt x="2309" y="3940"/>
                  </a:cubicBezTo>
                  <a:cubicBezTo>
                    <a:pt x="1831" y="3940"/>
                    <a:pt x="1473" y="3821"/>
                    <a:pt x="1194" y="3543"/>
                  </a:cubicBezTo>
                  <a:cubicBezTo>
                    <a:pt x="955" y="3304"/>
                    <a:pt x="796" y="2946"/>
                    <a:pt x="756" y="2428"/>
                  </a:cubicBezTo>
                  <a:lnTo>
                    <a:pt x="4020" y="2428"/>
                  </a:lnTo>
                  <a:lnTo>
                    <a:pt x="4020" y="2070"/>
                  </a:lnTo>
                  <a:cubicBezTo>
                    <a:pt x="4020" y="1433"/>
                    <a:pt x="3861" y="916"/>
                    <a:pt x="3542" y="558"/>
                  </a:cubicBezTo>
                  <a:cubicBezTo>
                    <a:pt x="3184" y="199"/>
                    <a:pt x="2746" y="0"/>
                    <a:pt x="214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00"/>
            <p:cNvSpPr/>
            <p:nvPr/>
          </p:nvSpPr>
          <p:spPr>
            <a:xfrm>
              <a:off x="2484725" y="5166250"/>
              <a:ext cx="159200" cy="110475"/>
            </a:xfrm>
            <a:custGeom>
              <a:rect b="b" l="l" r="r" t="t"/>
              <a:pathLst>
                <a:path extrusionOk="0" h="4419" w="6368">
                  <a:moveTo>
                    <a:pt x="2109" y="0"/>
                  </a:moveTo>
                  <a:cubicBezTo>
                    <a:pt x="1791" y="0"/>
                    <a:pt x="1552" y="40"/>
                    <a:pt x="1313" y="199"/>
                  </a:cubicBezTo>
                  <a:cubicBezTo>
                    <a:pt x="1075" y="319"/>
                    <a:pt x="876" y="518"/>
                    <a:pt x="716" y="757"/>
                  </a:cubicBezTo>
                  <a:lnTo>
                    <a:pt x="716" y="80"/>
                  </a:lnTo>
                  <a:lnTo>
                    <a:pt x="0" y="80"/>
                  </a:lnTo>
                  <a:lnTo>
                    <a:pt x="0" y="4418"/>
                  </a:lnTo>
                  <a:lnTo>
                    <a:pt x="716" y="4418"/>
                  </a:lnTo>
                  <a:lnTo>
                    <a:pt x="716" y="1990"/>
                  </a:lnTo>
                  <a:cubicBezTo>
                    <a:pt x="716" y="1553"/>
                    <a:pt x="836" y="1234"/>
                    <a:pt x="1035" y="995"/>
                  </a:cubicBezTo>
                  <a:cubicBezTo>
                    <a:pt x="1274" y="717"/>
                    <a:pt x="1552" y="597"/>
                    <a:pt x="1910" y="597"/>
                  </a:cubicBezTo>
                  <a:cubicBezTo>
                    <a:pt x="2229" y="597"/>
                    <a:pt x="2467" y="717"/>
                    <a:pt x="2587" y="916"/>
                  </a:cubicBezTo>
                  <a:cubicBezTo>
                    <a:pt x="2746" y="1115"/>
                    <a:pt x="2826" y="1433"/>
                    <a:pt x="2826" y="1831"/>
                  </a:cubicBezTo>
                  <a:lnTo>
                    <a:pt x="2826" y="4418"/>
                  </a:lnTo>
                  <a:lnTo>
                    <a:pt x="3542" y="4418"/>
                  </a:lnTo>
                  <a:lnTo>
                    <a:pt x="3542" y="1990"/>
                  </a:lnTo>
                  <a:cubicBezTo>
                    <a:pt x="3542" y="1553"/>
                    <a:pt x="3661" y="1234"/>
                    <a:pt x="3860" y="995"/>
                  </a:cubicBezTo>
                  <a:cubicBezTo>
                    <a:pt x="4059" y="717"/>
                    <a:pt x="4378" y="597"/>
                    <a:pt x="4736" y="597"/>
                  </a:cubicBezTo>
                  <a:cubicBezTo>
                    <a:pt x="5054" y="597"/>
                    <a:pt x="5253" y="717"/>
                    <a:pt x="5413" y="916"/>
                  </a:cubicBezTo>
                  <a:cubicBezTo>
                    <a:pt x="5572" y="1115"/>
                    <a:pt x="5612" y="1433"/>
                    <a:pt x="5612" y="1831"/>
                  </a:cubicBezTo>
                  <a:lnTo>
                    <a:pt x="5612" y="4418"/>
                  </a:lnTo>
                  <a:lnTo>
                    <a:pt x="6368" y="4418"/>
                  </a:lnTo>
                  <a:lnTo>
                    <a:pt x="6368" y="1831"/>
                  </a:lnTo>
                  <a:cubicBezTo>
                    <a:pt x="6368" y="1234"/>
                    <a:pt x="6208" y="796"/>
                    <a:pt x="5970" y="478"/>
                  </a:cubicBezTo>
                  <a:cubicBezTo>
                    <a:pt x="5731" y="160"/>
                    <a:pt x="5373" y="0"/>
                    <a:pt x="4935" y="0"/>
                  </a:cubicBezTo>
                  <a:cubicBezTo>
                    <a:pt x="4617" y="0"/>
                    <a:pt x="4298" y="80"/>
                    <a:pt x="4059" y="239"/>
                  </a:cubicBezTo>
                  <a:cubicBezTo>
                    <a:pt x="3821" y="359"/>
                    <a:pt x="3582" y="597"/>
                    <a:pt x="3423" y="916"/>
                  </a:cubicBezTo>
                  <a:cubicBezTo>
                    <a:pt x="3303" y="637"/>
                    <a:pt x="3144" y="398"/>
                    <a:pt x="2905" y="239"/>
                  </a:cubicBezTo>
                  <a:cubicBezTo>
                    <a:pt x="2706" y="80"/>
                    <a:pt x="2428" y="0"/>
                    <a:pt x="210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00"/>
            <p:cNvSpPr/>
            <p:nvPr/>
          </p:nvSpPr>
          <p:spPr>
            <a:xfrm>
              <a:off x="5870525" y="4894625"/>
              <a:ext cx="93550" cy="145300"/>
            </a:xfrm>
            <a:custGeom>
              <a:rect b="b" l="l" r="r" t="t"/>
              <a:pathLst>
                <a:path extrusionOk="0" h="5812" w="3742">
                  <a:moveTo>
                    <a:pt x="1" y="1"/>
                  </a:moveTo>
                  <a:lnTo>
                    <a:pt x="1" y="5811"/>
                  </a:lnTo>
                  <a:lnTo>
                    <a:pt x="3742" y="5811"/>
                  </a:lnTo>
                  <a:lnTo>
                    <a:pt x="3742" y="5135"/>
                  </a:lnTo>
                  <a:lnTo>
                    <a:pt x="797" y="5135"/>
                  </a:lnTo>
                  <a:lnTo>
                    <a:pt x="797" y="3065"/>
                  </a:lnTo>
                  <a:lnTo>
                    <a:pt x="3543" y="3065"/>
                  </a:lnTo>
                  <a:lnTo>
                    <a:pt x="3543" y="2389"/>
                  </a:lnTo>
                  <a:lnTo>
                    <a:pt x="797" y="2389"/>
                  </a:lnTo>
                  <a:lnTo>
                    <a:pt x="797" y="677"/>
                  </a:lnTo>
                  <a:lnTo>
                    <a:pt x="3662" y="677"/>
                  </a:lnTo>
                  <a:lnTo>
                    <a:pt x="3662"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00"/>
            <p:cNvSpPr/>
            <p:nvPr/>
          </p:nvSpPr>
          <p:spPr>
            <a:xfrm>
              <a:off x="5989925" y="4931450"/>
              <a:ext cx="105500" cy="108475"/>
            </a:xfrm>
            <a:custGeom>
              <a:rect b="b" l="l" r="r" t="t"/>
              <a:pathLst>
                <a:path extrusionOk="0" h="4339" w="4220">
                  <a:moveTo>
                    <a:pt x="1" y="0"/>
                  </a:moveTo>
                  <a:lnTo>
                    <a:pt x="1632" y="4338"/>
                  </a:lnTo>
                  <a:lnTo>
                    <a:pt x="2587" y="4338"/>
                  </a:lnTo>
                  <a:lnTo>
                    <a:pt x="4219" y="0"/>
                  </a:lnTo>
                  <a:lnTo>
                    <a:pt x="3463" y="0"/>
                  </a:lnTo>
                  <a:lnTo>
                    <a:pt x="2110" y="3622"/>
                  </a:lnTo>
                  <a:lnTo>
                    <a:pt x="75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00"/>
            <p:cNvSpPr/>
            <p:nvPr/>
          </p:nvSpPr>
          <p:spPr>
            <a:xfrm>
              <a:off x="6101350" y="4928450"/>
              <a:ext cx="100525" cy="114450"/>
            </a:xfrm>
            <a:custGeom>
              <a:rect b="b" l="l" r="r" t="t"/>
              <a:pathLst>
                <a:path extrusionOk="0" h="4578" w="4021">
                  <a:moveTo>
                    <a:pt x="2150" y="598"/>
                  </a:moveTo>
                  <a:cubicBezTo>
                    <a:pt x="2468" y="598"/>
                    <a:pt x="2747" y="717"/>
                    <a:pt x="2986" y="956"/>
                  </a:cubicBezTo>
                  <a:cubicBezTo>
                    <a:pt x="3185" y="1195"/>
                    <a:pt x="3304" y="1513"/>
                    <a:pt x="3304" y="1911"/>
                  </a:cubicBezTo>
                  <a:lnTo>
                    <a:pt x="757" y="1911"/>
                  </a:lnTo>
                  <a:cubicBezTo>
                    <a:pt x="797" y="1473"/>
                    <a:pt x="916" y="1155"/>
                    <a:pt x="1155" y="956"/>
                  </a:cubicBezTo>
                  <a:cubicBezTo>
                    <a:pt x="1394" y="717"/>
                    <a:pt x="1712" y="598"/>
                    <a:pt x="2150" y="598"/>
                  </a:cubicBezTo>
                  <a:close/>
                  <a:moveTo>
                    <a:pt x="2110" y="1"/>
                  </a:moveTo>
                  <a:cubicBezTo>
                    <a:pt x="1473" y="1"/>
                    <a:pt x="956" y="200"/>
                    <a:pt x="558" y="638"/>
                  </a:cubicBezTo>
                  <a:cubicBezTo>
                    <a:pt x="200" y="1036"/>
                    <a:pt x="1" y="1633"/>
                    <a:pt x="1" y="2309"/>
                  </a:cubicBezTo>
                  <a:cubicBezTo>
                    <a:pt x="1" y="3025"/>
                    <a:pt x="200" y="3543"/>
                    <a:pt x="598" y="3981"/>
                  </a:cubicBezTo>
                  <a:cubicBezTo>
                    <a:pt x="996" y="4379"/>
                    <a:pt x="1553" y="4578"/>
                    <a:pt x="2230" y="4578"/>
                  </a:cubicBezTo>
                  <a:cubicBezTo>
                    <a:pt x="2508" y="4578"/>
                    <a:pt x="2787" y="4538"/>
                    <a:pt x="3065" y="4498"/>
                  </a:cubicBezTo>
                  <a:cubicBezTo>
                    <a:pt x="3344" y="4418"/>
                    <a:pt x="3583" y="4339"/>
                    <a:pt x="3861" y="4219"/>
                  </a:cubicBezTo>
                  <a:lnTo>
                    <a:pt x="3861" y="3543"/>
                  </a:lnTo>
                  <a:cubicBezTo>
                    <a:pt x="3583" y="3702"/>
                    <a:pt x="3344" y="3782"/>
                    <a:pt x="3105" y="3861"/>
                  </a:cubicBezTo>
                  <a:cubicBezTo>
                    <a:pt x="2827" y="3941"/>
                    <a:pt x="2548" y="3981"/>
                    <a:pt x="2309" y="3981"/>
                  </a:cubicBezTo>
                  <a:cubicBezTo>
                    <a:pt x="1832" y="3981"/>
                    <a:pt x="1434" y="3821"/>
                    <a:pt x="1195" y="3583"/>
                  </a:cubicBezTo>
                  <a:cubicBezTo>
                    <a:pt x="916" y="3304"/>
                    <a:pt x="757" y="2946"/>
                    <a:pt x="717" y="2468"/>
                  </a:cubicBezTo>
                  <a:lnTo>
                    <a:pt x="4021" y="2468"/>
                  </a:lnTo>
                  <a:lnTo>
                    <a:pt x="4021" y="2110"/>
                  </a:lnTo>
                  <a:cubicBezTo>
                    <a:pt x="4021" y="1473"/>
                    <a:pt x="3861" y="956"/>
                    <a:pt x="3503" y="558"/>
                  </a:cubicBezTo>
                  <a:cubicBezTo>
                    <a:pt x="3185" y="200"/>
                    <a:pt x="2707" y="1"/>
                    <a:pt x="211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00"/>
            <p:cNvSpPr/>
            <p:nvPr/>
          </p:nvSpPr>
          <p:spPr>
            <a:xfrm>
              <a:off x="6230700" y="4928450"/>
              <a:ext cx="63700" cy="111475"/>
            </a:xfrm>
            <a:custGeom>
              <a:rect b="b" l="l" r="r" t="t"/>
              <a:pathLst>
                <a:path extrusionOk="0" h="4459" w="2548">
                  <a:moveTo>
                    <a:pt x="2190" y="1"/>
                  </a:moveTo>
                  <a:cubicBezTo>
                    <a:pt x="1831" y="1"/>
                    <a:pt x="1553" y="80"/>
                    <a:pt x="1314" y="200"/>
                  </a:cubicBezTo>
                  <a:cubicBezTo>
                    <a:pt x="1075" y="319"/>
                    <a:pt x="876" y="518"/>
                    <a:pt x="717" y="797"/>
                  </a:cubicBezTo>
                  <a:lnTo>
                    <a:pt x="717" y="120"/>
                  </a:lnTo>
                  <a:lnTo>
                    <a:pt x="1" y="120"/>
                  </a:lnTo>
                  <a:lnTo>
                    <a:pt x="1" y="4458"/>
                  </a:lnTo>
                  <a:lnTo>
                    <a:pt x="717" y="4458"/>
                  </a:lnTo>
                  <a:lnTo>
                    <a:pt x="717" y="2150"/>
                  </a:lnTo>
                  <a:cubicBezTo>
                    <a:pt x="717" y="1672"/>
                    <a:pt x="836" y="1314"/>
                    <a:pt x="1035" y="1036"/>
                  </a:cubicBezTo>
                  <a:cubicBezTo>
                    <a:pt x="1234" y="757"/>
                    <a:pt x="1553" y="638"/>
                    <a:pt x="1951" y="638"/>
                  </a:cubicBezTo>
                  <a:cubicBezTo>
                    <a:pt x="2070" y="638"/>
                    <a:pt x="2190" y="638"/>
                    <a:pt x="2269" y="677"/>
                  </a:cubicBezTo>
                  <a:cubicBezTo>
                    <a:pt x="2389" y="677"/>
                    <a:pt x="2468" y="717"/>
                    <a:pt x="2548" y="797"/>
                  </a:cubicBezTo>
                  <a:lnTo>
                    <a:pt x="2548" y="41"/>
                  </a:lnTo>
                  <a:cubicBezTo>
                    <a:pt x="2468" y="41"/>
                    <a:pt x="2389" y="41"/>
                    <a:pt x="234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00"/>
            <p:cNvSpPr/>
            <p:nvPr/>
          </p:nvSpPr>
          <p:spPr>
            <a:xfrm>
              <a:off x="6356075" y="4888650"/>
              <a:ext cx="17925" cy="151275"/>
            </a:xfrm>
            <a:custGeom>
              <a:rect b="b" l="l" r="r" t="t"/>
              <a:pathLst>
                <a:path extrusionOk="0" h="6051" w="717">
                  <a:moveTo>
                    <a:pt x="0" y="1"/>
                  </a:moveTo>
                  <a:lnTo>
                    <a:pt x="0" y="916"/>
                  </a:lnTo>
                  <a:lnTo>
                    <a:pt x="717" y="916"/>
                  </a:lnTo>
                  <a:lnTo>
                    <a:pt x="717" y="1"/>
                  </a:lnTo>
                  <a:close/>
                  <a:moveTo>
                    <a:pt x="0" y="1712"/>
                  </a:moveTo>
                  <a:lnTo>
                    <a:pt x="0" y="6050"/>
                  </a:lnTo>
                  <a:lnTo>
                    <a:pt x="717" y="6050"/>
                  </a:lnTo>
                  <a:lnTo>
                    <a:pt x="717" y="1712"/>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00"/>
            <p:cNvSpPr/>
            <p:nvPr/>
          </p:nvSpPr>
          <p:spPr>
            <a:xfrm>
              <a:off x="6410800" y="4928450"/>
              <a:ext cx="91550" cy="111475"/>
            </a:xfrm>
            <a:custGeom>
              <a:rect b="b" l="l" r="r" t="t"/>
              <a:pathLst>
                <a:path extrusionOk="0" h="4459" w="3662">
                  <a:moveTo>
                    <a:pt x="2149" y="1"/>
                  </a:moveTo>
                  <a:cubicBezTo>
                    <a:pt x="1831" y="1"/>
                    <a:pt x="1552" y="80"/>
                    <a:pt x="1313" y="200"/>
                  </a:cubicBezTo>
                  <a:cubicBezTo>
                    <a:pt x="1114" y="319"/>
                    <a:pt x="915" y="518"/>
                    <a:pt x="716" y="797"/>
                  </a:cubicBezTo>
                  <a:lnTo>
                    <a:pt x="716" y="120"/>
                  </a:lnTo>
                  <a:lnTo>
                    <a:pt x="0" y="120"/>
                  </a:lnTo>
                  <a:lnTo>
                    <a:pt x="0" y="4458"/>
                  </a:lnTo>
                  <a:lnTo>
                    <a:pt x="716" y="4458"/>
                  </a:lnTo>
                  <a:lnTo>
                    <a:pt x="716" y="1991"/>
                  </a:lnTo>
                  <a:cubicBezTo>
                    <a:pt x="716" y="1593"/>
                    <a:pt x="836" y="1235"/>
                    <a:pt x="1075" y="996"/>
                  </a:cubicBezTo>
                  <a:cubicBezTo>
                    <a:pt x="1274" y="757"/>
                    <a:pt x="1592" y="638"/>
                    <a:pt x="1990" y="638"/>
                  </a:cubicBezTo>
                  <a:cubicBezTo>
                    <a:pt x="2308" y="638"/>
                    <a:pt x="2547" y="717"/>
                    <a:pt x="2706" y="916"/>
                  </a:cubicBezTo>
                  <a:cubicBezTo>
                    <a:pt x="2866" y="1155"/>
                    <a:pt x="2945" y="1434"/>
                    <a:pt x="2945" y="1871"/>
                  </a:cubicBezTo>
                  <a:lnTo>
                    <a:pt x="2945" y="4458"/>
                  </a:lnTo>
                  <a:lnTo>
                    <a:pt x="3662" y="4458"/>
                  </a:lnTo>
                  <a:lnTo>
                    <a:pt x="3662" y="1832"/>
                  </a:lnTo>
                  <a:cubicBezTo>
                    <a:pt x="3662" y="1235"/>
                    <a:pt x="3502" y="797"/>
                    <a:pt x="3264" y="478"/>
                  </a:cubicBezTo>
                  <a:cubicBezTo>
                    <a:pt x="3025" y="160"/>
                    <a:pt x="2627" y="1"/>
                    <a:pt x="214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00"/>
            <p:cNvSpPr/>
            <p:nvPr/>
          </p:nvSpPr>
          <p:spPr>
            <a:xfrm>
              <a:off x="6510275" y="4888650"/>
              <a:ext cx="39825" cy="193050"/>
            </a:xfrm>
            <a:custGeom>
              <a:rect b="b" l="l" r="r" t="t"/>
              <a:pathLst>
                <a:path extrusionOk="0" h="7722" w="1593">
                  <a:moveTo>
                    <a:pt x="916" y="1"/>
                  </a:moveTo>
                  <a:lnTo>
                    <a:pt x="916" y="916"/>
                  </a:lnTo>
                  <a:lnTo>
                    <a:pt x="1593" y="916"/>
                  </a:lnTo>
                  <a:lnTo>
                    <a:pt x="1593" y="1"/>
                  </a:lnTo>
                  <a:close/>
                  <a:moveTo>
                    <a:pt x="916" y="1712"/>
                  </a:moveTo>
                  <a:lnTo>
                    <a:pt x="916" y="6130"/>
                  </a:lnTo>
                  <a:cubicBezTo>
                    <a:pt x="916" y="6528"/>
                    <a:pt x="837" y="6767"/>
                    <a:pt x="757" y="6926"/>
                  </a:cubicBezTo>
                  <a:cubicBezTo>
                    <a:pt x="638" y="7045"/>
                    <a:pt x="478" y="7085"/>
                    <a:pt x="200" y="7085"/>
                  </a:cubicBezTo>
                  <a:lnTo>
                    <a:pt x="1" y="7085"/>
                  </a:lnTo>
                  <a:lnTo>
                    <a:pt x="1" y="7722"/>
                  </a:lnTo>
                  <a:lnTo>
                    <a:pt x="280" y="7722"/>
                  </a:lnTo>
                  <a:cubicBezTo>
                    <a:pt x="757" y="7722"/>
                    <a:pt x="1075" y="7562"/>
                    <a:pt x="1274" y="7324"/>
                  </a:cubicBezTo>
                  <a:cubicBezTo>
                    <a:pt x="1513" y="7085"/>
                    <a:pt x="1593" y="6687"/>
                    <a:pt x="1593" y="6130"/>
                  </a:cubicBezTo>
                  <a:lnTo>
                    <a:pt x="1593" y="1712"/>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00"/>
            <p:cNvSpPr/>
            <p:nvPr/>
          </p:nvSpPr>
          <p:spPr>
            <a:xfrm>
              <a:off x="6579925" y="4928450"/>
              <a:ext cx="100525" cy="114450"/>
            </a:xfrm>
            <a:custGeom>
              <a:rect b="b" l="l" r="r" t="t"/>
              <a:pathLst>
                <a:path extrusionOk="0" h="4578" w="4021">
                  <a:moveTo>
                    <a:pt x="2150" y="598"/>
                  </a:moveTo>
                  <a:cubicBezTo>
                    <a:pt x="2508" y="598"/>
                    <a:pt x="2787" y="717"/>
                    <a:pt x="2986" y="956"/>
                  </a:cubicBezTo>
                  <a:cubicBezTo>
                    <a:pt x="3224" y="1195"/>
                    <a:pt x="3304" y="1513"/>
                    <a:pt x="3344" y="1911"/>
                  </a:cubicBezTo>
                  <a:lnTo>
                    <a:pt x="797" y="1911"/>
                  </a:lnTo>
                  <a:cubicBezTo>
                    <a:pt x="797" y="1473"/>
                    <a:pt x="956" y="1155"/>
                    <a:pt x="1195" y="956"/>
                  </a:cubicBezTo>
                  <a:cubicBezTo>
                    <a:pt x="1434" y="717"/>
                    <a:pt x="1752" y="598"/>
                    <a:pt x="2150" y="598"/>
                  </a:cubicBezTo>
                  <a:close/>
                  <a:moveTo>
                    <a:pt x="2150" y="1"/>
                  </a:moveTo>
                  <a:cubicBezTo>
                    <a:pt x="1473" y="1"/>
                    <a:pt x="956" y="200"/>
                    <a:pt x="598" y="638"/>
                  </a:cubicBezTo>
                  <a:cubicBezTo>
                    <a:pt x="200" y="1036"/>
                    <a:pt x="1" y="1633"/>
                    <a:pt x="1" y="2309"/>
                  </a:cubicBezTo>
                  <a:cubicBezTo>
                    <a:pt x="1" y="3025"/>
                    <a:pt x="200" y="3543"/>
                    <a:pt x="598" y="3981"/>
                  </a:cubicBezTo>
                  <a:cubicBezTo>
                    <a:pt x="1036" y="4379"/>
                    <a:pt x="1553" y="4578"/>
                    <a:pt x="2269" y="4578"/>
                  </a:cubicBezTo>
                  <a:cubicBezTo>
                    <a:pt x="2548" y="4578"/>
                    <a:pt x="2826" y="4538"/>
                    <a:pt x="3065" y="4498"/>
                  </a:cubicBezTo>
                  <a:cubicBezTo>
                    <a:pt x="3344" y="4418"/>
                    <a:pt x="3622" y="4339"/>
                    <a:pt x="3861" y="4219"/>
                  </a:cubicBezTo>
                  <a:lnTo>
                    <a:pt x="3861" y="3543"/>
                  </a:lnTo>
                  <a:cubicBezTo>
                    <a:pt x="3622" y="3702"/>
                    <a:pt x="3344" y="3782"/>
                    <a:pt x="3105" y="3861"/>
                  </a:cubicBezTo>
                  <a:cubicBezTo>
                    <a:pt x="2866" y="3941"/>
                    <a:pt x="2588" y="3981"/>
                    <a:pt x="2309" y="3981"/>
                  </a:cubicBezTo>
                  <a:cubicBezTo>
                    <a:pt x="1831" y="3981"/>
                    <a:pt x="1473" y="3821"/>
                    <a:pt x="1195" y="3583"/>
                  </a:cubicBezTo>
                  <a:cubicBezTo>
                    <a:pt x="916" y="3304"/>
                    <a:pt x="797" y="2946"/>
                    <a:pt x="757" y="2468"/>
                  </a:cubicBezTo>
                  <a:lnTo>
                    <a:pt x="4020" y="2468"/>
                  </a:lnTo>
                  <a:lnTo>
                    <a:pt x="4020" y="2110"/>
                  </a:lnTo>
                  <a:cubicBezTo>
                    <a:pt x="4020" y="1473"/>
                    <a:pt x="3861" y="956"/>
                    <a:pt x="3543" y="558"/>
                  </a:cubicBezTo>
                  <a:cubicBezTo>
                    <a:pt x="3185" y="200"/>
                    <a:pt x="2707" y="1"/>
                    <a:pt x="215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00"/>
            <p:cNvSpPr/>
            <p:nvPr/>
          </p:nvSpPr>
          <p:spPr>
            <a:xfrm>
              <a:off x="6702300" y="4928450"/>
              <a:ext cx="86600" cy="114450"/>
            </a:xfrm>
            <a:custGeom>
              <a:rect b="b" l="l" r="r" t="t"/>
              <a:pathLst>
                <a:path extrusionOk="0" h="4578" w="3464">
                  <a:moveTo>
                    <a:pt x="2190" y="1"/>
                  </a:moveTo>
                  <a:cubicBezTo>
                    <a:pt x="1513" y="1"/>
                    <a:pt x="996" y="200"/>
                    <a:pt x="598" y="598"/>
                  </a:cubicBezTo>
                  <a:cubicBezTo>
                    <a:pt x="200" y="1036"/>
                    <a:pt x="1" y="1593"/>
                    <a:pt x="1" y="2269"/>
                  </a:cubicBezTo>
                  <a:cubicBezTo>
                    <a:pt x="1" y="2986"/>
                    <a:pt x="200" y="3543"/>
                    <a:pt x="598" y="3941"/>
                  </a:cubicBezTo>
                  <a:cubicBezTo>
                    <a:pt x="956" y="4379"/>
                    <a:pt x="1473" y="4578"/>
                    <a:pt x="2150" y="4578"/>
                  </a:cubicBezTo>
                  <a:cubicBezTo>
                    <a:pt x="2389" y="4578"/>
                    <a:pt x="2628" y="4538"/>
                    <a:pt x="2827" y="4498"/>
                  </a:cubicBezTo>
                  <a:cubicBezTo>
                    <a:pt x="3026" y="4458"/>
                    <a:pt x="3264" y="4379"/>
                    <a:pt x="3463" y="4299"/>
                  </a:cubicBezTo>
                  <a:lnTo>
                    <a:pt x="3463" y="3622"/>
                  </a:lnTo>
                  <a:cubicBezTo>
                    <a:pt x="3225" y="3742"/>
                    <a:pt x="3026" y="3821"/>
                    <a:pt x="2827" y="3901"/>
                  </a:cubicBezTo>
                  <a:cubicBezTo>
                    <a:pt x="2628" y="3941"/>
                    <a:pt x="2429" y="3981"/>
                    <a:pt x="2230" y="3981"/>
                  </a:cubicBezTo>
                  <a:cubicBezTo>
                    <a:pt x="1752" y="3981"/>
                    <a:pt x="1394" y="3821"/>
                    <a:pt x="1155" y="3543"/>
                  </a:cubicBezTo>
                  <a:cubicBezTo>
                    <a:pt x="877" y="3224"/>
                    <a:pt x="757" y="2826"/>
                    <a:pt x="757" y="2269"/>
                  </a:cubicBezTo>
                  <a:cubicBezTo>
                    <a:pt x="757" y="1752"/>
                    <a:pt x="877" y="1354"/>
                    <a:pt x="1155" y="1036"/>
                  </a:cubicBezTo>
                  <a:cubicBezTo>
                    <a:pt x="1394" y="757"/>
                    <a:pt x="1752" y="598"/>
                    <a:pt x="2230" y="598"/>
                  </a:cubicBezTo>
                  <a:cubicBezTo>
                    <a:pt x="2429" y="598"/>
                    <a:pt x="2628" y="638"/>
                    <a:pt x="2827" y="677"/>
                  </a:cubicBezTo>
                  <a:cubicBezTo>
                    <a:pt x="3026" y="757"/>
                    <a:pt x="3225" y="837"/>
                    <a:pt x="3463" y="956"/>
                  </a:cubicBezTo>
                  <a:lnTo>
                    <a:pt x="3463" y="279"/>
                  </a:lnTo>
                  <a:cubicBezTo>
                    <a:pt x="3264" y="200"/>
                    <a:pt x="3065" y="120"/>
                    <a:pt x="2827" y="80"/>
                  </a:cubicBezTo>
                  <a:cubicBezTo>
                    <a:pt x="2628" y="41"/>
                    <a:pt x="2429" y="1"/>
                    <a:pt x="219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00"/>
            <p:cNvSpPr/>
            <p:nvPr/>
          </p:nvSpPr>
          <p:spPr>
            <a:xfrm>
              <a:off x="6795825" y="4900600"/>
              <a:ext cx="67700" cy="139325"/>
            </a:xfrm>
            <a:custGeom>
              <a:rect b="b" l="l" r="r" t="t"/>
              <a:pathLst>
                <a:path extrusionOk="0" h="5573" w="2708">
                  <a:moveTo>
                    <a:pt x="518" y="0"/>
                  </a:moveTo>
                  <a:lnTo>
                    <a:pt x="518" y="1234"/>
                  </a:lnTo>
                  <a:lnTo>
                    <a:pt x="1" y="1234"/>
                  </a:lnTo>
                  <a:lnTo>
                    <a:pt x="1" y="1791"/>
                  </a:lnTo>
                  <a:lnTo>
                    <a:pt x="518" y="1791"/>
                  </a:lnTo>
                  <a:lnTo>
                    <a:pt x="518" y="4139"/>
                  </a:lnTo>
                  <a:cubicBezTo>
                    <a:pt x="518" y="4697"/>
                    <a:pt x="638" y="5055"/>
                    <a:pt x="837" y="5254"/>
                  </a:cubicBezTo>
                  <a:cubicBezTo>
                    <a:pt x="1036" y="5453"/>
                    <a:pt x="1434" y="5572"/>
                    <a:pt x="1991" y="5572"/>
                  </a:cubicBezTo>
                  <a:lnTo>
                    <a:pt x="2707" y="5572"/>
                  </a:lnTo>
                  <a:lnTo>
                    <a:pt x="2707" y="4975"/>
                  </a:lnTo>
                  <a:lnTo>
                    <a:pt x="1991" y="4975"/>
                  </a:lnTo>
                  <a:cubicBezTo>
                    <a:pt x="1672" y="4975"/>
                    <a:pt x="1473" y="4935"/>
                    <a:pt x="1394" y="4816"/>
                  </a:cubicBezTo>
                  <a:cubicBezTo>
                    <a:pt x="1275" y="4736"/>
                    <a:pt x="1235" y="4498"/>
                    <a:pt x="1235" y="4139"/>
                  </a:cubicBezTo>
                  <a:lnTo>
                    <a:pt x="1235" y="1791"/>
                  </a:lnTo>
                  <a:lnTo>
                    <a:pt x="2707" y="1791"/>
                  </a:lnTo>
                  <a:lnTo>
                    <a:pt x="2707" y="1234"/>
                  </a:lnTo>
                  <a:lnTo>
                    <a:pt x="1235" y="1234"/>
                  </a:lnTo>
                  <a:lnTo>
                    <a:pt x="123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00"/>
            <p:cNvSpPr/>
            <p:nvPr/>
          </p:nvSpPr>
          <p:spPr>
            <a:xfrm>
              <a:off x="6866475" y="4928450"/>
              <a:ext cx="100525" cy="114450"/>
            </a:xfrm>
            <a:custGeom>
              <a:rect b="b" l="l" r="r" t="t"/>
              <a:pathLst>
                <a:path extrusionOk="0" h="4578" w="4021">
                  <a:moveTo>
                    <a:pt x="2150" y="598"/>
                  </a:moveTo>
                  <a:cubicBezTo>
                    <a:pt x="2508" y="598"/>
                    <a:pt x="2786" y="717"/>
                    <a:pt x="2985" y="956"/>
                  </a:cubicBezTo>
                  <a:cubicBezTo>
                    <a:pt x="3224" y="1195"/>
                    <a:pt x="3304" y="1513"/>
                    <a:pt x="3304" y="1911"/>
                  </a:cubicBezTo>
                  <a:lnTo>
                    <a:pt x="797" y="1911"/>
                  </a:lnTo>
                  <a:cubicBezTo>
                    <a:pt x="797" y="1473"/>
                    <a:pt x="956" y="1155"/>
                    <a:pt x="1195" y="956"/>
                  </a:cubicBezTo>
                  <a:cubicBezTo>
                    <a:pt x="1433" y="717"/>
                    <a:pt x="1752" y="598"/>
                    <a:pt x="2150" y="598"/>
                  </a:cubicBezTo>
                  <a:close/>
                  <a:moveTo>
                    <a:pt x="2150" y="1"/>
                  </a:moveTo>
                  <a:cubicBezTo>
                    <a:pt x="1473" y="1"/>
                    <a:pt x="956" y="200"/>
                    <a:pt x="598" y="638"/>
                  </a:cubicBezTo>
                  <a:cubicBezTo>
                    <a:pt x="200" y="1036"/>
                    <a:pt x="1" y="1633"/>
                    <a:pt x="1" y="2309"/>
                  </a:cubicBezTo>
                  <a:cubicBezTo>
                    <a:pt x="1" y="3025"/>
                    <a:pt x="200" y="3543"/>
                    <a:pt x="598" y="3981"/>
                  </a:cubicBezTo>
                  <a:cubicBezTo>
                    <a:pt x="1035" y="4379"/>
                    <a:pt x="1553" y="4578"/>
                    <a:pt x="2269" y="4578"/>
                  </a:cubicBezTo>
                  <a:cubicBezTo>
                    <a:pt x="2548" y="4578"/>
                    <a:pt x="2826" y="4538"/>
                    <a:pt x="3065" y="4498"/>
                  </a:cubicBezTo>
                  <a:cubicBezTo>
                    <a:pt x="3344" y="4418"/>
                    <a:pt x="3622" y="4339"/>
                    <a:pt x="3861" y="4219"/>
                  </a:cubicBezTo>
                  <a:lnTo>
                    <a:pt x="3861" y="3543"/>
                  </a:lnTo>
                  <a:cubicBezTo>
                    <a:pt x="3622" y="3702"/>
                    <a:pt x="3344" y="3782"/>
                    <a:pt x="3105" y="3861"/>
                  </a:cubicBezTo>
                  <a:cubicBezTo>
                    <a:pt x="2826" y="3941"/>
                    <a:pt x="2587" y="3981"/>
                    <a:pt x="2309" y="3981"/>
                  </a:cubicBezTo>
                  <a:cubicBezTo>
                    <a:pt x="1831" y="3981"/>
                    <a:pt x="1473" y="3821"/>
                    <a:pt x="1195" y="3583"/>
                  </a:cubicBezTo>
                  <a:cubicBezTo>
                    <a:pt x="916" y="3304"/>
                    <a:pt x="797" y="2946"/>
                    <a:pt x="757" y="2468"/>
                  </a:cubicBezTo>
                  <a:lnTo>
                    <a:pt x="4020" y="2468"/>
                  </a:lnTo>
                  <a:lnTo>
                    <a:pt x="4020" y="2110"/>
                  </a:lnTo>
                  <a:cubicBezTo>
                    <a:pt x="4020" y="1473"/>
                    <a:pt x="3861" y="956"/>
                    <a:pt x="3543" y="558"/>
                  </a:cubicBezTo>
                  <a:cubicBezTo>
                    <a:pt x="3184" y="200"/>
                    <a:pt x="2707" y="1"/>
                    <a:pt x="215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00"/>
            <p:cNvSpPr/>
            <p:nvPr/>
          </p:nvSpPr>
          <p:spPr>
            <a:xfrm>
              <a:off x="6988850" y="4888650"/>
              <a:ext cx="97525" cy="154250"/>
            </a:xfrm>
            <a:custGeom>
              <a:rect b="b" l="l" r="r" t="t"/>
              <a:pathLst>
                <a:path extrusionOk="0" h="6170" w="3901">
                  <a:moveTo>
                    <a:pt x="1951" y="2190"/>
                  </a:moveTo>
                  <a:cubicBezTo>
                    <a:pt x="2349" y="2190"/>
                    <a:pt x="2627" y="2349"/>
                    <a:pt x="2866" y="2628"/>
                  </a:cubicBezTo>
                  <a:cubicBezTo>
                    <a:pt x="3065" y="2946"/>
                    <a:pt x="3185" y="3344"/>
                    <a:pt x="3185" y="3861"/>
                  </a:cubicBezTo>
                  <a:cubicBezTo>
                    <a:pt x="3185" y="4418"/>
                    <a:pt x="3065" y="4816"/>
                    <a:pt x="2866" y="5135"/>
                  </a:cubicBezTo>
                  <a:cubicBezTo>
                    <a:pt x="2627" y="5413"/>
                    <a:pt x="2349" y="5573"/>
                    <a:pt x="1951" y="5573"/>
                  </a:cubicBezTo>
                  <a:cubicBezTo>
                    <a:pt x="1593" y="5573"/>
                    <a:pt x="1274" y="5413"/>
                    <a:pt x="1075" y="5135"/>
                  </a:cubicBezTo>
                  <a:cubicBezTo>
                    <a:pt x="837" y="4816"/>
                    <a:pt x="757" y="4418"/>
                    <a:pt x="757" y="3861"/>
                  </a:cubicBezTo>
                  <a:cubicBezTo>
                    <a:pt x="757" y="3344"/>
                    <a:pt x="837" y="2946"/>
                    <a:pt x="1075" y="2628"/>
                  </a:cubicBezTo>
                  <a:cubicBezTo>
                    <a:pt x="1274" y="2349"/>
                    <a:pt x="1593" y="2190"/>
                    <a:pt x="1951" y="2190"/>
                  </a:cubicBezTo>
                  <a:close/>
                  <a:moveTo>
                    <a:pt x="3185" y="1"/>
                  </a:moveTo>
                  <a:lnTo>
                    <a:pt x="3185" y="2349"/>
                  </a:lnTo>
                  <a:cubicBezTo>
                    <a:pt x="3025" y="2110"/>
                    <a:pt x="2826" y="1911"/>
                    <a:pt x="2588" y="1792"/>
                  </a:cubicBezTo>
                  <a:cubicBezTo>
                    <a:pt x="2389" y="1672"/>
                    <a:pt x="2110" y="1593"/>
                    <a:pt x="1792" y="1593"/>
                  </a:cubicBezTo>
                  <a:cubicBezTo>
                    <a:pt x="1274" y="1593"/>
                    <a:pt x="837" y="1792"/>
                    <a:pt x="478" y="2230"/>
                  </a:cubicBezTo>
                  <a:cubicBezTo>
                    <a:pt x="160" y="2628"/>
                    <a:pt x="1" y="3185"/>
                    <a:pt x="1" y="3861"/>
                  </a:cubicBezTo>
                  <a:cubicBezTo>
                    <a:pt x="1" y="4578"/>
                    <a:pt x="160" y="5095"/>
                    <a:pt x="478" y="5533"/>
                  </a:cubicBezTo>
                  <a:cubicBezTo>
                    <a:pt x="837" y="5971"/>
                    <a:pt x="1274" y="6170"/>
                    <a:pt x="1792" y="6170"/>
                  </a:cubicBezTo>
                  <a:cubicBezTo>
                    <a:pt x="2110" y="6170"/>
                    <a:pt x="2389" y="6090"/>
                    <a:pt x="2588" y="5971"/>
                  </a:cubicBezTo>
                  <a:cubicBezTo>
                    <a:pt x="2826" y="5851"/>
                    <a:pt x="3025" y="5652"/>
                    <a:pt x="3185" y="5413"/>
                  </a:cubicBezTo>
                  <a:lnTo>
                    <a:pt x="3185" y="6050"/>
                  </a:lnTo>
                  <a:lnTo>
                    <a:pt x="3901" y="6050"/>
                  </a:lnTo>
                  <a:lnTo>
                    <a:pt x="390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00"/>
            <p:cNvSpPr/>
            <p:nvPr/>
          </p:nvSpPr>
          <p:spPr>
            <a:xfrm>
              <a:off x="6205825" y="5126450"/>
              <a:ext cx="96550" cy="153250"/>
            </a:xfrm>
            <a:custGeom>
              <a:rect b="b" l="l" r="r" t="t"/>
              <a:pathLst>
                <a:path extrusionOk="0" h="6130" w="3862">
                  <a:moveTo>
                    <a:pt x="1951" y="2189"/>
                  </a:moveTo>
                  <a:cubicBezTo>
                    <a:pt x="2309" y="2189"/>
                    <a:pt x="2627" y="2349"/>
                    <a:pt x="2826" y="2627"/>
                  </a:cubicBezTo>
                  <a:cubicBezTo>
                    <a:pt x="3065" y="2946"/>
                    <a:pt x="3145" y="3344"/>
                    <a:pt x="3145" y="3861"/>
                  </a:cubicBezTo>
                  <a:cubicBezTo>
                    <a:pt x="3145" y="4378"/>
                    <a:pt x="3065" y="4816"/>
                    <a:pt x="2826" y="5095"/>
                  </a:cubicBezTo>
                  <a:cubicBezTo>
                    <a:pt x="2627" y="5413"/>
                    <a:pt x="2309" y="5532"/>
                    <a:pt x="1951" y="5532"/>
                  </a:cubicBezTo>
                  <a:cubicBezTo>
                    <a:pt x="1553" y="5532"/>
                    <a:pt x="1274" y="5413"/>
                    <a:pt x="1035" y="5095"/>
                  </a:cubicBezTo>
                  <a:cubicBezTo>
                    <a:pt x="836" y="4816"/>
                    <a:pt x="717" y="4378"/>
                    <a:pt x="717" y="3861"/>
                  </a:cubicBezTo>
                  <a:cubicBezTo>
                    <a:pt x="717" y="3344"/>
                    <a:pt x="836" y="2946"/>
                    <a:pt x="1035" y="2627"/>
                  </a:cubicBezTo>
                  <a:cubicBezTo>
                    <a:pt x="1274" y="2349"/>
                    <a:pt x="1553" y="2189"/>
                    <a:pt x="1951" y="2189"/>
                  </a:cubicBezTo>
                  <a:close/>
                  <a:moveTo>
                    <a:pt x="3145" y="1"/>
                  </a:moveTo>
                  <a:lnTo>
                    <a:pt x="3145" y="2349"/>
                  </a:lnTo>
                  <a:cubicBezTo>
                    <a:pt x="3025" y="2070"/>
                    <a:pt x="2826" y="1911"/>
                    <a:pt x="2588" y="1791"/>
                  </a:cubicBezTo>
                  <a:cubicBezTo>
                    <a:pt x="2349" y="1632"/>
                    <a:pt x="2070" y="1592"/>
                    <a:pt x="1752" y="1592"/>
                  </a:cubicBezTo>
                  <a:cubicBezTo>
                    <a:pt x="1234" y="1592"/>
                    <a:pt x="797" y="1791"/>
                    <a:pt x="478" y="2229"/>
                  </a:cubicBezTo>
                  <a:cubicBezTo>
                    <a:pt x="160" y="2627"/>
                    <a:pt x="1" y="3184"/>
                    <a:pt x="1" y="3861"/>
                  </a:cubicBezTo>
                  <a:cubicBezTo>
                    <a:pt x="1" y="4538"/>
                    <a:pt x="160" y="5095"/>
                    <a:pt x="478" y="5532"/>
                  </a:cubicBezTo>
                  <a:cubicBezTo>
                    <a:pt x="797" y="5930"/>
                    <a:pt x="1234" y="6129"/>
                    <a:pt x="1752" y="6129"/>
                  </a:cubicBezTo>
                  <a:cubicBezTo>
                    <a:pt x="2070" y="6129"/>
                    <a:pt x="2349" y="6090"/>
                    <a:pt x="2588" y="5970"/>
                  </a:cubicBezTo>
                  <a:cubicBezTo>
                    <a:pt x="2826" y="5811"/>
                    <a:pt x="3025" y="5652"/>
                    <a:pt x="3145" y="5373"/>
                  </a:cubicBezTo>
                  <a:lnTo>
                    <a:pt x="3145" y="6010"/>
                  </a:lnTo>
                  <a:lnTo>
                    <a:pt x="3861" y="6010"/>
                  </a:lnTo>
                  <a:lnTo>
                    <a:pt x="386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00"/>
            <p:cNvSpPr/>
            <p:nvPr/>
          </p:nvSpPr>
          <p:spPr>
            <a:xfrm>
              <a:off x="6339150" y="5166250"/>
              <a:ext cx="62700" cy="110475"/>
            </a:xfrm>
            <a:custGeom>
              <a:rect b="b" l="l" r="r" t="t"/>
              <a:pathLst>
                <a:path extrusionOk="0" h="4419" w="2508">
                  <a:moveTo>
                    <a:pt x="2150" y="0"/>
                  </a:moveTo>
                  <a:cubicBezTo>
                    <a:pt x="1831" y="0"/>
                    <a:pt x="1513" y="40"/>
                    <a:pt x="1274" y="199"/>
                  </a:cubicBezTo>
                  <a:cubicBezTo>
                    <a:pt x="1035" y="319"/>
                    <a:pt x="836" y="518"/>
                    <a:pt x="717" y="757"/>
                  </a:cubicBezTo>
                  <a:lnTo>
                    <a:pt x="717" y="80"/>
                  </a:lnTo>
                  <a:lnTo>
                    <a:pt x="1" y="80"/>
                  </a:lnTo>
                  <a:lnTo>
                    <a:pt x="1" y="4418"/>
                  </a:lnTo>
                  <a:lnTo>
                    <a:pt x="717" y="4418"/>
                  </a:lnTo>
                  <a:lnTo>
                    <a:pt x="717" y="2150"/>
                  </a:lnTo>
                  <a:cubicBezTo>
                    <a:pt x="717" y="1672"/>
                    <a:pt x="797" y="1274"/>
                    <a:pt x="1035" y="1035"/>
                  </a:cubicBezTo>
                  <a:cubicBezTo>
                    <a:pt x="1234" y="757"/>
                    <a:pt x="1553" y="637"/>
                    <a:pt x="1951" y="637"/>
                  </a:cubicBezTo>
                  <a:cubicBezTo>
                    <a:pt x="2070" y="637"/>
                    <a:pt x="2150" y="637"/>
                    <a:pt x="2269" y="677"/>
                  </a:cubicBezTo>
                  <a:cubicBezTo>
                    <a:pt x="2349" y="677"/>
                    <a:pt x="2428" y="717"/>
                    <a:pt x="2508" y="757"/>
                  </a:cubicBezTo>
                  <a:lnTo>
                    <a:pt x="2508" y="40"/>
                  </a:lnTo>
                  <a:cubicBezTo>
                    <a:pt x="2428" y="0"/>
                    <a:pt x="2389" y="0"/>
                    <a:pt x="230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00"/>
            <p:cNvSpPr/>
            <p:nvPr/>
          </p:nvSpPr>
          <p:spPr>
            <a:xfrm>
              <a:off x="6418750" y="5168250"/>
              <a:ext cx="91550" cy="111450"/>
            </a:xfrm>
            <a:custGeom>
              <a:rect b="b" l="l" r="r" t="t"/>
              <a:pathLst>
                <a:path extrusionOk="0" h="4458" w="3662">
                  <a:moveTo>
                    <a:pt x="0" y="0"/>
                  </a:moveTo>
                  <a:lnTo>
                    <a:pt x="0" y="2627"/>
                  </a:lnTo>
                  <a:cubicBezTo>
                    <a:pt x="0" y="3224"/>
                    <a:pt x="160" y="3701"/>
                    <a:pt x="398" y="4020"/>
                  </a:cubicBezTo>
                  <a:cubicBezTo>
                    <a:pt x="677" y="4298"/>
                    <a:pt x="1035" y="4457"/>
                    <a:pt x="1553" y="4457"/>
                  </a:cubicBezTo>
                  <a:cubicBezTo>
                    <a:pt x="1831" y="4457"/>
                    <a:pt x="2110" y="4418"/>
                    <a:pt x="2349" y="4298"/>
                  </a:cubicBezTo>
                  <a:cubicBezTo>
                    <a:pt x="2548" y="4139"/>
                    <a:pt x="2747" y="3940"/>
                    <a:pt x="2946" y="3701"/>
                  </a:cubicBezTo>
                  <a:lnTo>
                    <a:pt x="2946" y="4338"/>
                  </a:lnTo>
                  <a:lnTo>
                    <a:pt x="3662" y="4338"/>
                  </a:lnTo>
                  <a:lnTo>
                    <a:pt x="3662" y="0"/>
                  </a:lnTo>
                  <a:lnTo>
                    <a:pt x="2946" y="0"/>
                  </a:lnTo>
                  <a:lnTo>
                    <a:pt x="2946" y="2468"/>
                  </a:lnTo>
                  <a:cubicBezTo>
                    <a:pt x="2946" y="2905"/>
                    <a:pt x="2826" y="3224"/>
                    <a:pt x="2587" y="3463"/>
                  </a:cubicBezTo>
                  <a:cubicBezTo>
                    <a:pt x="2388" y="3741"/>
                    <a:pt x="2070" y="3860"/>
                    <a:pt x="1672" y="3860"/>
                  </a:cubicBezTo>
                  <a:cubicBezTo>
                    <a:pt x="1354" y="3860"/>
                    <a:pt x="1115" y="3741"/>
                    <a:pt x="956" y="3542"/>
                  </a:cubicBezTo>
                  <a:cubicBezTo>
                    <a:pt x="796" y="3343"/>
                    <a:pt x="717" y="3025"/>
                    <a:pt x="717" y="2627"/>
                  </a:cubicBezTo>
                  <a:lnTo>
                    <a:pt x="71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00"/>
            <p:cNvSpPr/>
            <p:nvPr/>
          </p:nvSpPr>
          <p:spPr>
            <a:xfrm>
              <a:off x="6525200" y="5166250"/>
              <a:ext cx="97550" cy="152250"/>
            </a:xfrm>
            <a:custGeom>
              <a:rect b="b" l="l" r="r" t="t"/>
              <a:pathLst>
                <a:path extrusionOk="0" h="6090" w="3902">
                  <a:moveTo>
                    <a:pt x="1951" y="597"/>
                  </a:moveTo>
                  <a:cubicBezTo>
                    <a:pt x="2349" y="597"/>
                    <a:pt x="2628" y="717"/>
                    <a:pt x="2866" y="995"/>
                  </a:cubicBezTo>
                  <a:cubicBezTo>
                    <a:pt x="3065" y="1314"/>
                    <a:pt x="3185" y="1712"/>
                    <a:pt x="3185" y="2229"/>
                  </a:cubicBezTo>
                  <a:cubicBezTo>
                    <a:pt x="3185" y="2747"/>
                    <a:pt x="3065" y="3145"/>
                    <a:pt x="2866" y="3423"/>
                  </a:cubicBezTo>
                  <a:cubicBezTo>
                    <a:pt x="2628" y="3702"/>
                    <a:pt x="2349" y="3821"/>
                    <a:pt x="1951" y="3821"/>
                  </a:cubicBezTo>
                  <a:cubicBezTo>
                    <a:pt x="1593" y="3821"/>
                    <a:pt x="1274" y="3702"/>
                    <a:pt x="1075" y="3423"/>
                  </a:cubicBezTo>
                  <a:cubicBezTo>
                    <a:pt x="837" y="3145"/>
                    <a:pt x="757" y="2747"/>
                    <a:pt x="757" y="2229"/>
                  </a:cubicBezTo>
                  <a:cubicBezTo>
                    <a:pt x="757" y="1712"/>
                    <a:pt x="837" y="1314"/>
                    <a:pt x="1075" y="995"/>
                  </a:cubicBezTo>
                  <a:cubicBezTo>
                    <a:pt x="1274" y="717"/>
                    <a:pt x="1593" y="597"/>
                    <a:pt x="1951" y="597"/>
                  </a:cubicBezTo>
                  <a:close/>
                  <a:moveTo>
                    <a:pt x="1792" y="0"/>
                  </a:moveTo>
                  <a:cubicBezTo>
                    <a:pt x="1235" y="0"/>
                    <a:pt x="837" y="199"/>
                    <a:pt x="478" y="597"/>
                  </a:cubicBezTo>
                  <a:cubicBezTo>
                    <a:pt x="160" y="995"/>
                    <a:pt x="1" y="1553"/>
                    <a:pt x="1" y="2229"/>
                  </a:cubicBezTo>
                  <a:cubicBezTo>
                    <a:pt x="1" y="2866"/>
                    <a:pt x="160" y="3423"/>
                    <a:pt x="478" y="3821"/>
                  </a:cubicBezTo>
                  <a:cubicBezTo>
                    <a:pt x="837" y="4219"/>
                    <a:pt x="1235" y="4418"/>
                    <a:pt x="1792" y="4418"/>
                  </a:cubicBezTo>
                  <a:cubicBezTo>
                    <a:pt x="2110" y="4418"/>
                    <a:pt x="2389" y="4378"/>
                    <a:pt x="2588" y="4259"/>
                  </a:cubicBezTo>
                  <a:cubicBezTo>
                    <a:pt x="2827" y="4139"/>
                    <a:pt x="3026" y="3940"/>
                    <a:pt x="3185" y="3662"/>
                  </a:cubicBezTo>
                  <a:lnTo>
                    <a:pt x="3185" y="4020"/>
                  </a:lnTo>
                  <a:cubicBezTo>
                    <a:pt x="3185" y="4537"/>
                    <a:pt x="3065" y="4896"/>
                    <a:pt x="2827" y="5134"/>
                  </a:cubicBezTo>
                  <a:cubicBezTo>
                    <a:pt x="2588" y="5373"/>
                    <a:pt x="2230" y="5493"/>
                    <a:pt x="1792" y="5493"/>
                  </a:cubicBezTo>
                  <a:cubicBezTo>
                    <a:pt x="1553" y="5493"/>
                    <a:pt x="1354" y="5493"/>
                    <a:pt x="1155" y="5413"/>
                  </a:cubicBezTo>
                  <a:cubicBezTo>
                    <a:pt x="956" y="5373"/>
                    <a:pt x="757" y="5294"/>
                    <a:pt x="518" y="5174"/>
                  </a:cubicBezTo>
                  <a:lnTo>
                    <a:pt x="518" y="5851"/>
                  </a:lnTo>
                  <a:cubicBezTo>
                    <a:pt x="757" y="5930"/>
                    <a:pt x="956" y="6010"/>
                    <a:pt x="1195" y="6050"/>
                  </a:cubicBezTo>
                  <a:cubicBezTo>
                    <a:pt x="1394" y="6090"/>
                    <a:pt x="1633" y="6090"/>
                    <a:pt x="1871" y="6090"/>
                  </a:cubicBezTo>
                  <a:cubicBezTo>
                    <a:pt x="2548" y="6090"/>
                    <a:pt x="3065" y="5891"/>
                    <a:pt x="3384" y="5532"/>
                  </a:cubicBezTo>
                  <a:cubicBezTo>
                    <a:pt x="3742" y="5174"/>
                    <a:pt x="3901" y="4657"/>
                    <a:pt x="3901" y="3901"/>
                  </a:cubicBezTo>
                  <a:lnTo>
                    <a:pt x="3901" y="80"/>
                  </a:lnTo>
                  <a:lnTo>
                    <a:pt x="3185" y="80"/>
                  </a:lnTo>
                  <a:lnTo>
                    <a:pt x="3185" y="757"/>
                  </a:lnTo>
                  <a:cubicBezTo>
                    <a:pt x="3026" y="518"/>
                    <a:pt x="2827" y="319"/>
                    <a:pt x="2588" y="199"/>
                  </a:cubicBezTo>
                  <a:cubicBezTo>
                    <a:pt x="2389" y="40"/>
                    <a:pt x="2110" y="0"/>
                    <a:pt x="179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00"/>
            <p:cNvSpPr/>
            <p:nvPr/>
          </p:nvSpPr>
          <p:spPr>
            <a:xfrm>
              <a:off x="6645600" y="5166250"/>
              <a:ext cx="83600" cy="113450"/>
            </a:xfrm>
            <a:custGeom>
              <a:rect b="b" l="l" r="r" t="t"/>
              <a:pathLst>
                <a:path extrusionOk="0" h="4538" w="3344">
                  <a:moveTo>
                    <a:pt x="1712" y="0"/>
                  </a:moveTo>
                  <a:cubicBezTo>
                    <a:pt x="1155" y="0"/>
                    <a:pt x="757" y="120"/>
                    <a:pt x="478" y="319"/>
                  </a:cubicBezTo>
                  <a:cubicBezTo>
                    <a:pt x="199" y="558"/>
                    <a:pt x="40" y="876"/>
                    <a:pt x="40" y="1274"/>
                  </a:cubicBezTo>
                  <a:cubicBezTo>
                    <a:pt x="40" y="1592"/>
                    <a:pt x="120" y="1871"/>
                    <a:pt x="319" y="2070"/>
                  </a:cubicBezTo>
                  <a:cubicBezTo>
                    <a:pt x="518" y="2269"/>
                    <a:pt x="836" y="2388"/>
                    <a:pt x="1274" y="2508"/>
                  </a:cubicBezTo>
                  <a:lnTo>
                    <a:pt x="1553" y="2548"/>
                  </a:lnTo>
                  <a:cubicBezTo>
                    <a:pt x="1990" y="2627"/>
                    <a:pt x="2269" y="2747"/>
                    <a:pt x="2388" y="2866"/>
                  </a:cubicBezTo>
                  <a:cubicBezTo>
                    <a:pt x="2548" y="2946"/>
                    <a:pt x="2587" y="3105"/>
                    <a:pt x="2587" y="3304"/>
                  </a:cubicBezTo>
                  <a:cubicBezTo>
                    <a:pt x="2587" y="3503"/>
                    <a:pt x="2508" y="3662"/>
                    <a:pt x="2309" y="3781"/>
                  </a:cubicBezTo>
                  <a:cubicBezTo>
                    <a:pt x="2150" y="3901"/>
                    <a:pt x="1871" y="3940"/>
                    <a:pt x="1553" y="3940"/>
                  </a:cubicBezTo>
                  <a:cubicBezTo>
                    <a:pt x="1314" y="3940"/>
                    <a:pt x="1035" y="3901"/>
                    <a:pt x="796" y="3861"/>
                  </a:cubicBezTo>
                  <a:cubicBezTo>
                    <a:pt x="518" y="3781"/>
                    <a:pt x="279" y="3662"/>
                    <a:pt x="0" y="3543"/>
                  </a:cubicBezTo>
                  <a:lnTo>
                    <a:pt x="0" y="4299"/>
                  </a:lnTo>
                  <a:cubicBezTo>
                    <a:pt x="279" y="4378"/>
                    <a:pt x="558" y="4418"/>
                    <a:pt x="796" y="4498"/>
                  </a:cubicBezTo>
                  <a:cubicBezTo>
                    <a:pt x="1075" y="4537"/>
                    <a:pt x="1314" y="4537"/>
                    <a:pt x="1513" y="4537"/>
                  </a:cubicBezTo>
                  <a:cubicBezTo>
                    <a:pt x="2110" y="4537"/>
                    <a:pt x="2548" y="4418"/>
                    <a:pt x="2826" y="4179"/>
                  </a:cubicBezTo>
                  <a:cubicBezTo>
                    <a:pt x="3184" y="3980"/>
                    <a:pt x="3343" y="3662"/>
                    <a:pt x="3343" y="3224"/>
                  </a:cubicBezTo>
                  <a:cubicBezTo>
                    <a:pt x="3343" y="2866"/>
                    <a:pt x="3224" y="2627"/>
                    <a:pt x="2985" y="2428"/>
                  </a:cubicBezTo>
                  <a:cubicBezTo>
                    <a:pt x="2786" y="2229"/>
                    <a:pt x="2428" y="2070"/>
                    <a:pt x="1911" y="1951"/>
                  </a:cubicBezTo>
                  <a:lnTo>
                    <a:pt x="1672" y="1911"/>
                  </a:lnTo>
                  <a:cubicBezTo>
                    <a:pt x="1314" y="1831"/>
                    <a:pt x="1035" y="1712"/>
                    <a:pt x="916" y="1632"/>
                  </a:cubicBezTo>
                  <a:cubicBezTo>
                    <a:pt x="796" y="1553"/>
                    <a:pt x="717" y="1393"/>
                    <a:pt x="717" y="1234"/>
                  </a:cubicBezTo>
                  <a:cubicBezTo>
                    <a:pt x="717" y="1035"/>
                    <a:pt x="836" y="876"/>
                    <a:pt x="995" y="757"/>
                  </a:cubicBezTo>
                  <a:cubicBezTo>
                    <a:pt x="1155" y="637"/>
                    <a:pt x="1433" y="597"/>
                    <a:pt x="1791" y="597"/>
                  </a:cubicBezTo>
                  <a:cubicBezTo>
                    <a:pt x="2030" y="597"/>
                    <a:pt x="2229" y="597"/>
                    <a:pt x="2468" y="677"/>
                  </a:cubicBezTo>
                  <a:cubicBezTo>
                    <a:pt x="2667" y="717"/>
                    <a:pt x="2906" y="796"/>
                    <a:pt x="3105" y="916"/>
                  </a:cubicBezTo>
                  <a:lnTo>
                    <a:pt x="3105" y="239"/>
                  </a:lnTo>
                  <a:cubicBezTo>
                    <a:pt x="2906" y="160"/>
                    <a:pt x="2667" y="80"/>
                    <a:pt x="2468" y="40"/>
                  </a:cubicBezTo>
                  <a:cubicBezTo>
                    <a:pt x="2229" y="0"/>
                    <a:pt x="1951" y="0"/>
                    <a:pt x="171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sp>
        <p:nvSpPr>
          <p:cNvPr id="1290" name="Google Shape;1290;p101"/>
          <p:cNvSpPr txBox="1"/>
          <p:nvPr>
            <p:ph type="title"/>
          </p:nvPr>
        </p:nvSpPr>
        <p:spPr>
          <a:xfrm>
            <a:off x="800100" y="299225"/>
            <a:ext cx="7881900" cy="798300"/>
          </a:xfrm>
          <a:prstGeom prst="rect">
            <a:avLst/>
          </a:prstGeom>
        </p:spPr>
        <p:txBody>
          <a:bodyPr anchorCtr="0" anchor="b" bIns="0" lIns="0" spcFirstLastPara="1" rIns="0" wrap="square" tIns="0">
            <a:noAutofit/>
          </a:bodyPr>
          <a:lstStyle/>
          <a:p>
            <a:pPr indent="0" lvl="0" marL="0" rtl="0" algn="l">
              <a:lnSpc>
                <a:spcPct val="80000"/>
              </a:lnSpc>
              <a:spcBef>
                <a:spcPts val="0"/>
              </a:spcBef>
              <a:spcAft>
                <a:spcPts val="0"/>
              </a:spcAft>
              <a:buNone/>
            </a:pPr>
            <a:r>
              <a:rPr lang="en-US"/>
              <a:t>Adverse Childhood Experiences (ACEs) and Suicide Attempts</a:t>
            </a:r>
            <a:endParaRPr/>
          </a:p>
        </p:txBody>
      </p:sp>
      <p:sp>
        <p:nvSpPr>
          <p:cNvPr id="1291" name="Google Shape;1291;p101"/>
          <p:cNvSpPr txBox="1"/>
          <p:nvPr>
            <p:ph idx="3" type="subTitle"/>
          </p:nvPr>
        </p:nvSpPr>
        <p:spPr>
          <a:xfrm>
            <a:off x="800100" y="1158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92" name="Google Shape;1292;p101"/>
          <p:cNvSpPr txBox="1"/>
          <p:nvPr/>
        </p:nvSpPr>
        <p:spPr>
          <a:xfrm>
            <a:off x="7091400" y="4622800"/>
            <a:ext cx="1709700" cy="378000"/>
          </a:xfrm>
          <a:prstGeom prst="rect">
            <a:avLst/>
          </a:prstGeom>
          <a:noFill/>
          <a:ln>
            <a:noFill/>
          </a:ln>
        </p:spPr>
        <p:txBody>
          <a:bodyPr anchorCtr="0" anchor="t" bIns="0" lIns="0" spcFirstLastPara="1" rIns="0" wrap="square" tIns="0">
            <a:noAutofit/>
          </a:bodyPr>
          <a:lstStyle/>
          <a:p>
            <a:pPr indent="0" lvl="0" marL="0" rtl="0" algn="r">
              <a:lnSpc>
                <a:spcPct val="80000"/>
              </a:lnSpc>
              <a:spcBef>
                <a:spcPts val="0"/>
              </a:spcBef>
              <a:spcAft>
                <a:spcPts val="0"/>
              </a:spcAft>
              <a:buNone/>
            </a:pPr>
            <a:r>
              <a:rPr lang="en-US" sz="1200">
                <a:solidFill>
                  <a:schemeClr val="dk1"/>
                </a:solidFill>
                <a:latin typeface="Calibri"/>
                <a:ea typeface="Calibri"/>
                <a:cs typeface="Calibri"/>
                <a:sym typeface="Calibri"/>
              </a:rPr>
              <a:t>(Anda &amp; Felitti, 2011;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Dube et al., 2001))</a:t>
            </a:r>
            <a:endParaRPr sz="1200">
              <a:solidFill>
                <a:schemeClr val="dk1"/>
              </a:solidFill>
              <a:latin typeface="Calibri"/>
              <a:ea typeface="Calibri"/>
              <a:cs typeface="Calibri"/>
              <a:sym typeface="Calibri"/>
            </a:endParaRPr>
          </a:p>
        </p:txBody>
      </p:sp>
      <p:sp>
        <p:nvSpPr>
          <p:cNvPr id="1293" name="Google Shape;1293;p101"/>
          <p:cNvSpPr txBox="1"/>
          <p:nvPr/>
        </p:nvSpPr>
        <p:spPr>
          <a:xfrm>
            <a:off x="7239000" y="1396200"/>
            <a:ext cx="1709700" cy="3137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US">
                <a:solidFill>
                  <a:schemeClr val="dk1"/>
                </a:solidFill>
                <a:latin typeface="Calibri"/>
                <a:ea typeface="Calibri"/>
                <a:cs typeface="Calibri"/>
                <a:sym typeface="Calibri"/>
              </a:rPr>
              <a:t>Increased Risk for Suicide Attempts by ACE Score</a:t>
            </a:r>
            <a:endParaRPr b="1">
              <a:solidFill>
                <a:schemeClr val="dk1"/>
              </a:solidFill>
              <a:latin typeface="Calibri"/>
              <a:ea typeface="Calibri"/>
              <a:cs typeface="Calibri"/>
              <a:sym typeface="Calibri"/>
            </a:endParaRPr>
          </a:p>
          <a:p>
            <a:pPr indent="0" lvl="0" marL="0" rtl="0" algn="l">
              <a:lnSpc>
                <a:spcPct val="90000"/>
              </a:lnSpc>
              <a:spcBef>
                <a:spcPts val="600"/>
              </a:spcBef>
              <a:spcAft>
                <a:spcPts val="0"/>
              </a:spcAft>
              <a:buNone/>
            </a:pPr>
            <a:r>
              <a:rPr b="1" lang="en-US" sz="1300">
                <a:latin typeface="Calibri"/>
                <a:ea typeface="Calibri"/>
                <a:cs typeface="Calibri"/>
                <a:sym typeface="Calibri"/>
              </a:rPr>
              <a:t>Child/Adolescent</a:t>
            </a:r>
            <a:endParaRPr b="1" sz="1300">
              <a:latin typeface="Calibri"/>
              <a:ea typeface="Calibri"/>
              <a:cs typeface="Calibri"/>
              <a:sym typeface="Calibri"/>
            </a:endParaRPr>
          </a:p>
          <a:p>
            <a:pPr indent="-139700" lvl="0" marL="228600" rtl="0" algn="l">
              <a:lnSpc>
                <a:spcPct val="90000"/>
              </a:lnSpc>
              <a:spcBef>
                <a:spcPts val="100"/>
              </a:spcBef>
              <a:spcAft>
                <a:spcPts val="0"/>
              </a:spcAft>
              <a:buClr>
                <a:schemeClr val="accent1"/>
              </a:buClr>
              <a:buSzPts val="1300"/>
              <a:buFont typeface="Calibri"/>
              <a:buChar char="●"/>
            </a:pPr>
            <a:r>
              <a:rPr lang="en-US" sz="1300">
                <a:solidFill>
                  <a:schemeClr val="dk1"/>
                </a:solidFill>
                <a:latin typeface="Calibri"/>
                <a:ea typeface="Calibri"/>
                <a:cs typeface="Calibri"/>
                <a:sym typeface="Calibri"/>
              </a:rPr>
              <a:t>1 = 40%, </a:t>
            </a:r>
            <a:endParaRPr sz="1300">
              <a:solidFill>
                <a:schemeClr val="dk1"/>
              </a:solidFill>
              <a:latin typeface="Calibri"/>
              <a:ea typeface="Calibri"/>
              <a:cs typeface="Calibri"/>
              <a:sym typeface="Calibri"/>
            </a:endParaRPr>
          </a:p>
          <a:p>
            <a:pPr indent="-139700" lvl="0" marL="228600" rtl="0" algn="l">
              <a:lnSpc>
                <a:spcPct val="90000"/>
              </a:lnSpc>
              <a:spcBef>
                <a:spcPts val="100"/>
              </a:spcBef>
              <a:spcAft>
                <a:spcPts val="0"/>
              </a:spcAft>
              <a:buClr>
                <a:schemeClr val="accent1"/>
              </a:buClr>
              <a:buSzPts val="1300"/>
              <a:buFont typeface="Calibri"/>
              <a:buChar char="●"/>
            </a:pPr>
            <a:r>
              <a:rPr lang="en-US" sz="1300">
                <a:solidFill>
                  <a:schemeClr val="dk1"/>
                </a:solidFill>
                <a:latin typeface="Calibri"/>
                <a:ea typeface="Calibri"/>
                <a:cs typeface="Calibri"/>
                <a:sym typeface="Calibri"/>
              </a:rPr>
              <a:t>2 = 530%, </a:t>
            </a:r>
            <a:endParaRPr sz="1300">
              <a:solidFill>
                <a:schemeClr val="dk1"/>
              </a:solidFill>
              <a:latin typeface="Calibri"/>
              <a:ea typeface="Calibri"/>
              <a:cs typeface="Calibri"/>
              <a:sym typeface="Calibri"/>
            </a:endParaRPr>
          </a:p>
          <a:p>
            <a:pPr indent="-139700" lvl="0" marL="228600" rtl="0" algn="l">
              <a:lnSpc>
                <a:spcPct val="90000"/>
              </a:lnSpc>
              <a:spcBef>
                <a:spcPts val="100"/>
              </a:spcBef>
              <a:spcAft>
                <a:spcPts val="0"/>
              </a:spcAft>
              <a:buClr>
                <a:schemeClr val="accent1"/>
              </a:buClr>
              <a:buSzPts val="1300"/>
              <a:buFont typeface="Calibri"/>
              <a:buChar char="●"/>
            </a:pPr>
            <a:r>
              <a:rPr lang="en-US" sz="1300">
                <a:solidFill>
                  <a:schemeClr val="dk1"/>
                </a:solidFill>
                <a:latin typeface="Calibri"/>
                <a:ea typeface="Calibri"/>
                <a:cs typeface="Calibri"/>
                <a:sym typeface="Calibri"/>
              </a:rPr>
              <a:t>3 = 750%, </a:t>
            </a:r>
            <a:endParaRPr sz="1300">
              <a:solidFill>
                <a:schemeClr val="dk1"/>
              </a:solidFill>
              <a:latin typeface="Calibri"/>
              <a:ea typeface="Calibri"/>
              <a:cs typeface="Calibri"/>
              <a:sym typeface="Calibri"/>
            </a:endParaRPr>
          </a:p>
          <a:p>
            <a:pPr indent="-139700" lvl="0" marL="228600" rtl="0" algn="l">
              <a:lnSpc>
                <a:spcPct val="90000"/>
              </a:lnSpc>
              <a:spcBef>
                <a:spcPts val="100"/>
              </a:spcBef>
              <a:spcAft>
                <a:spcPts val="0"/>
              </a:spcAft>
              <a:buClr>
                <a:schemeClr val="accent1"/>
              </a:buClr>
              <a:buSzPts val="1300"/>
              <a:buFont typeface="Calibri"/>
              <a:buChar char="●"/>
            </a:pPr>
            <a:r>
              <a:rPr lang="en-US" sz="1300">
                <a:solidFill>
                  <a:schemeClr val="dk1"/>
                </a:solidFill>
                <a:latin typeface="Calibri"/>
                <a:ea typeface="Calibri"/>
                <a:cs typeface="Calibri"/>
                <a:sym typeface="Calibri"/>
              </a:rPr>
              <a:t>4 = 1,090%</a:t>
            </a:r>
            <a:endParaRPr sz="1300">
              <a:solidFill>
                <a:schemeClr val="dk1"/>
              </a:solidFill>
              <a:latin typeface="Calibri"/>
              <a:ea typeface="Calibri"/>
              <a:cs typeface="Calibri"/>
              <a:sym typeface="Calibri"/>
            </a:endParaRPr>
          </a:p>
          <a:p>
            <a:pPr indent="-139700" lvl="0" marL="228600" rtl="0" algn="l">
              <a:lnSpc>
                <a:spcPct val="90000"/>
              </a:lnSpc>
              <a:spcBef>
                <a:spcPts val="100"/>
              </a:spcBef>
              <a:spcAft>
                <a:spcPts val="0"/>
              </a:spcAft>
              <a:buClr>
                <a:schemeClr val="accent1"/>
              </a:buClr>
              <a:buSzPts val="1300"/>
              <a:buFont typeface="Calibri"/>
              <a:buChar char="●"/>
            </a:pPr>
            <a:r>
              <a:rPr lang="en-US" sz="1300">
                <a:solidFill>
                  <a:schemeClr val="dk1"/>
                </a:solidFill>
                <a:latin typeface="Calibri"/>
                <a:ea typeface="Calibri"/>
                <a:cs typeface="Calibri"/>
                <a:sym typeface="Calibri"/>
              </a:rPr>
              <a:t>≥7 = 4,970%</a:t>
            </a:r>
            <a:endParaRPr sz="1300">
              <a:solidFill>
                <a:schemeClr val="dk1"/>
              </a:solidFill>
              <a:latin typeface="Calibri"/>
              <a:ea typeface="Calibri"/>
              <a:cs typeface="Calibri"/>
              <a:sym typeface="Calibri"/>
            </a:endParaRPr>
          </a:p>
          <a:p>
            <a:pPr indent="0" lvl="0" marL="0" rtl="0" algn="l">
              <a:lnSpc>
                <a:spcPct val="90000"/>
              </a:lnSpc>
              <a:spcBef>
                <a:spcPts val="600"/>
              </a:spcBef>
              <a:spcAft>
                <a:spcPts val="0"/>
              </a:spcAft>
              <a:buNone/>
            </a:pPr>
            <a:r>
              <a:rPr b="1" lang="en-US" sz="1300">
                <a:latin typeface="Calibri"/>
                <a:ea typeface="Calibri"/>
                <a:cs typeface="Calibri"/>
                <a:sym typeface="Calibri"/>
              </a:rPr>
              <a:t>Adult</a:t>
            </a:r>
            <a:endParaRPr b="1" sz="1300">
              <a:latin typeface="Calibri"/>
              <a:ea typeface="Calibri"/>
              <a:cs typeface="Calibri"/>
              <a:sym typeface="Calibri"/>
            </a:endParaRPr>
          </a:p>
          <a:p>
            <a:pPr indent="-139700" lvl="0" marL="228600" rtl="0" algn="l">
              <a:lnSpc>
                <a:spcPct val="90000"/>
              </a:lnSpc>
              <a:spcBef>
                <a:spcPts val="100"/>
              </a:spcBef>
              <a:spcAft>
                <a:spcPts val="0"/>
              </a:spcAft>
              <a:buClr>
                <a:schemeClr val="accent1"/>
              </a:buClr>
              <a:buSzPts val="1300"/>
              <a:buFont typeface="Calibri"/>
              <a:buChar char="●"/>
            </a:pPr>
            <a:r>
              <a:rPr lang="en-US" sz="1300">
                <a:solidFill>
                  <a:schemeClr val="dk1"/>
                </a:solidFill>
                <a:latin typeface="Calibri"/>
                <a:ea typeface="Calibri"/>
                <a:cs typeface="Calibri"/>
                <a:sym typeface="Calibri"/>
              </a:rPr>
              <a:t>1 = 130%</a:t>
            </a:r>
            <a:endParaRPr sz="1300">
              <a:solidFill>
                <a:schemeClr val="dk1"/>
              </a:solidFill>
              <a:latin typeface="Calibri"/>
              <a:ea typeface="Calibri"/>
              <a:cs typeface="Calibri"/>
              <a:sym typeface="Calibri"/>
            </a:endParaRPr>
          </a:p>
          <a:p>
            <a:pPr indent="-139700" lvl="0" marL="228600" rtl="0" algn="l">
              <a:lnSpc>
                <a:spcPct val="90000"/>
              </a:lnSpc>
              <a:spcBef>
                <a:spcPts val="100"/>
              </a:spcBef>
              <a:spcAft>
                <a:spcPts val="0"/>
              </a:spcAft>
              <a:buClr>
                <a:schemeClr val="accent1"/>
              </a:buClr>
              <a:buSzPts val="1300"/>
              <a:buFont typeface="Calibri"/>
              <a:buChar char="●"/>
            </a:pPr>
            <a:r>
              <a:rPr lang="en-US" sz="1300">
                <a:solidFill>
                  <a:schemeClr val="dk1"/>
                </a:solidFill>
                <a:latin typeface="Calibri"/>
                <a:ea typeface="Calibri"/>
                <a:cs typeface="Calibri"/>
                <a:sym typeface="Calibri"/>
              </a:rPr>
              <a:t>2 = 210% </a:t>
            </a:r>
            <a:endParaRPr sz="1300">
              <a:solidFill>
                <a:schemeClr val="dk1"/>
              </a:solidFill>
              <a:latin typeface="Calibri"/>
              <a:ea typeface="Calibri"/>
              <a:cs typeface="Calibri"/>
              <a:sym typeface="Calibri"/>
            </a:endParaRPr>
          </a:p>
          <a:p>
            <a:pPr indent="-139700" lvl="0" marL="228600" rtl="0" algn="l">
              <a:lnSpc>
                <a:spcPct val="90000"/>
              </a:lnSpc>
              <a:spcBef>
                <a:spcPts val="100"/>
              </a:spcBef>
              <a:spcAft>
                <a:spcPts val="0"/>
              </a:spcAft>
              <a:buClr>
                <a:schemeClr val="accent1"/>
              </a:buClr>
              <a:buSzPts val="1300"/>
              <a:buFont typeface="Calibri"/>
              <a:buChar char="●"/>
            </a:pPr>
            <a:r>
              <a:rPr lang="en-US" sz="1300">
                <a:solidFill>
                  <a:schemeClr val="dk1"/>
                </a:solidFill>
                <a:latin typeface="Calibri"/>
                <a:ea typeface="Calibri"/>
                <a:cs typeface="Calibri"/>
                <a:sym typeface="Calibri"/>
              </a:rPr>
              <a:t>3 = 240%</a:t>
            </a:r>
            <a:endParaRPr sz="1300">
              <a:solidFill>
                <a:schemeClr val="dk1"/>
              </a:solidFill>
              <a:latin typeface="Calibri"/>
              <a:ea typeface="Calibri"/>
              <a:cs typeface="Calibri"/>
              <a:sym typeface="Calibri"/>
            </a:endParaRPr>
          </a:p>
          <a:p>
            <a:pPr indent="-139700" lvl="0" marL="228600" rtl="0" algn="l">
              <a:lnSpc>
                <a:spcPct val="90000"/>
              </a:lnSpc>
              <a:spcBef>
                <a:spcPts val="100"/>
              </a:spcBef>
              <a:spcAft>
                <a:spcPts val="0"/>
              </a:spcAft>
              <a:buClr>
                <a:schemeClr val="accent1"/>
              </a:buClr>
              <a:buSzPts val="1300"/>
              <a:buFont typeface="Calibri"/>
              <a:buChar char="●"/>
            </a:pPr>
            <a:r>
              <a:rPr lang="en-US" sz="1300">
                <a:solidFill>
                  <a:schemeClr val="dk1"/>
                </a:solidFill>
                <a:latin typeface="Calibri"/>
                <a:ea typeface="Calibri"/>
                <a:cs typeface="Calibri"/>
                <a:sym typeface="Calibri"/>
              </a:rPr>
              <a:t>4 = 280%</a:t>
            </a:r>
            <a:endParaRPr sz="1300">
              <a:solidFill>
                <a:schemeClr val="dk1"/>
              </a:solidFill>
              <a:latin typeface="Calibri"/>
              <a:ea typeface="Calibri"/>
              <a:cs typeface="Calibri"/>
              <a:sym typeface="Calibri"/>
            </a:endParaRPr>
          </a:p>
          <a:p>
            <a:pPr indent="-139700" lvl="0" marL="228600" rtl="0" algn="l">
              <a:lnSpc>
                <a:spcPct val="90000"/>
              </a:lnSpc>
              <a:spcBef>
                <a:spcPts val="100"/>
              </a:spcBef>
              <a:spcAft>
                <a:spcPts val="200"/>
              </a:spcAft>
              <a:buClr>
                <a:schemeClr val="accent1"/>
              </a:buClr>
              <a:buSzPts val="1300"/>
              <a:buFont typeface="Calibri"/>
              <a:buChar char="●"/>
            </a:pPr>
            <a:r>
              <a:rPr lang="en-US" sz="1300">
                <a:solidFill>
                  <a:schemeClr val="dk1"/>
                </a:solidFill>
                <a:latin typeface="Calibri"/>
                <a:ea typeface="Calibri"/>
                <a:cs typeface="Calibri"/>
                <a:sym typeface="Calibri"/>
              </a:rPr>
              <a:t>≥</a:t>
            </a:r>
            <a:r>
              <a:rPr lang="en-US" sz="1300">
                <a:solidFill>
                  <a:schemeClr val="dk1"/>
                </a:solidFill>
                <a:latin typeface="Calibri"/>
                <a:ea typeface="Calibri"/>
                <a:cs typeface="Calibri"/>
                <a:sym typeface="Calibri"/>
              </a:rPr>
              <a:t>7 = 2,880%</a:t>
            </a:r>
            <a:endParaRPr sz="1300">
              <a:solidFill>
                <a:schemeClr val="dk1"/>
              </a:solidFill>
              <a:latin typeface="Calibri"/>
              <a:ea typeface="Calibri"/>
              <a:cs typeface="Calibri"/>
              <a:sym typeface="Calibri"/>
            </a:endParaRPr>
          </a:p>
        </p:txBody>
      </p:sp>
      <p:sp>
        <p:nvSpPr>
          <p:cNvPr id="1294" name="Google Shape;1294;p101"/>
          <p:cNvSpPr txBox="1"/>
          <p:nvPr>
            <p:ph idx="1" type="body"/>
          </p:nvPr>
        </p:nvSpPr>
        <p:spPr>
          <a:xfrm>
            <a:off x="797950" y="1396275"/>
            <a:ext cx="6268500" cy="546900"/>
          </a:xfrm>
          <a:prstGeom prst="rect">
            <a:avLst/>
          </a:prstGeom>
        </p:spPr>
        <p:txBody>
          <a:bodyPr anchorCtr="0" anchor="t" bIns="0" lIns="0" spcFirstLastPara="1" rIns="0" wrap="square" tIns="0">
            <a:noAutofit/>
          </a:bodyPr>
          <a:lstStyle/>
          <a:p>
            <a:pPr indent="0" lvl="0" marL="0" rtl="0" algn="ctr">
              <a:lnSpc>
                <a:spcPct val="80000"/>
              </a:lnSpc>
              <a:spcBef>
                <a:spcPts val="0"/>
              </a:spcBef>
              <a:spcAft>
                <a:spcPts val="0"/>
              </a:spcAft>
              <a:buNone/>
            </a:pPr>
            <a:r>
              <a:rPr b="1" lang="en-US" sz="2000"/>
              <a:t>Comparison of ACEs Score to </a:t>
            </a:r>
            <a:br>
              <a:rPr b="1" lang="en-US" sz="2000"/>
            </a:br>
            <a:r>
              <a:rPr b="1" lang="en-US" sz="2000"/>
              <a:t>Odds Ratio for Having Attempted Suicide</a:t>
            </a:r>
            <a:endParaRPr b="1" sz="2000"/>
          </a:p>
        </p:txBody>
      </p:sp>
      <p:pic>
        <p:nvPicPr>
          <p:cNvPr id="1295" name="Google Shape;1295;p101" title="Adult"/>
          <p:cNvPicPr preferRelativeResize="0"/>
          <p:nvPr/>
        </p:nvPicPr>
        <p:blipFill>
          <a:blip r:embed="rId3">
            <a:alphaModFix/>
          </a:blip>
          <a:stretch>
            <a:fillRect/>
          </a:stretch>
        </p:blipFill>
        <p:spPr>
          <a:xfrm>
            <a:off x="4065200" y="1941638"/>
            <a:ext cx="2999099" cy="2999099"/>
          </a:xfrm>
          <a:prstGeom prst="rect">
            <a:avLst/>
          </a:prstGeom>
          <a:noFill/>
          <a:ln>
            <a:noFill/>
          </a:ln>
        </p:spPr>
      </p:pic>
      <p:pic>
        <p:nvPicPr>
          <p:cNvPr id="1296" name="Google Shape;1296;p101" title="Child/Adolescent"/>
          <p:cNvPicPr preferRelativeResize="0"/>
          <p:nvPr/>
        </p:nvPicPr>
        <p:blipFill>
          <a:blip r:embed="rId4">
            <a:alphaModFix/>
          </a:blip>
          <a:stretch>
            <a:fillRect/>
          </a:stretch>
        </p:blipFill>
        <p:spPr>
          <a:xfrm>
            <a:off x="801550" y="1943100"/>
            <a:ext cx="2996200" cy="29961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75"/>
          <p:cNvSpPr txBox="1"/>
          <p:nvPr>
            <p:ph type="title"/>
          </p:nvPr>
        </p:nvSpPr>
        <p:spPr>
          <a:xfrm>
            <a:off x="3657600" y="546300"/>
            <a:ext cx="5217000" cy="82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Agenda</a:t>
            </a:r>
            <a:endParaRPr/>
          </a:p>
        </p:txBody>
      </p:sp>
      <p:sp>
        <p:nvSpPr>
          <p:cNvPr id="843" name="Google Shape;843;p75"/>
          <p:cNvSpPr txBox="1"/>
          <p:nvPr>
            <p:ph idx="2" type="body"/>
          </p:nvPr>
        </p:nvSpPr>
        <p:spPr>
          <a:xfrm>
            <a:off x="3675550" y="1768275"/>
            <a:ext cx="4712700" cy="30837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Understand the scientific nexus between trauma, problem gambling and other financially risky behaviors.</a:t>
            </a:r>
            <a:endParaRPr/>
          </a:p>
          <a:p>
            <a:pPr indent="-342900" lvl="0" marL="457200" rtl="0" algn="l">
              <a:spcBef>
                <a:spcPts val="1200"/>
              </a:spcBef>
              <a:spcAft>
                <a:spcPts val="0"/>
              </a:spcAft>
              <a:buSzPts val="1800"/>
              <a:buChar char="●"/>
            </a:pPr>
            <a:r>
              <a:rPr lang="en-US"/>
              <a:t>Explore unsafe behaviors as a treatable trauma symptom.</a:t>
            </a:r>
            <a:endParaRPr/>
          </a:p>
          <a:p>
            <a:pPr indent="-342900" lvl="0" marL="457200" rtl="0" algn="l">
              <a:spcBef>
                <a:spcPts val="1200"/>
              </a:spcBef>
              <a:spcAft>
                <a:spcPts val="0"/>
              </a:spcAft>
              <a:buSzPts val="1800"/>
              <a:buChar char="●"/>
            </a:pPr>
            <a:r>
              <a:rPr lang="en-US"/>
              <a:t>Use a financial risky behavior scale to help clients safety plan</a:t>
            </a:r>
            <a:endParaRPr/>
          </a:p>
          <a:p>
            <a:pPr indent="0" lvl="0" marL="0" rtl="0" algn="l">
              <a:spcBef>
                <a:spcPts val="1200"/>
              </a:spcBef>
              <a:spcAft>
                <a:spcPts val="0"/>
              </a:spcAft>
              <a:buNone/>
            </a:pPr>
            <a:r>
              <a:t/>
            </a:r>
            <a:endParaRPr/>
          </a:p>
        </p:txBody>
      </p:sp>
      <p:sp>
        <p:nvSpPr>
          <p:cNvPr id="844" name="Google Shape;844;p75"/>
          <p:cNvSpPr txBox="1"/>
          <p:nvPr>
            <p:ph idx="1" type="subTitle"/>
          </p:nvPr>
        </p:nvSpPr>
        <p:spPr>
          <a:xfrm>
            <a:off x="3657600" y="1456575"/>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2" name="Shape 1302"/>
        <p:cNvGrpSpPr/>
        <p:nvPr/>
      </p:nvGrpSpPr>
      <p:grpSpPr>
        <a:xfrm>
          <a:off x="0" y="0"/>
          <a:ext cx="0" cy="0"/>
          <a:chOff x="0" y="0"/>
          <a:chExt cx="0" cy="0"/>
        </a:xfrm>
      </p:grpSpPr>
      <p:sp>
        <p:nvSpPr>
          <p:cNvPr id="1303" name="Google Shape;1303;p102"/>
          <p:cNvSpPr txBox="1"/>
          <p:nvPr>
            <p:ph type="title"/>
          </p:nvPr>
        </p:nvSpPr>
        <p:spPr>
          <a:xfrm>
            <a:off x="800100" y="250175"/>
            <a:ext cx="8343900" cy="46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ACEs and Worker Performance </a:t>
            </a:r>
            <a:r>
              <a:rPr lang="en-US" sz="2400"/>
              <a:t>(CDC-Kaiser ACE Study)</a:t>
            </a:r>
            <a:endParaRPr sz="2400"/>
          </a:p>
        </p:txBody>
      </p:sp>
      <p:sp>
        <p:nvSpPr>
          <p:cNvPr id="1304" name="Google Shape;1304;p102"/>
          <p:cNvSpPr txBox="1"/>
          <p:nvPr>
            <p:ph idx="1" type="body"/>
          </p:nvPr>
        </p:nvSpPr>
        <p:spPr>
          <a:xfrm>
            <a:off x="6761800" y="3838575"/>
            <a:ext cx="1214700" cy="9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900"/>
              <a:t>Source: Anda, R. (2007).</a:t>
            </a:r>
            <a:r>
              <a:rPr i="1" lang="en-US" sz="900"/>
              <a:t> The health and social impact of growing up with adverse childhood experiences: The human and economic costs of the status quo. </a:t>
            </a:r>
            <a:r>
              <a:rPr lang="en-US" sz="900"/>
              <a:t>Centers for Disease Control and Prevention.</a:t>
            </a:r>
            <a:endParaRPr sz="900"/>
          </a:p>
          <a:p>
            <a:pPr indent="0" lvl="0" marL="0" rtl="0" algn="l">
              <a:spcBef>
                <a:spcPts val="0"/>
              </a:spcBef>
              <a:spcAft>
                <a:spcPts val="0"/>
              </a:spcAft>
              <a:buNone/>
            </a:pPr>
            <a:r>
              <a:t/>
            </a:r>
            <a:endParaRPr i="1" sz="900"/>
          </a:p>
          <a:p>
            <a:pPr indent="0" lvl="0" marL="0" rtl="0" algn="l">
              <a:spcBef>
                <a:spcPts val="0"/>
              </a:spcBef>
              <a:spcAft>
                <a:spcPts val="0"/>
              </a:spcAft>
              <a:buNone/>
            </a:pPr>
            <a:r>
              <a:t/>
            </a:r>
            <a:endParaRPr/>
          </a:p>
        </p:txBody>
      </p:sp>
      <p:sp>
        <p:nvSpPr>
          <p:cNvPr id="1305" name="Google Shape;1305;p102"/>
          <p:cNvSpPr txBox="1"/>
          <p:nvPr>
            <p:ph idx="2" type="subTitle"/>
          </p:nvPr>
        </p:nvSpPr>
        <p:spPr>
          <a:xfrm>
            <a:off x="80795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306" name="Google Shape;1306;p102" title="ACEimpairedGraph.png"/>
          <p:cNvPicPr preferRelativeResize="0"/>
          <p:nvPr/>
        </p:nvPicPr>
        <p:blipFill>
          <a:blip r:embed="rId3">
            <a:alphaModFix/>
          </a:blip>
          <a:stretch>
            <a:fillRect/>
          </a:stretch>
        </p:blipFill>
        <p:spPr>
          <a:xfrm>
            <a:off x="787653" y="1005324"/>
            <a:ext cx="5886450" cy="3924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103"/>
          <p:cNvSpPr txBox="1"/>
          <p:nvPr>
            <p:ph type="title"/>
          </p:nvPr>
        </p:nvSpPr>
        <p:spPr>
          <a:xfrm>
            <a:off x="800100" y="250175"/>
            <a:ext cx="7905300" cy="46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Killer Cocktail</a:t>
            </a:r>
            <a:endParaRPr/>
          </a:p>
        </p:txBody>
      </p:sp>
      <p:sp>
        <p:nvSpPr>
          <p:cNvPr id="1312" name="Google Shape;1312;p103"/>
          <p:cNvSpPr txBox="1"/>
          <p:nvPr>
            <p:ph idx="1" type="body"/>
          </p:nvPr>
        </p:nvSpPr>
        <p:spPr>
          <a:xfrm>
            <a:off x="800100" y="1077575"/>
            <a:ext cx="7292700" cy="36447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Multiple unacknowledged traumatic exposures</a:t>
            </a:r>
            <a:endParaRPr/>
          </a:p>
          <a:p>
            <a:pPr indent="-342900" lvl="0" marL="457200" rtl="0" algn="l">
              <a:spcBef>
                <a:spcPts val="900"/>
              </a:spcBef>
              <a:spcAft>
                <a:spcPts val="0"/>
              </a:spcAft>
              <a:buSzPts val="1800"/>
              <a:buChar char="●"/>
            </a:pPr>
            <a:r>
              <a:rPr lang="en-US"/>
              <a:t>Abundant alcohol with or without other drugs</a:t>
            </a:r>
            <a:endParaRPr/>
          </a:p>
          <a:p>
            <a:pPr indent="-342900" lvl="0" marL="457200" rtl="0" algn="l">
              <a:spcBef>
                <a:spcPts val="900"/>
              </a:spcBef>
              <a:spcAft>
                <a:spcPts val="0"/>
              </a:spcAft>
              <a:buSzPts val="1800"/>
              <a:buChar char="●"/>
            </a:pPr>
            <a:r>
              <a:rPr lang="en-US"/>
              <a:t>Frequent negative, intrusive thoughts</a:t>
            </a:r>
            <a:endParaRPr/>
          </a:p>
          <a:p>
            <a:pPr indent="-342900" lvl="0" marL="457200" rtl="0" algn="l">
              <a:spcBef>
                <a:spcPts val="900"/>
              </a:spcBef>
              <a:spcAft>
                <a:spcPts val="0"/>
              </a:spcAft>
              <a:buSzPts val="1800"/>
              <a:buChar char="●"/>
            </a:pPr>
            <a:r>
              <a:rPr lang="en-US"/>
              <a:t>Undiagnosed or untreated PTSD</a:t>
            </a:r>
            <a:endParaRPr/>
          </a:p>
          <a:p>
            <a:pPr indent="-342900" lvl="0" marL="457200" rtl="0" algn="l">
              <a:spcBef>
                <a:spcPts val="900"/>
              </a:spcBef>
              <a:spcAft>
                <a:spcPts val="0"/>
              </a:spcAft>
              <a:buSzPts val="1800"/>
              <a:buChar char="●"/>
            </a:pPr>
            <a:r>
              <a:rPr lang="en-US"/>
              <a:t>Sprinkle of insomnia</a:t>
            </a:r>
            <a:endParaRPr/>
          </a:p>
          <a:p>
            <a:pPr indent="-342900" lvl="0" marL="457200" rtl="0" algn="l">
              <a:spcBef>
                <a:spcPts val="900"/>
              </a:spcBef>
              <a:spcAft>
                <a:spcPts val="0"/>
              </a:spcAft>
              <a:buSzPts val="1800"/>
              <a:buChar char="●"/>
            </a:pPr>
            <a:r>
              <a:rPr lang="en-US"/>
              <a:t>Chronic depression</a:t>
            </a:r>
            <a:endParaRPr/>
          </a:p>
          <a:p>
            <a:pPr indent="-342900" lvl="0" marL="457200" rtl="0" algn="l">
              <a:spcBef>
                <a:spcPts val="900"/>
              </a:spcBef>
              <a:spcAft>
                <a:spcPts val="0"/>
              </a:spcAft>
              <a:buSzPts val="1800"/>
              <a:buChar char="●"/>
            </a:pPr>
            <a:r>
              <a:rPr lang="en-US"/>
              <a:t>Mix well </a:t>
            </a:r>
            <a:endParaRPr/>
          </a:p>
          <a:p>
            <a:pPr indent="-342900" lvl="0" marL="457200" rtl="0" algn="l">
              <a:spcBef>
                <a:spcPts val="900"/>
              </a:spcBef>
              <a:spcAft>
                <a:spcPts val="900"/>
              </a:spcAft>
              <a:buSzPts val="1800"/>
              <a:buChar char="●"/>
            </a:pPr>
            <a:r>
              <a:rPr lang="en-US"/>
              <a:t>Garnish with an assortment of impulsive, unsafe behaviors </a:t>
            </a:r>
            <a:endParaRPr/>
          </a:p>
        </p:txBody>
      </p:sp>
      <p:sp>
        <p:nvSpPr>
          <p:cNvPr id="1313" name="Google Shape;1313;p103"/>
          <p:cNvSpPr txBox="1"/>
          <p:nvPr>
            <p:ph idx="2" type="subTitle"/>
          </p:nvPr>
        </p:nvSpPr>
        <p:spPr>
          <a:xfrm>
            <a:off x="80795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descr="killer cocktail" id="1314" name="Google Shape;1314;p103"/>
          <p:cNvPicPr preferRelativeResize="0"/>
          <p:nvPr/>
        </p:nvPicPr>
        <p:blipFill rotWithShape="1">
          <a:blip r:embed="rId3">
            <a:alphaModFix/>
          </a:blip>
          <a:srcRect b="0" l="0" r="0" t="0"/>
          <a:stretch/>
        </p:blipFill>
        <p:spPr>
          <a:xfrm>
            <a:off x="5984171" y="250175"/>
            <a:ext cx="1944879" cy="31816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p104"/>
          <p:cNvSpPr txBox="1"/>
          <p:nvPr>
            <p:ph type="title"/>
          </p:nvPr>
        </p:nvSpPr>
        <p:spPr>
          <a:xfrm>
            <a:off x="1600200" y="533400"/>
            <a:ext cx="6276000" cy="318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sz="2400"/>
              <a:t>PTSD and Suicide</a:t>
            </a:r>
            <a:endParaRPr sz="2400"/>
          </a:p>
        </p:txBody>
      </p:sp>
      <p:sp>
        <p:nvSpPr>
          <p:cNvPr id="1320" name="Google Shape;1320;p104"/>
          <p:cNvSpPr txBox="1"/>
          <p:nvPr>
            <p:ph idx="1" type="body"/>
          </p:nvPr>
        </p:nvSpPr>
        <p:spPr>
          <a:xfrm>
            <a:off x="2276850" y="1512850"/>
            <a:ext cx="4945800" cy="26613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US" sz="2000">
                <a:solidFill>
                  <a:schemeClr val="accent1"/>
                </a:solidFill>
              </a:rPr>
              <a:t>It is not trauma [exposure] but PTSD [lasting symptoms] that is an independent predictor of subsequent suicide attempt.</a:t>
            </a:r>
            <a:endParaRPr sz="2000">
              <a:solidFill>
                <a:schemeClr val="accent1"/>
              </a:solidFill>
            </a:endParaRPr>
          </a:p>
          <a:p>
            <a:pPr indent="0" lvl="0" marL="0" marR="0" rtl="0" algn="r">
              <a:spcBef>
                <a:spcPts val="2400"/>
              </a:spcBef>
              <a:spcAft>
                <a:spcPts val="0"/>
              </a:spcAft>
              <a:buNone/>
            </a:pPr>
            <a:r>
              <a:rPr lang="en-US"/>
              <a:t>Dr. Holly C. Wilcox</a:t>
            </a:r>
            <a:endParaRPr/>
          </a:p>
          <a:p>
            <a:pPr indent="0" lvl="0" marL="0" marR="0" rtl="0" algn="r">
              <a:spcBef>
                <a:spcPts val="0"/>
              </a:spcBef>
              <a:spcAft>
                <a:spcPts val="0"/>
              </a:spcAft>
              <a:buNone/>
            </a:pPr>
            <a:r>
              <a:rPr lang="en-US"/>
              <a:t>The Johns Hopkins University School of Medicine</a:t>
            </a:r>
            <a:endParaRPr/>
          </a:p>
          <a:p>
            <a:pPr indent="0" lvl="0" marL="0" marR="0" rtl="0" algn="r">
              <a:spcBef>
                <a:spcPts val="1200"/>
              </a:spcBef>
              <a:spcAft>
                <a:spcPts val="0"/>
              </a:spcAft>
              <a:buNone/>
            </a:pPr>
            <a:r>
              <a:rPr lang="en-US" sz="1400"/>
              <a:t>(Rauscher, 2009)</a:t>
            </a:r>
            <a:endParaRPr/>
          </a:p>
          <a:p>
            <a:pPr indent="0" lvl="0" marL="0" marR="274320" rtl="0" algn="r">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cxnSp>
        <p:nvCxnSpPr>
          <p:cNvPr id="1325" name="Google Shape;1325;p105"/>
          <p:cNvCxnSpPr>
            <a:endCxn id="1326" idx="2"/>
          </p:cNvCxnSpPr>
          <p:nvPr/>
        </p:nvCxnSpPr>
        <p:spPr>
          <a:xfrm flipH="1" rot="10800000">
            <a:off x="1755013" y="3763463"/>
            <a:ext cx="1827600" cy="370500"/>
          </a:xfrm>
          <a:prstGeom prst="straightConnector1">
            <a:avLst/>
          </a:prstGeom>
          <a:noFill/>
          <a:ln cap="flat" cmpd="sng" w="38100">
            <a:solidFill>
              <a:schemeClr val="accent4"/>
            </a:solidFill>
            <a:prstDash val="dot"/>
            <a:round/>
            <a:headEnd len="med" w="med" type="none"/>
            <a:tailEnd len="med" w="med" type="none"/>
          </a:ln>
        </p:spPr>
      </p:cxnSp>
      <p:cxnSp>
        <p:nvCxnSpPr>
          <p:cNvPr id="1327" name="Google Shape;1327;p105"/>
          <p:cNvCxnSpPr>
            <a:stCxn id="1326" idx="0"/>
            <a:endCxn id="1328" idx="4"/>
          </p:cNvCxnSpPr>
          <p:nvPr/>
        </p:nvCxnSpPr>
        <p:spPr>
          <a:xfrm rot="10800000">
            <a:off x="3438613" y="2922263"/>
            <a:ext cx="692700" cy="292500"/>
          </a:xfrm>
          <a:prstGeom prst="straightConnector1">
            <a:avLst/>
          </a:prstGeom>
          <a:noFill/>
          <a:ln cap="flat" cmpd="sng" w="38100">
            <a:solidFill>
              <a:schemeClr val="accent4"/>
            </a:solidFill>
            <a:prstDash val="dot"/>
            <a:round/>
            <a:headEnd len="med" w="med" type="none"/>
            <a:tailEnd len="med" w="med" type="none"/>
          </a:ln>
        </p:spPr>
      </p:cxnSp>
      <p:cxnSp>
        <p:nvCxnSpPr>
          <p:cNvPr id="1329" name="Google Shape;1329;p105"/>
          <p:cNvCxnSpPr>
            <a:stCxn id="1330" idx="2"/>
          </p:cNvCxnSpPr>
          <p:nvPr/>
        </p:nvCxnSpPr>
        <p:spPr>
          <a:xfrm>
            <a:off x="5889188" y="3763475"/>
            <a:ext cx="2118900" cy="356100"/>
          </a:xfrm>
          <a:prstGeom prst="straightConnector1">
            <a:avLst/>
          </a:prstGeom>
          <a:noFill/>
          <a:ln cap="flat" cmpd="sng" w="38100">
            <a:solidFill>
              <a:srgbClr val="980000"/>
            </a:solidFill>
            <a:prstDash val="dot"/>
            <a:round/>
            <a:headEnd len="med" w="med" type="none"/>
            <a:tailEnd len="med" w="med" type="none"/>
          </a:ln>
        </p:spPr>
      </p:cxnSp>
      <p:pic>
        <p:nvPicPr>
          <p:cNvPr id="1331" name="Google Shape;1331;p105"/>
          <p:cNvPicPr preferRelativeResize="0"/>
          <p:nvPr/>
        </p:nvPicPr>
        <p:blipFill>
          <a:blip r:embed="rId3">
            <a:alphaModFix/>
          </a:blip>
          <a:stretch>
            <a:fillRect/>
          </a:stretch>
        </p:blipFill>
        <p:spPr>
          <a:xfrm>
            <a:off x="871525" y="3893450"/>
            <a:ext cx="1000125" cy="1000125"/>
          </a:xfrm>
          <a:prstGeom prst="rect">
            <a:avLst/>
          </a:prstGeom>
          <a:noFill/>
          <a:ln>
            <a:noFill/>
          </a:ln>
        </p:spPr>
      </p:pic>
      <p:pic>
        <p:nvPicPr>
          <p:cNvPr id="1332" name="Google Shape;1332;p105"/>
          <p:cNvPicPr preferRelativeResize="0"/>
          <p:nvPr/>
        </p:nvPicPr>
        <p:blipFill>
          <a:blip r:embed="rId3">
            <a:alphaModFix/>
          </a:blip>
          <a:stretch>
            <a:fillRect/>
          </a:stretch>
        </p:blipFill>
        <p:spPr>
          <a:xfrm>
            <a:off x="1339650" y="2990863"/>
            <a:ext cx="1000125" cy="1000125"/>
          </a:xfrm>
          <a:prstGeom prst="rect">
            <a:avLst/>
          </a:prstGeom>
          <a:noFill/>
          <a:ln>
            <a:noFill/>
          </a:ln>
        </p:spPr>
      </p:pic>
      <p:pic>
        <p:nvPicPr>
          <p:cNvPr id="1333" name="Google Shape;1333;p105"/>
          <p:cNvPicPr preferRelativeResize="0"/>
          <p:nvPr/>
        </p:nvPicPr>
        <p:blipFill>
          <a:blip r:embed="rId3">
            <a:alphaModFix/>
          </a:blip>
          <a:stretch>
            <a:fillRect/>
          </a:stretch>
        </p:blipFill>
        <p:spPr>
          <a:xfrm>
            <a:off x="1978425" y="2216288"/>
            <a:ext cx="1000125" cy="1000125"/>
          </a:xfrm>
          <a:prstGeom prst="rect">
            <a:avLst/>
          </a:prstGeom>
          <a:noFill/>
          <a:ln>
            <a:noFill/>
          </a:ln>
        </p:spPr>
      </p:pic>
      <p:pic>
        <p:nvPicPr>
          <p:cNvPr id="1334" name="Google Shape;1334;p105"/>
          <p:cNvPicPr preferRelativeResize="0"/>
          <p:nvPr/>
        </p:nvPicPr>
        <p:blipFill>
          <a:blip r:embed="rId3">
            <a:alphaModFix/>
          </a:blip>
          <a:stretch>
            <a:fillRect/>
          </a:stretch>
        </p:blipFill>
        <p:spPr>
          <a:xfrm>
            <a:off x="2938525" y="1919213"/>
            <a:ext cx="1000125" cy="1000125"/>
          </a:xfrm>
          <a:prstGeom prst="rect">
            <a:avLst/>
          </a:prstGeom>
          <a:noFill/>
          <a:ln>
            <a:noFill/>
          </a:ln>
        </p:spPr>
      </p:pic>
      <p:pic>
        <p:nvPicPr>
          <p:cNvPr id="1335" name="Google Shape;1335;p105"/>
          <p:cNvPicPr preferRelativeResize="0"/>
          <p:nvPr/>
        </p:nvPicPr>
        <p:blipFill>
          <a:blip r:embed="rId4">
            <a:alphaModFix/>
          </a:blip>
          <a:stretch>
            <a:fillRect/>
          </a:stretch>
        </p:blipFill>
        <p:spPr>
          <a:xfrm>
            <a:off x="3920600" y="1676150"/>
            <a:ext cx="1000125" cy="1000125"/>
          </a:xfrm>
          <a:prstGeom prst="rect">
            <a:avLst/>
          </a:prstGeom>
          <a:noFill/>
          <a:ln>
            <a:noFill/>
          </a:ln>
        </p:spPr>
      </p:pic>
      <p:pic>
        <p:nvPicPr>
          <p:cNvPr id="1336" name="Google Shape;1336;p105"/>
          <p:cNvPicPr preferRelativeResize="0"/>
          <p:nvPr/>
        </p:nvPicPr>
        <p:blipFill>
          <a:blip r:embed="rId4">
            <a:alphaModFix/>
          </a:blip>
          <a:stretch>
            <a:fillRect/>
          </a:stretch>
        </p:blipFill>
        <p:spPr>
          <a:xfrm>
            <a:off x="4933088" y="1676150"/>
            <a:ext cx="1000125" cy="1000125"/>
          </a:xfrm>
          <a:prstGeom prst="rect">
            <a:avLst/>
          </a:prstGeom>
          <a:noFill/>
          <a:ln>
            <a:noFill/>
          </a:ln>
        </p:spPr>
      </p:pic>
      <p:pic>
        <p:nvPicPr>
          <p:cNvPr id="1337" name="Google Shape;1337;p105"/>
          <p:cNvPicPr preferRelativeResize="0"/>
          <p:nvPr/>
        </p:nvPicPr>
        <p:blipFill>
          <a:blip r:embed="rId4">
            <a:alphaModFix/>
          </a:blip>
          <a:stretch>
            <a:fillRect/>
          </a:stretch>
        </p:blipFill>
        <p:spPr>
          <a:xfrm>
            <a:off x="5915188" y="1919213"/>
            <a:ext cx="1000125" cy="1000125"/>
          </a:xfrm>
          <a:prstGeom prst="rect">
            <a:avLst/>
          </a:prstGeom>
          <a:noFill/>
          <a:ln>
            <a:noFill/>
          </a:ln>
        </p:spPr>
      </p:pic>
      <p:pic>
        <p:nvPicPr>
          <p:cNvPr id="1338" name="Google Shape;1338;p105"/>
          <p:cNvPicPr preferRelativeResize="0"/>
          <p:nvPr/>
        </p:nvPicPr>
        <p:blipFill>
          <a:blip r:embed="rId4">
            <a:alphaModFix/>
          </a:blip>
          <a:stretch>
            <a:fillRect/>
          </a:stretch>
        </p:blipFill>
        <p:spPr>
          <a:xfrm>
            <a:off x="6884788" y="2216288"/>
            <a:ext cx="1000125" cy="1000125"/>
          </a:xfrm>
          <a:prstGeom prst="rect">
            <a:avLst/>
          </a:prstGeom>
          <a:noFill/>
          <a:ln>
            <a:noFill/>
          </a:ln>
        </p:spPr>
      </p:pic>
      <p:pic>
        <p:nvPicPr>
          <p:cNvPr id="1339" name="Google Shape;1339;p105"/>
          <p:cNvPicPr preferRelativeResize="0"/>
          <p:nvPr/>
        </p:nvPicPr>
        <p:blipFill>
          <a:blip r:embed="rId4">
            <a:alphaModFix/>
          </a:blip>
          <a:stretch>
            <a:fillRect/>
          </a:stretch>
        </p:blipFill>
        <p:spPr>
          <a:xfrm>
            <a:off x="7983800" y="3893450"/>
            <a:ext cx="1000125" cy="1000125"/>
          </a:xfrm>
          <a:prstGeom prst="rect">
            <a:avLst/>
          </a:prstGeom>
          <a:noFill/>
          <a:ln>
            <a:noFill/>
          </a:ln>
        </p:spPr>
      </p:pic>
      <p:cxnSp>
        <p:nvCxnSpPr>
          <p:cNvPr id="1340" name="Google Shape;1340;p105"/>
          <p:cNvCxnSpPr/>
          <p:nvPr/>
        </p:nvCxnSpPr>
        <p:spPr>
          <a:xfrm>
            <a:off x="5355788" y="4259900"/>
            <a:ext cx="0" cy="271500"/>
          </a:xfrm>
          <a:prstGeom prst="straightConnector1">
            <a:avLst/>
          </a:prstGeom>
          <a:noFill/>
          <a:ln cap="flat" cmpd="sng" w="38100">
            <a:solidFill>
              <a:srgbClr val="A61C00"/>
            </a:solidFill>
            <a:prstDash val="solid"/>
            <a:round/>
            <a:headEnd len="med" w="med" type="none"/>
            <a:tailEnd len="med" w="med" type="none"/>
          </a:ln>
        </p:spPr>
      </p:cxnSp>
      <p:cxnSp>
        <p:nvCxnSpPr>
          <p:cNvPr id="1341" name="Google Shape;1341;p105"/>
          <p:cNvCxnSpPr/>
          <p:nvPr/>
        </p:nvCxnSpPr>
        <p:spPr>
          <a:xfrm>
            <a:off x="4116025" y="4259888"/>
            <a:ext cx="0" cy="271500"/>
          </a:xfrm>
          <a:prstGeom prst="straightConnector1">
            <a:avLst/>
          </a:prstGeom>
          <a:noFill/>
          <a:ln cap="flat" cmpd="sng" w="38100">
            <a:solidFill>
              <a:srgbClr val="A61C00"/>
            </a:solidFill>
            <a:prstDash val="solid"/>
            <a:round/>
            <a:headEnd len="med" w="med" type="none"/>
            <a:tailEnd len="med" w="med" type="none"/>
          </a:ln>
        </p:spPr>
      </p:cxnSp>
      <p:sp>
        <p:nvSpPr>
          <p:cNvPr id="1342" name="Google Shape;1342;p105"/>
          <p:cNvSpPr txBox="1"/>
          <p:nvPr>
            <p:ph type="title"/>
          </p:nvPr>
        </p:nvSpPr>
        <p:spPr>
          <a:xfrm>
            <a:off x="800100" y="252425"/>
            <a:ext cx="8110200" cy="464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A Range of Symptoms from Simple to Complex</a:t>
            </a:r>
            <a:endParaRPr/>
          </a:p>
        </p:txBody>
      </p:sp>
      <p:sp>
        <p:nvSpPr>
          <p:cNvPr id="1343" name="Google Shape;1343;p105"/>
          <p:cNvSpPr txBox="1"/>
          <p:nvPr>
            <p:ph idx="3" type="subTitle"/>
          </p:nvPr>
        </p:nvSpPr>
        <p:spPr>
          <a:xfrm>
            <a:off x="80010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cxnSp>
        <p:nvCxnSpPr>
          <p:cNvPr id="1344" name="Google Shape;1344;p105"/>
          <p:cNvCxnSpPr>
            <a:stCxn id="1345" idx="2"/>
            <a:endCxn id="1345" idx="2"/>
          </p:cNvCxnSpPr>
          <p:nvPr/>
        </p:nvCxnSpPr>
        <p:spPr>
          <a:xfrm>
            <a:off x="2370950" y="1986000"/>
            <a:ext cx="0" cy="0"/>
          </a:xfrm>
          <a:prstGeom prst="straightConnector1">
            <a:avLst/>
          </a:prstGeom>
          <a:noFill/>
          <a:ln cap="flat" cmpd="sng" w="9525">
            <a:solidFill>
              <a:schemeClr val="dk2"/>
            </a:solidFill>
            <a:prstDash val="solid"/>
            <a:round/>
            <a:headEnd len="med" w="med" type="none"/>
            <a:tailEnd len="med" w="med" type="none"/>
          </a:ln>
        </p:spPr>
      </p:cxnSp>
      <p:sp>
        <p:nvSpPr>
          <p:cNvPr id="1345" name="Google Shape;1345;p105"/>
          <p:cNvSpPr txBox="1"/>
          <p:nvPr/>
        </p:nvSpPr>
        <p:spPr>
          <a:xfrm>
            <a:off x="1484150" y="1638300"/>
            <a:ext cx="1773600" cy="3477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None/>
            </a:pPr>
            <a:r>
              <a:rPr lang="en-US" sz="900">
                <a:latin typeface="Calibri"/>
                <a:ea typeface="Calibri"/>
                <a:cs typeface="Calibri"/>
                <a:sym typeface="Calibri"/>
              </a:rPr>
              <a:t>Anger, self-destructive behavior, hypervigilance, insomnia</a:t>
            </a:r>
            <a:endParaRPr sz="900">
              <a:latin typeface="Calibri"/>
              <a:ea typeface="Calibri"/>
              <a:cs typeface="Calibri"/>
              <a:sym typeface="Calibri"/>
            </a:endParaRPr>
          </a:p>
        </p:txBody>
      </p:sp>
      <p:sp>
        <p:nvSpPr>
          <p:cNvPr id="1346" name="Google Shape;1346;p105"/>
          <p:cNvSpPr txBox="1"/>
          <p:nvPr/>
        </p:nvSpPr>
        <p:spPr>
          <a:xfrm>
            <a:off x="703375" y="2035088"/>
            <a:ext cx="1292100" cy="5256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None/>
            </a:pPr>
            <a:r>
              <a:rPr lang="en-US" sz="900">
                <a:latin typeface="Calibri"/>
                <a:ea typeface="Calibri"/>
                <a:cs typeface="Calibri"/>
                <a:sym typeface="Calibri"/>
              </a:rPr>
              <a:t>Self-blame, detachment, persistent diminished interests and enjoyment, amnesia</a:t>
            </a:r>
            <a:endParaRPr sz="900">
              <a:latin typeface="Calibri"/>
              <a:ea typeface="Calibri"/>
              <a:cs typeface="Calibri"/>
              <a:sym typeface="Calibri"/>
            </a:endParaRPr>
          </a:p>
        </p:txBody>
      </p:sp>
      <p:sp>
        <p:nvSpPr>
          <p:cNvPr id="1347" name="Google Shape;1347;p105"/>
          <p:cNvSpPr txBox="1"/>
          <p:nvPr/>
        </p:nvSpPr>
        <p:spPr>
          <a:xfrm>
            <a:off x="654650" y="2745288"/>
            <a:ext cx="1177200" cy="3216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None/>
            </a:pPr>
            <a:r>
              <a:rPr lang="en-US" sz="900">
                <a:latin typeface="Calibri"/>
                <a:ea typeface="Calibri"/>
                <a:cs typeface="Calibri"/>
                <a:sym typeface="Calibri"/>
              </a:rPr>
              <a:t>Limiting, restricting, isolation </a:t>
            </a:r>
            <a:endParaRPr sz="900">
              <a:latin typeface="Calibri"/>
              <a:ea typeface="Calibri"/>
              <a:cs typeface="Calibri"/>
              <a:sym typeface="Calibri"/>
            </a:endParaRPr>
          </a:p>
        </p:txBody>
      </p:sp>
      <p:sp>
        <p:nvSpPr>
          <p:cNvPr id="1348" name="Google Shape;1348;p105"/>
          <p:cNvSpPr txBox="1"/>
          <p:nvPr/>
        </p:nvSpPr>
        <p:spPr>
          <a:xfrm>
            <a:off x="322275" y="3414825"/>
            <a:ext cx="914400" cy="4212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None/>
            </a:pPr>
            <a:r>
              <a:rPr lang="en-US" sz="900">
                <a:latin typeface="Calibri"/>
                <a:ea typeface="Calibri"/>
                <a:cs typeface="Calibri"/>
                <a:sym typeface="Calibri"/>
              </a:rPr>
              <a:t>Nightmares,</a:t>
            </a:r>
            <a:endParaRPr sz="900">
              <a:latin typeface="Calibri"/>
              <a:ea typeface="Calibri"/>
              <a:cs typeface="Calibri"/>
              <a:sym typeface="Calibri"/>
            </a:endParaRPr>
          </a:p>
          <a:p>
            <a:pPr indent="0" lvl="0" marL="0" rtl="0" algn="ctr">
              <a:lnSpc>
                <a:spcPct val="90000"/>
              </a:lnSpc>
              <a:spcBef>
                <a:spcPts val="0"/>
              </a:spcBef>
              <a:spcAft>
                <a:spcPts val="0"/>
              </a:spcAft>
              <a:buNone/>
            </a:pPr>
            <a:r>
              <a:rPr lang="en-US" sz="900">
                <a:latin typeface="Calibri"/>
                <a:ea typeface="Calibri"/>
                <a:cs typeface="Calibri"/>
                <a:sym typeface="Calibri"/>
              </a:rPr>
              <a:t>flashbacks,</a:t>
            </a:r>
            <a:endParaRPr sz="900">
              <a:latin typeface="Calibri"/>
              <a:ea typeface="Calibri"/>
              <a:cs typeface="Calibri"/>
              <a:sym typeface="Calibri"/>
            </a:endParaRPr>
          </a:p>
          <a:p>
            <a:pPr indent="0" lvl="0" marL="0" rtl="0" algn="ctr">
              <a:lnSpc>
                <a:spcPct val="90000"/>
              </a:lnSpc>
              <a:spcBef>
                <a:spcPts val="0"/>
              </a:spcBef>
              <a:spcAft>
                <a:spcPts val="0"/>
              </a:spcAft>
              <a:buNone/>
            </a:pPr>
            <a:r>
              <a:rPr lang="en-US" sz="900">
                <a:latin typeface="Calibri"/>
                <a:ea typeface="Calibri"/>
                <a:cs typeface="Calibri"/>
                <a:sym typeface="Calibri"/>
              </a:rPr>
              <a:t>re-experiencing</a:t>
            </a:r>
            <a:endParaRPr sz="900">
              <a:latin typeface="Calibri"/>
              <a:ea typeface="Calibri"/>
              <a:cs typeface="Calibri"/>
              <a:sym typeface="Calibri"/>
            </a:endParaRPr>
          </a:p>
        </p:txBody>
      </p:sp>
      <p:sp>
        <p:nvSpPr>
          <p:cNvPr id="1330" name="Google Shape;1330;p105"/>
          <p:cNvSpPr/>
          <p:nvPr/>
        </p:nvSpPr>
        <p:spPr>
          <a:xfrm flipH="1">
            <a:off x="4791788" y="3214775"/>
            <a:ext cx="1097400" cy="1097400"/>
          </a:xfrm>
          <a:prstGeom prst="ellipse">
            <a:avLst/>
          </a:prstGeom>
          <a:solidFill>
            <a:srgbClr val="DD7E6B"/>
          </a:solidFill>
          <a:ln cap="flat" cmpd="sng" w="19050">
            <a:solidFill>
              <a:srgbClr val="A61C00"/>
            </a:solidFill>
            <a:prstDash val="solid"/>
            <a:round/>
            <a:headEnd len="sm" w="sm" type="none"/>
            <a:tailEnd len="sm" w="sm" type="none"/>
          </a:ln>
        </p:spPr>
        <p:txBody>
          <a:bodyPr anchorCtr="0" anchor="ctr" bIns="45700" lIns="0" spcFirstLastPara="1" rIns="0" wrap="square" tIns="45700">
            <a:noAutofit/>
          </a:bodyPr>
          <a:lstStyle/>
          <a:p>
            <a:pPr indent="0" lvl="0" marL="0" rtl="0" algn="ctr">
              <a:lnSpc>
                <a:spcPct val="80000"/>
              </a:lnSpc>
              <a:spcBef>
                <a:spcPts val="0"/>
              </a:spcBef>
              <a:spcAft>
                <a:spcPts val="0"/>
              </a:spcAft>
              <a:buNone/>
            </a:pPr>
            <a:r>
              <a:rPr b="1" lang="en-US">
                <a:latin typeface="Calibri"/>
                <a:ea typeface="Calibri"/>
                <a:cs typeface="Calibri"/>
                <a:sym typeface="Calibri"/>
              </a:rPr>
              <a:t>Many Diagnoses</a:t>
            </a:r>
            <a:endParaRPr b="1">
              <a:latin typeface="Calibri"/>
              <a:ea typeface="Calibri"/>
              <a:cs typeface="Calibri"/>
              <a:sym typeface="Calibri"/>
            </a:endParaRPr>
          </a:p>
          <a:p>
            <a:pPr indent="0" lvl="0" marL="0" rtl="0" algn="ctr">
              <a:lnSpc>
                <a:spcPct val="80000"/>
              </a:lnSpc>
              <a:spcBef>
                <a:spcPts val="100"/>
              </a:spcBef>
              <a:spcAft>
                <a:spcPts val="0"/>
              </a:spcAft>
              <a:buNone/>
            </a:pPr>
            <a:r>
              <a:rPr b="1" lang="en-US" sz="1100">
                <a:latin typeface="Calibri"/>
                <a:ea typeface="Calibri"/>
                <a:cs typeface="Calibri"/>
                <a:sym typeface="Calibri"/>
              </a:rPr>
              <a:t> </a:t>
            </a:r>
            <a:r>
              <a:rPr lang="en-US" sz="900">
                <a:latin typeface="Calibri"/>
                <a:ea typeface="Calibri"/>
                <a:cs typeface="Calibri"/>
                <a:sym typeface="Calibri"/>
              </a:rPr>
              <a:t>(symptoms persistence: 6 months minimum)</a:t>
            </a:r>
            <a:endParaRPr sz="900">
              <a:latin typeface="Calibri"/>
              <a:ea typeface="Calibri"/>
              <a:cs typeface="Calibri"/>
              <a:sym typeface="Calibri"/>
            </a:endParaRPr>
          </a:p>
        </p:txBody>
      </p:sp>
      <p:sp>
        <p:nvSpPr>
          <p:cNvPr id="1328" name="Google Shape;1328;p105"/>
          <p:cNvSpPr/>
          <p:nvPr/>
        </p:nvSpPr>
        <p:spPr>
          <a:xfrm>
            <a:off x="2935662" y="1916325"/>
            <a:ext cx="1005900" cy="1005900"/>
          </a:xfrm>
          <a:prstGeom prst="ellipse">
            <a:avLst/>
          </a:prstGeom>
          <a:noFill/>
          <a:ln cap="flat" cmpd="sng" w="19050">
            <a:solidFill>
              <a:srgbClr val="A61C00"/>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900">
                <a:latin typeface="Calibri"/>
                <a:ea typeface="Calibri"/>
                <a:cs typeface="Calibri"/>
                <a:sym typeface="Calibri"/>
              </a:rPr>
              <a:t>Arousal &amp; Reactivity</a:t>
            </a:r>
            <a:endParaRPr b="1" sz="900">
              <a:latin typeface="Calibri"/>
              <a:ea typeface="Calibri"/>
              <a:cs typeface="Calibri"/>
              <a:sym typeface="Calibri"/>
            </a:endParaRPr>
          </a:p>
        </p:txBody>
      </p:sp>
      <p:sp>
        <p:nvSpPr>
          <p:cNvPr id="1349" name="Google Shape;1349;p105"/>
          <p:cNvSpPr/>
          <p:nvPr/>
        </p:nvSpPr>
        <p:spPr>
          <a:xfrm>
            <a:off x="1975541" y="2213388"/>
            <a:ext cx="1005900" cy="1005900"/>
          </a:xfrm>
          <a:prstGeom prst="ellipse">
            <a:avLst/>
          </a:prstGeom>
          <a:noFill/>
          <a:ln cap="flat" cmpd="sng" w="19050">
            <a:solidFill>
              <a:srgbClr val="A61C00"/>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900">
                <a:latin typeface="Calibri"/>
                <a:ea typeface="Calibri"/>
                <a:cs typeface="Calibri"/>
                <a:sym typeface="Calibri"/>
              </a:rPr>
              <a:t>Negative cognitions &amp; mood</a:t>
            </a:r>
            <a:endParaRPr b="1" sz="900">
              <a:latin typeface="Calibri"/>
              <a:ea typeface="Calibri"/>
              <a:cs typeface="Calibri"/>
              <a:sym typeface="Calibri"/>
            </a:endParaRPr>
          </a:p>
        </p:txBody>
      </p:sp>
      <p:sp>
        <p:nvSpPr>
          <p:cNvPr id="1350" name="Google Shape;1350;p105"/>
          <p:cNvSpPr/>
          <p:nvPr/>
        </p:nvSpPr>
        <p:spPr>
          <a:xfrm>
            <a:off x="1336783" y="2987965"/>
            <a:ext cx="1005900" cy="1005900"/>
          </a:xfrm>
          <a:prstGeom prst="ellipse">
            <a:avLst/>
          </a:prstGeom>
          <a:noFill/>
          <a:ln cap="flat" cmpd="sng" w="19050">
            <a:solidFill>
              <a:srgbClr val="A61C00"/>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900">
                <a:latin typeface="Calibri"/>
                <a:ea typeface="Calibri"/>
                <a:cs typeface="Calibri"/>
                <a:sym typeface="Calibri"/>
              </a:rPr>
              <a:t>Avoidance</a:t>
            </a:r>
            <a:endParaRPr b="1" sz="900">
              <a:latin typeface="Calibri"/>
              <a:ea typeface="Calibri"/>
              <a:cs typeface="Calibri"/>
              <a:sym typeface="Calibri"/>
            </a:endParaRPr>
          </a:p>
        </p:txBody>
      </p:sp>
      <p:sp>
        <p:nvSpPr>
          <p:cNvPr id="1351" name="Google Shape;1351;p105"/>
          <p:cNvSpPr/>
          <p:nvPr/>
        </p:nvSpPr>
        <p:spPr>
          <a:xfrm>
            <a:off x="868650" y="3890565"/>
            <a:ext cx="1005900" cy="1005900"/>
          </a:xfrm>
          <a:prstGeom prst="ellipse">
            <a:avLst/>
          </a:prstGeom>
          <a:noFill/>
          <a:ln cap="flat" cmpd="sng" w="19050">
            <a:solidFill>
              <a:srgbClr val="A61C00"/>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US" sz="900">
                <a:latin typeface="Calibri"/>
                <a:ea typeface="Calibri"/>
                <a:cs typeface="Calibri"/>
                <a:sym typeface="Calibri"/>
              </a:rPr>
              <a:t>Intrusion</a:t>
            </a:r>
            <a:endParaRPr b="1" sz="900">
              <a:latin typeface="Calibri"/>
              <a:ea typeface="Calibri"/>
              <a:cs typeface="Calibri"/>
              <a:sym typeface="Calibri"/>
            </a:endParaRPr>
          </a:p>
        </p:txBody>
      </p:sp>
      <p:sp>
        <p:nvSpPr>
          <p:cNvPr id="1352" name="Google Shape;1352;p105"/>
          <p:cNvSpPr/>
          <p:nvPr/>
        </p:nvSpPr>
        <p:spPr>
          <a:xfrm>
            <a:off x="5912306" y="1916325"/>
            <a:ext cx="1005900" cy="1005900"/>
          </a:xfrm>
          <a:prstGeom prst="ellipse">
            <a:avLst/>
          </a:prstGeom>
          <a:noFill/>
          <a:ln cap="flat" cmpd="sng" w="19050">
            <a:solidFill>
              <a:srgbClr val="A61C00"/>
            </a:solidFill>
            <a:prstDash val="solid"/>
            <a:round/>
            <a:headEnd len="sm" w="sm" type="none"/>
            <a:tailEnd len="sm" w="sm" type="none"/>
          </a:ln>
        </p:spPr>
        <p:txBody>
          <a:bodyPr anchorCtr="0" anchor="ctr" bIns="91425" lIns="0" spcFirstLastPara="1" rIns="0" wrap="square" tIns="91425">
            <a:noAutofit/>
          </a:bodyPr>
          <a:lstStyle/>
          <a:p>
            <a:pPr indent="0" lvl="0" marL="0" rtl="0" algn="ctr">
              <a:lnSpc>
                <a:spcPct val="90000"/>
              </a:lnSpc>
              <a:spcBef>
                <a:spcPts val="0"/>
              </a:spcBef>
              <a:spcAft>
                <a:spcPts val="0"/>
              </a:spcAft>
              <a:buNone/>
            </a:pPr>
            <a:r>
              <a:rPr b="1" lang="en-US" sz="900">
                <a:latin typeface="Calibri"/>
                <a:ea typeface="Calibri"/>
                <a:cs typeface="Calibri"/>
                <a:sym typeface="Calibri"/>
              </a:rPr>
              <a:t>Emotional &amp; Affective Dysregulation</a:t>
            </a:r>
            <a:endParaRPr b="1" sz="900">
              <a:latin typeface="Calibri"/>
              <a:ea typeface="Calibri"/>
              <a:cs typeface="Calibri"/>
              <a:sym typeface="Calibri"/>
            </a:endParaRPr>
          </a:p>
        </p:txBody>
      </p:sp>
      <p:sp>
        <p:nvSpPr>
          <p:cNvPr id="1353" name="Google Shape;1353;p105"/>
          <p:cNvSpPr/>
          <p:nvPr/>
        </p:nvSpPr>
        <p:spPr>
          <a:xfrm>
            <a:off x="3917715" y="1670380"/>
            <a:ext cx="1005900" cy="1005900"/>
          </a:xfrm>
          <a:prstGeom prst="ellipse">
            <a:avLst/>
          </a:prstGeom>
          <a:noFill/>
          <a:ln cap="flat" cmpd="sng" w="19050">
            <a:solidFill>
              <a:srgbClr val="A61C00"/>
            </a:solidFill>
            <a:prstDash val="solid"/>
            <a:round/>
            <a:headEnd len="sm" w="sm" type="none"/>
            <a:tailEnd len="sm" w="sm" type="none"/>
          </a:ln>
        </p:spPr>
        <p:txBody>
          <a:bodyPr anchorCtr="0" anchor="ctr" bIns="91425" lIns="0" spcFirstLastPara="1" rIns="0" wrap="square" tIns="91425">
            <a:noAutofit/>
          </a:bodyPr>
          <a:lstStyle/>
          <a:p>
            <a:pPr indent="0" lvl="0" marL="0" rtl="0" algn="ctr">
              <a:lnSpc>
                <a:spcPct val="90000"/>
              </a:lnSpc>
              <a:spcBef>
                <a:spcPts val="0"/>
              </a:spcBef>
              <a:spcAft>
                <a:spcPts val="0"/>
              </a:spcAft>
              <a:buNone/>
            </a:pPr>
            <a:r>
              <a:rPr b="1" lang="en-US" sz="900">
                <a:latin typeface="Calibri"/>
                <a:ea typeface="Calibri"/>
                <a:cs typeface="Calibri"/>
                <a:sym typeface="Calibri"/>
              </a:rPr>
              <a:t>Biology &amp; Somatic Dysregulation</a:t>
            </a:r>
            <a:endParaRPr b="1" sz="900">
              <a:latin typeface="Calibri"/>
              <a:ea typeface="Calibri"/>
              <a:cs typeface="Calibri"/>
              <a:sym typeface="Calibri"/>
            </a:endParaRPr>
          </a:p>
        </p:txBody>
      </p:sp>
      <p:sp>
        <p:nvSpPr>
          <p:cNvPr id="1354" name="Google Shape;1354;p105"/>
          <p:cNvSpPr/>
          <p:nvPr/>
        </p:nvSpPr>
        <p:spPr>
          <a:xfrm>
            <a:off x="6881902" y="2217538"/>
            <a:ext cx="1005900" cy="1005900"/>
          </a:xfrm>
          <a:prstGeom prst="ellipse">
            <a:avLst/>
          </a:prstGeom>
          <a:noFill/>
          <a:ln cap="flat" cmpd="sng" w="19050">
            <a:solidFill>
              <a:srgbClr val="A61C00"/>
            </a:solidFill>
            <a:prstDash val="solid"/>
            <a:round/>
            <a:headEnd len="sm" w="sm" type="none"/>
            <a:tailEnd len="sm" w="sm" type="none"/>
          </a:ln>
        </p:spPr>
        <p:txBody>
          <a:bodyPr anchorCtr="0" anchor="ctr" bIns="91425" lIns="0" spcFirstLastPara="1" rIns="0" wrap="square" tIns="91425">
            <a:noAutofit/>
          </a:bodyPr>
          <a:lstStyle/>
          <a:p>
            <a:pPr indent="0" lvl="0" marL="0" rtl="0" algn="ctr">
              <a:lnSpc>
                <a:spcPct val="90000"/>
              </a:lnSpc>
              <a:spcBef>
                <a:spcPts val="0"/>
              </a:spcBef>
              <a:spcAft>
                <a:spcPts val="0"/>
              </a:spcAft>
              <a:buNone/>
            </a:pPr>
            <a:r>
              <a:rPr b="1" lang="en-US" sz="900">
                <a:latin typeface="Calibri"/>
                <a:ea typeface="Calibri"/>
                <a:cs typeface="Calibri"/>
                <a:sym typeface="Calibri"/>
              </a:rPr>
              <a:t>Impaired self-</a:t>
            </a:r>
            <a:br>
              <a:rPr b="1" lang="en-US" sz="900">
                <a:latin typeface="Calibri"/>
                <a:ea typeface="Calibri"/>
                <a:cs typeface="Calibri"/>
                <a:sym typeface="Calibri"/>
              </a:rPr>
            </a:br>
            <a:r>
              <a:rPr b="1" lang="en-US" sz="900">
                <a:latin typeface="Calibri"/>
                <a:ea typeface="Calibri"/>
                <a:cs typeface="Calibri"/>
                <a:sym typeface="Calibri"/>
              </a:rPr>
              <a:t>development, Loss of self, Worthless-</a:t>
            </a:r>
            <a:br>
              <a:rPr b="1" lang="en-US" sz="900">
                <a:latin typeface="Calibri"/>
                <a:ea typeface="Calibri"/>
                <a:cs typeface="Calibri"/>
                <a:sym typeface="Calibri"/>
              </a:rPr>
            </a:br>
            <a:r>
              <a:rPr b="1" lang="en-US" sz="900">
                <a:latin typeface="Calibri"/>
                <a:ea typeface="Calibri"/>
                <a:cs typeface="Calibri"/>
                <a:sym typeface="Calibri"/>
              </a:rPr>
              <a:t>ness, Guilt</a:t>
            </a:r>
            <a:endParaRPr b="1" sz="900">
              <a:latin typeface="Calibri"/>
              <a:ea typeface="Calibri"/>
              <a:cs typeface="Calibri"/>
              <a:sym typeface="Calibri"/>
            </a:endParaRPr>
          </a:p>
        </p:txBody>
      </p:sp>
      <p:sp>
        <p:nvSpPr>
          <p:cNvPr id="1355" name="Google Shape;1355;p105"/>
          <p:cNvSpPr/>
          <p:nvPr/>
        </p:nvSpPr>
        <p:spPr>
          <a:xfrm>
            <a:off x="4930195" y="1670380"/>
            <a:ext cx="1005900" cy="1005900"/>
          </a:xfrm>
          <a:prstGeom prst="ellipse">
            <a:avLst/>
          </a:prstGeom>
          <a:noFill/>
          <a:ln cap="flat" cmpd="sng" w="19050">
            <a:solidFill>
              <a:srgbClr val="A61C00"/>
            </a:solidFill>
            <a:prstDash val="solid"/>
            <a:round/>
            <a:headEnd len="sm" w="sm" type="none"/>
            <a:tailEnd len="sm" w="sm" type="none"/>
          </a:ln>
        </p:spPr>
        <p:txBody>
          <a:bodyPr anchorCtr="0" anchor="ctr" bIns="91425" lIns="0" spcFirstLastPara="1" rIns="0" wrap="square" tIns="91425">
            <a:noAutofit/>
          </a:bodyPr>
          <a:lstStyle/>
          <a:p>
            <a:pPr indent="0" lvl="0" marL="0" rtl="0" algn="ctr">
              <a:lnSpc>
                <a:spcPct val="90000"/>
              </a:lnSpc>
              <a:spcBef>
                <a:spcPts val="0"/>
              </a:spcBef>
              <a:spcAft>
                <a:spcPts val="0"/>
              </a:spcAft>
              <a:buNone/>
            </a:pPr>
            <a:r>
              <a:rPr b="1" lang="en-US" sz="900">
                <a:latin typeface="Calibri"/>
                <a:ea typeface="Calibri"/>
                <a:cs typeface="Calibri"/>
                <a:sym typeface="Calibri"/>
              </a:rPr>
              <a:t>Substance abuse, Self-harm, Behavioral</a:t>
            </a:r>
            <a:endParaRPr b="1" sz="900">
              <a:latin typeface="Calibri"/>
              <a:ea typeface="Calibri"/>
              <a:cs typeface="Calibri"/>
              <a:sym typeface="Calibri"/>
            </a:endParaRPr>
          </a:p>
        </p:txBody>
      </p:sp>
      <p:sp>
        <p:nvSpPr>
          <p:cNvPr id="1356" name="Google Shape;1356;p105"/>
          <p:cNvSpPr/>
          <p:nvPr/>
        </p:nvSpPr>
        <p:spPr>
          <a:xfrm>
            <a:off x="7980916" y="3890565"/>
            <a:ext cx="1005900" cy="1005900"/>
          </a:xfrm>
          <a:prstGeom prst="ellipse">
            <a:avLst/>
          </a:prstGeom>
          <a:noFill/>
          <a:ln cap="flat" cmpd="sng" w="19050">
            <a:solidFill>
              <a:srgbClr val="A61C00"/>
            </a:solidFill>
            <a:prstDash val="solid"/>
            <a:round/>
            <a:headEnd len="sm" w="sm" type="none"/>
            <a:tailEnd len="sm" w="sm" type="none"/>
          </a:ln>
        </p:spPr>
        <p:txBody>
          <a:bodyPr anchorCtr="0" anchor="ctr" bIns="91425" lIns="0" spcFirstLastPara="1" rIns="0" wrap="square" tIns="91425">
            <a:noAutofit/>
          </a:bodyPr>
          <a:lstStyle/>
          <a:p>
            <a:pPr indent="0" lvl="0" marL="0" rtl="0" algn="ctr">
              <a:lnSpc>
                <a:spcPct val="90000"/>
              </a:lnSpc>
              <a:spcBef>
                <a:spcPts val="0"/>
              </a:spcBef>
              <a:spcAft>
                <a:spcPts val="0"/>
              </a:spcAft>
              <a:buNone/>
            </a:pPr>
            <a:r>
              <a:rPr b="1" lang="en-US" sz="900">
                <a:latin typeface="Calibri"/>
                <a:ea typeface="Calibri"/>
                <a:cs typeface="Calibri"/>
                <a:sym typeface="Calibri"/>
              </a:rPr>
              <a:t>Dissociation</a:t>
            </a:r>
            <a:endParaRPr b="1" sz="900">
              <a:latin typeface="Calibri"/>
              <a:ea typeface="Calibri"/>
              <a:cs typeface="Calibri"/>
              <a:sym typeface="Calibri"/>
            </a:endParaRPr>
          </a:p>
        </p:txBody>
      </p:sp>
      <p:cxnSp>
        <p:nvCxnSpPr>
          <p:cNvPr id="1357" name="Google Shape;1357;p105"/>
          <p:cNvCxnSpPr>
            <a:stCxn id="1326" idx="2"/>
            <a:endCxn id="1350" idx="6"/>
          </p:cNvCxnSpPr>
          <p:nvPr/>
        </p:nvCxnSpPr>
        <p:spPr>
          <a:xfrm rot="10800000">
            <a:off x="2342713" y="3491063"/>
            <a:ext cx="1239900" cy="272400"/>
          </a:xfrm>
          <a:prstGeom prst="straightConnector1">
            <a:avLst/>
          </a:prstGeom>
          <a:noFill/>
          <a:ln cap="flat" cmpd="sng" w="38100">
            <a:solidFill>
              <a:schemeClr val="accent4"/>
            </a:solidFill>
            <a:prstDash val="dot"/>
            <a:round/>
            <a:headEnd len="med" w="med" type="none"/>
            <a:tailEnd len="med" w="med" type="none"/>
          </a:ln>
        </p:spPr>
      </p:cxnSp>
      <p:cxnSp>
        <p:nvCxnSpPr>
          <p:cNvPr id="1358" name="Google Shape;1358;p105"/>
          <p:cNvCxnSpPr>
            <a:stCxn id="1326" idx="1"/>
            <a:endCxn id="1349" idx="5"/>
          </p:cNvCxnSpPr>
          <p:nvPr/>
        </p:nvCxnSpPr>
        <p:spPr>
          <a:xfrm rot="10800000">
            <a:off x="2834023" y="3071873"/>
            <a:ext cx="909300" cy="303600"/>
          </a:xfrm>
          <a:prstGeom prst="straightConnector1">
            <a:avLst/>
          </a:prstGeom>
          <a:noFill/>
          <a:ln cap="flat" cmpd="sng" w="38100">
            <a:solidFill>
              <a:schemeClr val="accent4"/>
            </a:solidFill>
            <a:prstDash val="dot"/>
            <a:round/>
            <a:headEnd len="med" w="med" type="none"/>
            <a:tailEnd len="med" w="med" type="none"/>
          </a:ln>
        </p:spPr>
      </p:cxnSp>
      <p:graphicFrame>
        <p:nvGraphicFramePr>
          <p:cNvPr id="1359" name="Google Shape;1359;p105"/>
          <p:cNvGraphicFramePr/>
          <p:nvPr/>
        </p:nvGraphicFramePr>
        <p:xfrm>
          <a:off x="807050" y="1025013"/>
          <a:ext cx="3000000" cy="3000000"/>
        </p:xfrm>
        <a:graphic>
          <a:graphicData uri="http://schemas.openxmlformats.org/drawingml/2006/table">
            <a:tbl>
              <a:tblPr>
                <a:noFill/>
                <a:tableStyleId>{C7C43E19-5888-4138-92D9-54D179E20901}</a:tableStyleId>
              </a:tblPr>
              <a:tblGrid>
                <a:gridCol w="2514825"/>
                <a:gridCol w="2279125"/>
                <a:gridCol w="2951750"/>
              </a:tblGrid>
              <a:tr h="381000">
                <a:tc>
                  <a:txBody>
                    <a:bodyPr/>
                    <a:lstStyle/>
                    <a:p>
                      <a:pPr indent="0" lvl="0" marL="0" rtl="0" algn="ctr">
                        <a:lnSpc>
                          <a:spcPct val="90000"/>
                        </a:lnSpc>
                        <a:spcBef>
                          <a:spcPts val="0"/>
                        </a:spcBef>
                        <a:spcAft>
                          <a:spcPts val="0"/>
                        </a:spcAft>
                        <a:buNone/>
                      </a:pPr>
                      <a:r>
                        <a:rPr b="1" lang="en-US" sz="900" u="sng">
                          <a:latin typeface="Calibri"/>
                          <a:ea typeface="Calibri"/>
                          <a:cs typeface="Calibri"/>
                          <a:sym typeface="Calibri"/>
                        </a:rPr>
                        <a:t>C-PTSD (ICD-11) – 6 Symptoms</a:t>
                      </a:r>
                      <a:br>
                        <a:rPr lang="en-US" sz="900">
                          <a:latin typeface="Calibri"/>
                          <a:ea typeface="Calibri"/>
                          <a:cs typeface="Calibri"/>
                          <a:sym typeface="Calibri"/>
                        </a:rPr>
                      </a:br>
                      <a:r>
                        <a:rPr lang="en-US" sz="900">
                          <a:latin typeface="Calibri"/>
                          <a:ea typeface="Calibri"/>
                          <a:cs typeface="Calibri"/>
                          <a:sym typeface="Calibri"/>
                        </a:rPr>
                        <a:t>Re-experiencing;  Avoidance; Hypervigilance; Emotional dysregulation; Interpersonal difficulties; Negative self-concept</a:t>
                      </a:r>
                      <a:endParaRPr sz="900">
                        <a:latin typeface="Calibri"/>
                        <a:ea typeface="Calibri"/>
                        <a:cs typeface="Calibri"/>
                        <a:sym typeface="Calibri"/>
                      </a:endParaRPr>
                    </a:p>
                  </a:txBody>
                  <a:tcPr marT="45700" marB="45700" marR="18275" marL="18275">
                    <a:lnL cap="flat" cmpd="sng" w="9525">
                      <a:solidFill>
                        <a:srgbClr val="A61C00"/>
                      </a:solidFill>
                      <a:prstDash val="solid"/>
                      <a:round/>
                      <a:headEnd len="sm" w="sm" type="none"/>
                      <a:tailEnd len="sm" w="sm" type="none"/>
                    </a:lnL>
                    <a:lnR cap="flat" cmpd="sng" w="9525">
                      <a:solidFill>
                        <a:srgbClr val="A61C00"/>
                      </a:solidFill>
                      <a:prstDash val="solid"/>
                      <a:round/>
                      <a:headEnd len="sm" w="sm" type="none"/>
                      <a:tailEnd len="sm" w="sm" type="none"/>
                    </a:lnR>
                    <a:lnT cap="flat" cmpd="sng" w="9525">
                      <a:solidFill>
                        <a:srgbClr val="A61C00"/>
                      </a:solidFill>
                      <a:prstDash val="solid"/>
                      <a:round/>
                      <a:headEnd len="sm" w="sm" type="none"/>
                      <a:tailEnd len="sm" w="sm" type="none"/>
                    </a:lnT>
                    <a:lnB cap="flat" cmpd="sng" w="9525">
                      <a:solidFill>
                        <a:srgbClr val="A61C00"/>
                      </a:solidFill>
                      <a:prstDash val="solid"/>
                      <a:round/>
                      <a:headEnd len="sm" w="sm" type="none"/>
                      <a:tailEnd len="sm" w="sm" type="none"/>
                    </a:lnB>
                    <a:solidFill>
                      <a:srgbClr val="FFF2CC"/>
                    </a:solidFill>
                  </a:tcPr>
                </a:tc>
                <a:tc>
                  <a:txBody>
                    <a:bodyPr/>
                    <a:lstStyle/>
                    <a:p>
                      <a:pPr indent="0" lvl="0" marL="0" rtl="0" algn="ctr">
                        <a:lnSpc>
                          <a:spcPct val="90000"/>
                        </a:lnSpc>
                        <a:spcBef>
                          <a:spcPts val="0"/>
                        </a:spcBef>
                        <a:spcAft>
                          <a:spcPts val="0"/>
                        </a:spcAft>
                        <a:buNone/>
                      </a:pPr>
                      <a:r>
                        <a:rPr b="1" lang="en-US" sz="900" u="sng">
                          <a:latin typeface="Calibri"/>
                          <a:ea typeface="Calibri"/>
                          <a:cs typeface="Calibri"/>
                          <a:sym typeface="Calibri"/>
                        </a:rPr>
                        <a:t>Complex Trauma (NCTSN) – 7 symptoms </a:t>
                      </a:r>
                      <a:br>
                        <a:rPr lang="en-US" sz="900">
                          <a:latin typeface="Calibri"/>
                          <a:ea typeface="Calibri"/>
                          <a:cs typeface="Calibri"/>
                          <a:sym typeface="Calibri"/>
                        </a:rPr>
                      </a:br>
                      <a:r>
                        <a:rPr lang="en-US" sz="900">
                          <a:latin typeface="Calibri"/>
                          <a:ea typeface="Calibri"/>
                          <a:cs typeface="Calibri"/>
                          <a:sym typeface="Calibri"/>
                        </a:rPr>
                        <a:t>Attachment; Biology; Affect dysregulation; </a:t>
                      </a:r>
                      <a:br>
                        <a:rPr lang="en-US" sz="900">
                          <a:latin typeface="Calibri"/>
                          <a:ea typeface="Calibri"/>
                          <a:cs typeface="Calibri"/>
                          <a:sym typeface="Calibri"/>
                        </a:rPr>
                      </a:br>
                      <a:r>
                        <a:rPr lang="en-US" sz="900">
                          <a:latin typeface="Calibri"/>
                          <a:ea typeface="Calibri"/>
                          <a:cs typeface="Calibri"/>
                          <a:sym typeface="Calibri"/>
                        </a:rPr>
                        <a:t>Dissociation; Behavioral regulation; </a:t>
                      </a:r>
                      <a:br>
                        <a:rPr lang="en-US" sz="900">
                          <a:latin typeface="Calibri"/>
                          <a:ea typeface="Calibri"/>
                          <a:cs typeface="Calibri"/>
                          <a:sym typeface="Calibri"/>
                        </a:rPr>
                      </a:br>
                      <a:r>
                        <a:rPr lang="en-US" sz="900">
                          <a:latin typeface="Calibri"/>
                          <a:ea typeface="Calibri"/>
                          <a:cs typeface="Calibri"/>
                          <a:sym typeface="Calibri"/>
                        </a:rPr>
                        <a:t>Cognition; Self-concept</a:t>
                      </a:r>
                      <a:endParaRPr sz="900">
                        <a:latin typeface="Calibri"/>
                        <a:ea typeface="Calibri"/>
                        <a:cs typeface="Calibri"/>
                        <a:sym typeface="Calibri"/>
                      </a:endParaRPr>
                    </a:p>
                  </a:txBody>
                  <a:tcPr marT="45700" marB="45700" marR="18275" marL="18275">
                    <a:lnL cap="flat" cmpd="sng" w="9525">
                      <a:solidFill>
                        <a:srgbClr val="A61C00"/>
                      </a:solidFill>
                      <a:prstDash val="solid"/>
                      <a:round/>
                      <a:headEnd len="sm" w="sm" type="none"/>
                      <a:tailEnd len="sm" w="sm" type="none"/>
                    </a:lnL>
                    <a:lnR cap="flat" cmpd="sng" w="9525">
                      <a:solidFill>
                        <a:srgbClr val="A61C00"/>
                      </a:solidFill>
                      <a:prstDash val="solid"/>
                      <a:round/>
                      <a:headEnd len="sm" w="sm" type="none"/>
                      <a:tailEnd len="sm" w="sm" type="none"/>
                    </a:lnR>
                    <a:lnT cap="flat" cmpd="sng" w="9525">
                      <a:solidFill>
                        <a:srgbClr val="A61C00"/>
                      </a:solidFill>
                      <a:prstDash val="solid"/>
                      <a:round/>
                      <a:headEnd len="sm" w="sm" type="none"/>
                      <a:tailEnd len="sm" w="sm" type="none"/>
                    </a:lnT>
                    <a:lnB cap="flat" cmpd="sng" w="9525">
                      <a:solidFill>
                        <a:srgbClr val="A61C00"/>
                      </a:solidFill>
                      <a:prstDash val="solid"/>
                      <a:round/>
                      <a:headEnd len="sm" w="sm" type="none"/>
                      <a:tailEnd len="sm" w="sm" type="none"/>
                    </a:lnB>
                    <a:solidFill>
                      <a:srgbClr val="FFF2CC"/>
                    </a:solidFill>
                  </a:tcPr>
                </a:tc>
                <a:tc>
                  <a:txBody>
                    <a:bodyPr/>
                    <a:lstStyle/>
                    <a:p>
                      <a:pPr indent="0" lvl="0" marL="0" rtl="0" algn="ctr">
                        <a:lnSpc>
                          <a:spcPct val="90000"/>
                        </a:lnSpc>
                        <a:spcBef>
                          <a:spcPts val="0"/>
                        </a:spcBef>
                        <a:spcAft>
                          <a:spcPts val="0"/>
                        </a:spcAft>
                        <a:buNone/>
                      </a:pPr>
                      <a:r>
                        <a:rPr b="1" lang="en-US" sz="900" u="sng">
                          <a:latin typeface="Calibri"/>
                          <a:ea typeface="Calibri"/>
                          <a:cs typeface="Calibri"/>
                          <a:sym typeface="Calibri"/>
                        </a:rPr>
                        <a:t>Developmental Trauma Disorder (van der Kolk) – </a:t>
                      </a:r>
                      <a:br>
                        <a:rPr b="1" lang="en-US" sz="900" u="sng">
                          <a:latin typeface="Calibri"/>
                          <a:ea typeface="Calibri"/>
                          <a:cs typeface="Calibri"/>
                          <a:sym typeface="Calibri"/>
                        </a:rPr>
                      </a:br>
                      <a:r>
                        <a:rPr b="1" lang="en-US" sz="900" u="sng">
                          <a:latin typeface="Calibri"/>
                          <a:ea typeface="Calibri"/>
                          <a:cs typeface="Calibri"/>
                          <a:sym typeface="Calibri"/>
                        </a:rPr>
                        <a:t>7 symptoms</a:t>
                      </a:r>
                      <a:br>
                        <a:rPr b="1" lang="en-US" sz="900">
                          <a:latin typeface="Calibri"/>
                          <a:ea typeface="Calibri"/>
                          <a:cs typeface="Calibri"/>
                          <a:sym typeface="Calibri"/>
                        </a:rPr>
                      </a:br>
                      <a:r>
                        <a:rPr lang="en-US" sz="900">
                          <a:latin typeface="Calibri"/>
                          <a:ea typeface="Calibri"/>
                          <a:cs typeface="Calibri"/>
                          <a:sym typeface="Calibri"/>
                        </a:rPr>
                        <a:t>Dysregulation; Affective; Somatic; Behavioral; Cognitive; </a:t>
                      </a:r>
                      <a:endParaRPr sz="900">
                        <a:latin typeface="Calibri"/>
                        <a:ea typeface="Calibri"/>
                        <a:cs typeface="Calibri"/>
                        <a:sym typeface="Calibri"/>
                      </a:endParaRPr>
                    </a:p>
                    <a:p>
                      <a:pPr indent="0" lvl="0" marL="0" rtl="0" algn="ctr">
                        <a:lnSpc>
                          <a:spcPct val="90000"/>
                        </a:lnSpc>
                        <a:spcBef>
                          <a:spcPts val="0"/>
                        </a:spcBef>
                        <a:spcAft>
                          <a:spcPts val="0"/>
                        </a:spcAft>
                        <a:buNone/>
                      </a:pPr>
                      <a:r>
                        <a:rPr lang="en-US" sz="900">
                          <a:latin typeface="Calibri"/>
                          <a:ea typeface="Calibri"/>
                          <a:cs typeface="Calibri"/>
                          <a:sym typeface="Calibri"/>
                        </a:rPr>
                        <a:t>Relational; Self-attribution</a:t>
                      </a:r>
                      <a:endParaRPr sz="900">
                        <a:latin typeface="Calibri"/>
                        <a:ea typeface="Calibri"/>
                        <a:cs typeface="Calibri"/>
                        <a:sym typeface="Calibri"/>
                      </a:endParaRPr>
                    </a:p>
                  </a:txBody>
                  <a:tcPr marT="45700" marB="45700" marR="18275" marL="18275">
                    <a:lnL cap="flat" cmpd="sng" w="9525">
                      <a:solidFill>
                        <a:srgbClr val="A61C00"/>
                      </a:solidFill>
                      <a:prstDash val="solid"/>
                      <a:round/>
                      <a:headEnd len="sm" w="sm" type="none"/>
                      <a:tailEnd len="sm" w="sm" type="none"/>
                    </a:lnL>
                    <a:lnR cap="flat" cmpd="sng" w="9525">
                      <a:solidFill>
                        <a:srgbClr val="A61C00"/>
                      </a:solidFill>
                      <a:prstDash val="solid"/>
                      <a:round/>
                      <a:headEnd len="sm" w="sm" type="none"/>
                      <a:tailEnd len="sm" w="sm" type="none"/>
                    </a:lnR>
                    <a:lnT cap="flat" cmpd="sng" w="9525">
                      <a:solidFill>
                        <a:srgbClr val="A61C00"/>
                      </a:solidFill>
                      <a:prstDash val="solid"/>
                      <a:round/>
                      <a:headEnd len="sm" w="sm" type="none"/>
                      <a:tailEnd len="sm" w="sm" type="none"/>
                    </a:lnT>
                    <a:lnB cap="flat" cmpd="sng" w="9525">
                      <a:solidFill>
                        <a:srgbClr val="A61C00"/>
                      </a:solidFill>
                      <a:prstDash val="solid"/>
                      <a:round/>
                      <a:headEnd len="sm" w="sm" type="none"/>
                      <a:tailEnd len="sm" w="sm" type="none"/>
                    </a:lnB>
                    <a:solidFill>
                      <a:srgbClr val="FFF2CC"/>
                    </a:solidFill>
                  </a:tcPr>
                </a:tc>
              </a:tr>
            </a:tbl>
          </a:graphicData>
        </a:graphic>
      </p:graphicFrame>
      <p:sp>
        <p:nvSpPr>
          <p:cNvPr id="1360" name="Google Shape;1360;p105"/>
          <p:cNvSpPr txBox="1"/>
          <p:nvPr/>
        </p:nvSpPr>
        <p:spPr>
          <a:xfrm>
            <a:off x="3690300" y="4686375"/>
            <a:ext cx="862500" cy="228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a:solidFill>
                  <a:schemeClr val="accent4"/>
                </a:solidFill>
                <a:latin typeface="Calibri"/>
                <a:ea typeface="Calibri"/>
                <a:cs typeface="Calibri"/>
                <a:sym typeface="Calibri"/>
              </a:rPr>
              <a:t>Alterations</a:t>
            </a:r>
            <a:endParaRPr b="1">
              <a:solidFill>
                <a:schemeClr val="accent4"/>
              </a:solidFill>
              <a:latin typeface="Calibri"/>
              <a:ea typeface="Calibri"/>
              <a:cs typeface="Calibri"/>
              <a:sym typeface="Calibri"/>
            </a:endParaRPr>
          </a:p>
        </p:txBody>
      </p:sp>
      <p:sp>
        <p:nvSpPr>
          <p:cNvPr id="1361" name="Google Shape;1361;p105"/>
          <p:cNvSpPr txBox="1"/>
          <p:nvPr/>
        </p:nvSpPr>
        <p:spPr>
          <a:xfrm>
            <a:off x="4609550" y="4686375"/>
            <a:ext cx="1177200" cy="228600"/>
          </a:xfrm>
          <a:prstGeom prst="rect">
            <a:avLst/>
          </a:prstGeom>
          <a:noFill/>
          <a:ln>
            <a:noFill/>
          </a:ln>
        </p:spPr>
        <p:txBody>
          <a:bodyPr anchorCtr="0" anchor="b" bIns="0" lIns="0" spcFirstLastPara="1" rIns="0" wrap="square" tIns="0">
            <a:noAutofit/>
          </a:bodyPr>
          <a:lstStyle/>
          <a:p>
            <a:pPr indent="0" lvl="0" marL="0" rtl="0" algn="r">
              <a:lnSpc>
                <a:spcPct val="90000"/>
              </a:lnSpc>
              <a:spcBef>
                <a:spcPts val="0"/>
              </a:spcBef>
              <a:spcAft>
                <a:spcPts val="0"/>
              </a:spcAft>
              <a:buNone/>
            </a:pPr>
            <a:r>
              <a:rPr b="1" lang="en-US">
                <a:solidFill>
                  <a:srgbClr val="CC0000"/>
                </a:solidFill>
                <a:latin typeface="Calibri"/>
                <a:ea typeface="Calibri"/>
                <a:cs typeface="Calibri"/>
                <a:sym typeface="Calibri"/>
              </a:rPr>
              <a:t>Dysregulation</a:t>
            </a:r>
            <a:endParaRPr b="1">
              <a:solidFill>
                <a:srgbClr val="CC0000"/>
              </a:solidFill>
              <a:latin typeface="Calibri"/>
              <a:ea typeface="Calibri"/>
              <a:cs typeface="Calibri"/>
              <a:sym typeface="Calibri"/>
            </a:endParaRPr>
          </a:p>
        </p:txBody>
      </p:sp>
      <p:pic>
        <p:nvPicPr>
          <p:cNvPr id="1362" name="Google Shape;1362;p105"/>
          <p:cNvPicPr preferRelativeResize="0"/>
          <p:nvPr/>
        </p:nvPicPr>
        <p:blipFill>
          <a:blip r:embed="rId5">
            <a:alphaModFix/>
          </a:blip>
          <a:stretch>
            <a:fillRect/>
          </a:stretch>
        </p:blipFill>
        <p:spPr>
          <a:xfrm>
            <a:off x="3811225" y="4469851"/>
            <a:ext cx="1847100" cy="228600"/>
          </a:xfrm>
          <a:prstGeom prst="roundRect">
            <a:avLst>
              <a:gd fmla="val 46635" name="adj"/>
            </a:avLst>
          </a:prstGeom>
          <a:noFill/>
          <a:ln>
            <a:noFill/>
          </a:ln>
        </p:spPr>
      </p:pic>
      <p:cxnSp>
        <p:nvCxnSpPr>
          <p:cNvPr id="1363" name="Google Shape;1363;p105"/>
          <p:cNvCxnSpPr>
            <a:stCxn id="1330" idx="2"/>
            <a:endCxn id="1364" idx="2"/>
          </p:cNvCxnSpPr>
          <p:nvPr/>
        </p:nvCxnSpPr>
        <p:spPr>
          <a:xfrm flipH="1" rot="10800000">
            <a:off x="5889188" y="3491075"/>
            <a:ext cx="1611900" cy="272400"/>
          </a:xfrm>
          <a:prstGeom prst="straightConnector1">
            <a:avLst/>
          </a:prstGeom>
          <a:noFill/>
          <a:ln cap="flat" cmpd="sng" w="38100">
            <a:solidFill>
              <a:srgbClr val="980000"/>
            </a:solidFill>
            <a:prstDash val="dot"/>
            <a:round/>
            <a:headEnd len="med" w="med" type="none"/>
            <a:tailEnd len="med" w="med" type="none"/>
          </a:ln>
        </p:spPr>
      </p:cxnSp>
      <p:cxnSp>
        <p:nvCxnSpPr>
          <p:cNvPr id="1365" name="Google Shape;1365;p105"/>
          <p:cNvCxnSpPr>
            <a:stCxn id="1330" idx="1"/>
            <a:endCxn id="1354" idx="3"/>
          </p:cNvCxnSpPr>
          <p:nvPr/>
        </p:nvCxnSpPr>
        <p:spPr>
          <a:xfrm flipH="1" rot="10800000">
            <a:off x="5728477" y="3076086"/>
            <a:ext cx="1300800" cy="299400"/>
          </a:xfrm>
          <a:prstGeom prst="straightConnector1">
            <a:avLst/>
          </a:prstGeom>
          <a:noFill/>
          <a:ln cap="flat" cmpd="sng" w="38100">
            <a:solidFill>
              <a:srgbClr val="980000"/>
            </a:solidFill>
            <a:prstDash val="dot"/>
            <a:round/>
            <a:headEnd len="med" w="med" type="none"/>
            <a:tailEnd len="med" w="med" type="none"/>
          </a:ln>
        </p:spPr>
      </p:cxnSp>
      <p:cxnSp>
        <p:nvCxnSpPr>
          <p:cNvPr id="1366" name="Google Shape;1366;p105"/>
          <p:cNvCxnSpPr>
            <a:stCxn id="1330" idx="1"/>
            <a:endCxn id="1352" idx="3"/>
          </p:cNvCxnSpPr>
          <p:nvPr/>
        </p:nvCxnSpPr>
        <p:spPr>
          <a:xfrm flipH="1" rot="10800000">
            <a:off x="5728477" y="2774886"/>
            <a:ext cx="331200" cy="600600"/>
          </a:xfrm>
          <a:prstGeom prst="straightConnector1">
            <a:avLst/>
          </a:prstGeom>
          <a:noFill/>
          <a:ln cap="flat" cmpd="sng" w="38100">
            <a:solidFill>
              <a:srgbClr val="980000"/>
            </a:solidFill>
            <a:prstDash val="dot"/>
            <a:round/>
            <a:headEnd len="med" w="med" type="none"/>
            <a:tailEnd len="med" w="med" type="none"/>
          </a:ln>
        </p:spPr>
      </p:cxnSp>
      <p:cxnSp>
        <p:nvCxnSpPr>
          <p:cNvPr id="1367" name="Google Shape;1367;p105"/>
          <p:cNvCxnSpPr>
            <a:stCxn id="1330" idx="0"/>
            <a:endCxn id="1355" idx="4"/>
          </p:cNvCxnSpPr>
          <p:nvPr/>
        </p:nvCxnSpPr>
        <p:spPr>
          <a:xfrm flipH="1" rot="10800000">
            <a:off x="5340488" y="2676275"/>
            <a:ext cx="92700" cy="538500"/>
          </a:xfrm>
          <a:prstGeom prst="straightConnector1">
            <a:avLst/>
          </a:prstGeom>
          <a:noFill/>
          <a:ln cap="flat" cmpd="sng" w="38100">
            <a:solidFill>
              <a:srgbClr val="980000"/>
            </a:solidFill>
            <a:prstDash val="dot"/>
            <a:round/>
            <a:headEnd len="med" w="med" type="none"/>
            <a:tailEnd len="med" w="med" type="none"/>
          </a:ln>
        </p:spPr>
      </p:cxnSp>
      <p:cxnSp>
        <p:nvCxnSpPr>
          <p:cNvPr id="1368" name="Google Shape;1368;p105"/>
          <p:cNvCxnSpPr>
            <a:stCxn id="1330" idx="0"/>
            <a:endCxn id="1353" idx="4"/>
          </p:cNvCxnSpPr>
          <p:nvPr/>
        </p:nvCxnSpPr>
        <p:spPr>
          <a:xfrm rot="10800000">
            <a:off x="4420688" y="2676275"/>
            <a:ext cx="919800" cy="538500"/>
          </a:xfrm>
          <a:prstGeom prst="straightConnector1">
            <a:avLst/>
          </a:prstGeom>
          <a:noFill/>
          <a:ln cap="flat" cmpd="sng" w="38100">
            <a:solidFill>
              <a:srgbClr val="980000"/>
            </a:solidFill>
            <a:prstDash val="dot"/>
            <a:round/>
            <a:headEnd len="med" w="med" type="none"/>
            <a:tailEnd len="med" w="med" type="none"/>
          </a:ln>
        </p:spPr>
      </p:cxnSp>
      <p:cxnSp>
        <p:nvCxnSpPr>
          <p:cNvPr id="1369" name="Google Shape;1369;p105"/>
          <p:cNvCxnSpPr>
            <a:stCxn id="1345" idx="2"/>
          </p:cNvCxnSpPr>
          <p:nvPr/>
        </p:nvCxnSpPr>
        <p:spPr>
          <a:xfrm>
            <a:off x="2370950" y="1986000"/>
            <a:ext cx="584700" cy="166800"/>
          </a:xfrm>
          <a:prstGeom prst="straightConnector1">
            <a:avLst/>
          </a:prstGeom>
          <a:noFill/>
          <a:ln cap="flat" cmpd="sng" w="9525">
            <a:solidFill>
              <a:schemeClr val="dk2"/>
            </a:solidFill>
            <a:prstDash val="solid"/>
            <a:round/>
            <a:headEnd len="med" w="med" type="none"/>
            <a:tailEnd len="med" w="med" type="none"/>
          </a:ln>
        </p:spPr>
      </p:cxnSp>
      <p:cxnSp>
        <p:nvCxnSpPr>
          <p:cNvPr id="1370" name="Google Shape;1370;p105"/>
          <p:cNvCxnSpPr>
            <a:stCxn id="1346" idx="2"/>
            <a:endCxn id="1349" idx="2"/>
          </p:cNvCxnSpPr>
          <p:nvPr/>
        </p:nvCxnSpPr>
        <p:spPr>
          <a:xfrm>
            <a:off x="1349425" y="2560688"/>
            <a:ext cx="626100" cy="155700"/>
          </a:xfrm>
          <a:prstGeom prst="straightConnector1">
            <a:avLst/>
          </a:prstGeom>
          <a:noFill/>
          <a:ln cap="flat" cmpd="sng" w="9525">
            <a:solidFill>
              <a:schemeClr val="dk2"/>
            </a:solidFill>
            <a:prstDash val="solid"/>
            <a:round/>
            <a:headEnd len="med" w="med" type="none"/>
            <a:tailEnd len="med" w="med" type="none"/>
          </a:ln>
        </p:spPr>
      </p:cxnSp>
      <p:cxnSp>
        <p:nvCxnSpPr>
          <p:cNvPr id="1371" name="Google Shape;1371;p105"/>
          <p:cNvCxnSpPr>
            <a:stCxn id="1347" idx="2"/>
            <a:endCxn id="1350" idx="1"/>
          </p:cNvCxnSpPr>
          <p:nvPr/>
        </p:nvCxnSpPr>
        <p:spPr>
          <a:xfrm>
            <a:off x="1243250" y="3066888"/>
            <a:ext cx="240900" cy="68400"/>
          </a:xfrm>
          <a:prstGeom prst="straightConnector1">
            <a:avLst/>
          </a:prstGeom>
          <a:noFill/>
          <a:ln cap="flat" cmpd="sng" w="9525">
            <a:solidFill>
              <a:schemeClr val="dk2"/>
            </a:solidFill>
            <a:prstDash val="solid"/>
            <a:round/>
            <a:headEnd len="med" w="med" type="none"/>
            <a:tailEnd len="med" w="med" type="none"/>
          </a:ln>
        </p:spPr>
      </p:cxnSp>
      <p:cxnSp>
        <p:nvCxnSpPr>
          <p:cNvPr id="1372" name="Google Shape;1372;p105"/>
          <p:cNvCxnSpPr>
            <a:endCxn id="1348" idx="2"/>
          </p:cNvCxnSpPr>
          <p:nvPr/>
        </p:nvCxnSpPr>
        <p:spPr>
          <a:xfrm rot="10800000">
            <a:off x="779475" y="3836025"/>
            <a:ext cx="392100" cy="102600"/>
          </a:xfrm>
          <a:prstGeom prst="straightConnector1">
            <a:avLst/>
          </a:prstGeom>
          <a:noFill/>
          <a:ln cap="flat" cmpd="sng" w="9525">
            <a:solidFill>
              <a:schemeClr val="dk2"/>
            </a:solidFill>
            <a:prstDash val="solid"/>
            <a:round/>
            <a:headEnd len="med" w="med" type="none"/>
            <a:tailEnd len="med" w="med" type="none"/>
          </a:ln>
        </p:spPr>
      </p:cxnSp>
      <p:sp>
        <p:nvSpPr>
          <p:cNvPr id="1373" name="Google Shape;1373;p105"/>
          <p:cNvSpPr/>
          <p:nvPr/>
        </p:nvSpPr>
        <p:spPr>
          <a:xfrm>
            <a:off x="1913925" y="4263975"/>
            <a:ext cx="1885200" cy="640200"/>
          </a:xfrm>
          <a:prstGeom prst="homePlate">
            <a:avLst>
              <a:gd fmla="val 50000" name="adj"/>
            </a:avLst>
          </a:prstGeom>
          <a:solidFill>
            <a:srgbClr val="F6B26B"/>
          </a:solidFill>
          <a:ln cap="flat" cmpd="sng" w="19050">
            <a:solidFill>
              <a:srgbClr val="A61C00"/>
            </a:solidFill>
            <a:prstDash val="solid"/>
            <a:round/>
            <a:headEnd len="sm" w="sm" type="none"/>
            <a:tailEnd len="sm" w="sm" type="none"/>
          </a:ln>
        </p:spPr>
        <p:txBody>
          <a:bodyPr anchorCtr="0" anchor="ctr" bIns="45700" lIns="109725" spcFirstLastPara="1" rIns="0" wrap="square" tIns="45700">
            <a:noAutofit/>
          </a:bodyPr>
          <a:lstStyle/>
          <a:p>
            <a:pPr indent="0" lvl="0" marL="0" rtl="0" algn="l">
              <a:lnSpc>
                <a:spcPct val="90000"/>
              </a:lnSpc>
              <a:spcBef>
                <a:spcPts val="0"/>
              </a:spcBef>
              <a:spcAft>
                <a:spcPts val="0"/>
              </a:spcAft>
              <a:buNone/>
            </a:pPr>
            <a:r>
              <a:rPr b="1" lang="en-US" sz="1200">
                <a:latin typeface="Calibri"/>
                <a:ea typeface="Calibri"/>
                <a:cs typeface="Calibri"/>
                <a:sym typeface="Calibri"/>
              </a:rPr>
              <a:t>Singular Trauma </a:t>
            </a:r>
            <a:r>
              <a:rPr lang="en-US" sz="900">
                <a:latin typeface="Calibri"/>
                <a:ea typeface="Calibri"/>
                <a:cs typeface="Calibri"/>
                <a:sym typeface="Calibri"/>
              </a:rPr>
              <a:t>– </a:t>
            </a:r>
            <a:br>
              <a:rPr lang="en-US" sz="900">
                <a:latin typeface="Calibri"/>
                <a:ea typeface="Calibri"/>
                <a:cs typeface="Calibri"/>
                <a:sym typeface="Calibri"/>
              </a:rPr>
            </a:br>
            <a:r>
              <a:rPr lang="en-US" sz="900">
                <a:latin typeface="Calibri"/>
                <a:ea typeface="Calibri"/>
                <a:cs typeface="Calibri"/>
                <a:sym typeface="Calibri"/>
              </a:rPr>
              <a:t>exposure to adverse events in adulthood or childhood (6+) (DSM-5) – 4 symptoms</a:t>
            </a:r>
            <a:endParaRPr>
              <a:latin typeface="Calibri"/>
              <a:ea typeface="Calibri"/>
              <a:cs typeface="Calibri"/>
              <a:sym typeface="Calibri"/>
            </a:endParaRPr>
          </a:p>
        </p:txBody>
      </p:sp>
      <p:sp>
        <p:nvSpPr>
          <p:cNvPr id="1374" name="Google Shape;1374;p105"/>
          <p:cNvSpPr/>
          <p:nvPr/>
        </p:nvSpPr>
        <p:spPr>
          <a:xfrm flipH="1">
            <a:off x="5672300" y="4264050"/>
            <a:ext cx="2266800" cy="640200"/>
          </a:xfrm>
          <a:prstGeom prst="homePlate">
            <a:avLst>
              <a:gd fmla="val 50000" name="adj"/>
            </a:avLst>
          </a:prstGeom>
          <a:solidFill>
            <a:srgbClr val="DD7E6B"/>
          </a:solidFill>
          <a:ln cap="flat" cmpd="sng" w="19050">
            <a:solidFill>
              <a:srgbClr val="A61C00"/>
            </a:solidFill>
            <a:prstDash val="solid"/>
            <a:round/>
            <a:headEnd len="sm" w="sm" type="none"/>
            <a:tailEnd len="sm" w="sm" type="none"/>
          </a:ln>
        </p:spPr>
        <p:txBody>
          <a:bodyPr anchorCtr="0" anchor="ctr" bIns="45700" lIns="155425" spcFirstLastPara="1" rIns="0" wrap="square" tIns="45700">
            <a:noAutofit/>
          </a:bodyPr>
          <a:lstStyle/>
          <a:p>
            <a:pPr indent="0" lvl="0" marL="0" rtl="0" algn="l">
              <a:lnSpc>
                <a:spcPct val="90000"/>
              </a:lnSpc>
              <a:spcBef>
                <a:spcPts val="0"/>
              </a:spcBef>
              <a:spcAft>
                <a:spcPts val="0"/>
              </a:spcAft>
              <a:buNone/>
            </a:pPr>
            <a:r>
              <a:rPr b="1" lang="en-US" sz="1200">
                <a:latin typeface="Calibri"/>
                <a:ea typeface="Calibri"/>
                <a:cs typeface="Calibri"/>
                <a:sym typeface="Calibri"/>
              </a:rPr>
              <a:t>Developmental Trauma</a:t>
            </a:r>
            <a:r>
              <a:rPr lang="en-US" sz="1200">
                <a:latin typeface="Calibri"/>
                <a:ea typeface="Calibri"/>
                <a:cs typeface="Calibri"/>
                <a:sym typeface="Calibri"/>
              </a:rPr>
              <a:t> </a:t>
            </a:r>
            <a:r>
              <a:rPr lang="en-US" sz="900">
                <a:latin typeface="Calibri"/>
                <a:ea typeface="Calibri"/>
                <a:cs typeface="Calibri"/>
                <a:sym typeface="Calibri"/>
              </a:rPr>
              <a:t>– exposure to chronic early childhood, interpersonal, intergenerational, or historical adversity</a:t>
            </a:r>
            <a:endParaRPr>
              <a:latin typeface="Calibri"/>
              <a:ea typeface="Calibri"/>
              <a:cs typeface="Calibri"/>
              <a:sym typeface="Calibri"/>
            </a:endParaRPr>
          </a:p>
        </p:txBody>
      </p:sp>
      <p:sp>
        <p:nvSpPr>
          <p:cNvPr id="1326" name="Google Shape;1326;p105"/>
          <p:cNvSpPr/>
          <p:nvPr/>
        </p:nvSpPr>
        <p:spPr>
          <a:xfrm>
            <a:off x="3582613" y="3214763"/>
            <a:ext cx="1097400" cy="1097400"/>
          </a:xfrm>
          <a:prstGeom prst="ellipse">
            <a:avLst/>
          </a:prstGeom>
          <a:solidFill>
            <a:srgbClr val="F6B26B"/>
          </a:solidFill>
          <a:ln cap="flat" cmpd="sng" w="19050">
            <a:solidFill>
              <a:srgbClr val="A61C00"/>
            </a:solidFill>
            <a:prstDash val="solid"/>
            <a:round/>
            <a:headEnd len="sm" w="sm" type="none"/>
            <a:tailEnd len="sm" w="sm" type="none"/>
          </a:ln>
        </p:spPr>
        <p:txBody>
          <a:bodyPr anchorCtr="0" anchor="ctr" bIns="91425" lIns="0" spcFirstLastPara="1" rIns="0" wrap="square" tIns="45700">
            <a:noAutofit/>
          </a:bodyPr>
          <a:lstStyle/>
          <a:p>
            <a:pPr indent="0" lvl="0" marL="0" rtl="0" algn="ctr">
              <a:lnSpc>
                <a:spcPct val="90000"/>
              </a:lnSpc>
              <a:spcBef>
                <a:spcPts val="0"/>
              </a:spcBef>
              <a:spcAft>
                <a:spcPts val="0"/>
              </a:spcAft>
              <a:buNone/>
            </a:pPr>
            <a:r>
              <a:rPr b="1" lang="en-US">
                <a:latin typeface="Calibri"/>
                <a:ea typeface="Calibri"/>
                <a:cs typeface="Calibri"/>
                <a:sym typeface="Calibri"/>
              </a:rPr>
              <a:t>PTSD</a:t>
            </a:r>
            <a:r>
              <a:rPr b="1" lang="en-US" sz="1100">
                <a:latin typeface="Calibri"/>
                <a:ea typeface="Calibri"/>
                <a:cs typeface="Calibri"/>
                <a:sym typeface="Calibri"/>
              </a:rPr>
              <a:t> </a:t>
            </a:r>
            <a:r>
              <a:rPr lang="en-US" sz="900">
                <a:latin typeface="Calibri"/>
                <a:ea typeface="Calibri"/>
                <a:cs typeface="Calibri"/>
                <a:sym typeface="Calibri"/>
              </a:rPr>
              <a:t>(symptoms persistence: 1 month minimum)</a:t>
            </a:r>
            <a:endParaRPr sz="900">
              <a:latin typeface="Calibri"/>
              <a:ea typeface="Calibri"/>
              <a:cs typeface="Calibri"/>
              <a:sym typeface="Calibri"/>
            </a:endParaRPr>
          </a:p>
        </p:txBody>
      </p:sp>
      <p:pic>
        <p:nvPicPr>
          <p:cNvPr id="1375" name="Google Shape;1375;p105"/>
          <p:cNvPicPr preferRelativeResize="0"/>
          <p:nvPr/>
        </p:nvPicPr>
        <p:blipFill>
          <a:blip r:embed="rId4">
            <a:alphaModFix/>
          </a:blip>
          <a:stretch>
            <a:fillRect/>
          </a:stretch>
        </p:blipFill>
        <p:spPr>
          <a:xfrm>
            <a:off x="7549738" y="2990863"/>
            <a:ext cx="1000125" cy="1000125"/>
          </a:xfrm>
          <a:prstGeom prst="rect">
            <a:avLst/>
          </a:prstGeom>
          <a:noFill/>
          <a:ln>
            <a:noFill/>
          </a:ln>
        </p:spPr>
      </p:pic>
      <p:sp>
        <p:nvSpPr>
          <p:cNvPr id="1376" name="Google Shape;1376;p105"/>
          <p:cNvSpPr/>
          <p:nvPr/>
        </p:nvSpPr>
        <p:spPr>
          <a:xfrm>
            <a:off x="7551513" y="2992638"/>
            <a:ext cx="996600" cy="996600"/>
          </a:xfrm>
          <a:prstGeom prst="ellipse">
            <a:avLst/>
          </a:prstGeom>
          <a:noFill/>
          <a:ln cap="flat" cmpd="sng" w="19050">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64" name="Google Shape;1364;p105"/>
          <p:cNvSpPr/>
          <p:nvPr/>
        </p:nvSpPr>
        <p:spPr>
          <a:xfrm>
            <a:off x="7501112" y="2988000"/>
            <a:ext cx="1097400" cy="1005900"/>
          </a:xfrm>
          <a:prstGeom prst="ellipse">
            <a:avLst/>
          </a:prstGeom>
          <a:noFill/>
          <a:ln>
            <a:noFill/>
          </a:ln>
        </p:spPr>
        <p:txBody>
          <a:bodyPr anchorCtr="0" anchor="ctr" bIns="91425" lIns="0" spcFirstLastPara="1" rIns="0" wrap="square" tIns="91425">
            <a:noAutofit/>
          </a:bodyPr>
          <a:lstStyle/>
          <a:p>
            <a:pPr indent="0" lvl="0" marL="0" rtl="0" algn="ctr">
              <a:lnSpc>
                <a:spcPct val="90000"/>
              </a:lnSpc>
              <a:spcBef>
                <a:spcPts val="0"/>
              </a:spcBef>
              <a:spcAft>
                <a:spcPts val="0"/>
              </a:spcAft>
              <a:buNone/>
            </a:pPr>
            <a:r>
              <a:rPr b="1" lang="en-US" sz="900">
                <a:latin typeface="Calibri"/>
                <a:ea typeface="Calibri"/>
                <a:cs typeface="Calibri"/>
                <a:sym typeface="Calibri"/>
              </a:rPr>
              <a:t>Relationships, attachment, intimacy disorganization, Interpersonal difficulties</a:t>
            </a:r>
            <a:endParaRPr b="1" sz="9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106"/>
          <p:cNvSpPr txBox="1"/>
          <p:nvPr>
            <p:ph type="title"/>
          </p:nvPr>
        </p:nvSpPr>
        <p:spPr>
          <a:xfrm>
            <a:off x="800100" y="250175"/>
            <a:ext cx="7905300" cy="46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PTSD and problem </a:t>
            </a:r>
            <a:r>
              <a:rPr lang="en-US"/>
              <a:t>gambling</a:t>
            </a:r>
            <a:r>
              <a:rPr lang="en-US"/>
              <a:t> </a:t>
            </a:r>
            <a:endParaRPr/>
          </a:p>
        </p:txBody>
      </p:sp>
      <p:sp>
        <p:nvSpPr>
          <p:cNvPr id="1384" name="Google Shape;1384;p106"/>
          <p:cNvSpPr txBox="1"/>
          <p:nvPr>
            <p:ph idx="1" type="body"/>
          </p:nvPr>
        </p:nvSpPr>
        <p:spPr>
          <a:xfrm>
            <a:off x="800100" y="1153775"/>
            <a:ext cx="7033500" cy="36447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PTSD:   13-29% among problem gamblers v. 5-6% gen pop.</a:t>
            </a:r>
            <a:endParaRPr/>
          </a:p>
          <a:p>
            <a:pPr indent="-342900" lvl="0" marL="457200" rtl="0" algn="l">
              <a:spcBef>
                <a:spcPts val="1000"/>
              </a:spcBef>
              <a:spcAft>
                <a:spcPts val="0"/>
              </a:spcAft>
              <a:buSzPts val="1800"/>
              <a:buChar char="●"/>
            </a:pPr>
            <a:r>
              <a:rPr lang="en-US"/>
              <a:t>34% of treatment-seeking problem gamblers had a high level of PTSD symptoms. </a:t>
            </a:r>
            <a:endParaRPr/>
          </a:p>
          <a:p>
            <a:pPr indent="-342900" lvl="0" marL="457200" rtl="0" algn="l">
              <a:spcBef>
                <a:spcPts val="1000"/>
              </a:spcBef>
              <a:spcAft>
                <a:spcPts val="0"/>
              </a:spcAft>
              <a:buSzPts val="1800"/>
              <a:buChar char="●"/>
            </a:pPr>
            <a:r>
              <a:rPr lang="en-US"/>
              <a:t>PTSD symptoms strongest predictor of being an "at risk" gambler in a study of 843 elderly adults (11% identified).</a:t>
            </a:r>
            <a:endParaRPr/>
          </a:p>
          <a:p>
            <a:pPr indent="-317500" lvl="0" marL="457200" rtl="0" algn="l">
              <a:lnSpc>
                <a:spcPct val="100000"/>
              </a:lnSpc>
              <a:spcBef>
                <a:spcPts val="1000"/>
              </a:spcBef>
              <a:spcAft>
                <a:spcPts val="0"/>
              </a:spcAft>
              <a:buClr>
                <a:srgbClr val="000000"/>
              </a:buClr>
              <a:buSzPts val="1400"/>
              <a:buFont typeface="Arial"/>
              <a:buChar char="●"/>
            </a:pPr>
            <a:r>
              <a:rPr lang="en-US"/>
              <a:t>History of trauma among problem gamblers showed associations with </a:t>
            </a:r>
            <a:endParaRPr/>
          </a:p>
          <a:p>
            <a:pPr indent="-317500" lvl="1" marL="914400" rtl="0" algn="l">
              <a:lnSpc>
                <a:spcPct val="100000"/>
              </a:lnSpc>
              <a:spcBef>
                <a:spcPts val="1000"/>
              </a:spcBef>
              <a:spcAft>
                <a:spcPts val="0"/>
              </a:spcAft>
              <a:buClr>
                <a:srgbClr val="000000"/>
              </a:buClr>
              <a:buSzPts val="1400"/>
              <a:buFont typeface="Arial"/>
              <a:buChar char="■"/>
            </a:pPr>
            <a:r>
              <a:rPr lang="en-US"/>
              <a:t>Drug and alcohol dependence</a:t>
            </a:r>
            <a:endParaRPr/>
          </a:p>
          <a:p>
            <a:pPr indent="-317500" lvl="1" marL="914400" rtl="0" algn="l">
              <a:lnSpc>
                <a:spcPct val="100000"/>
              </a:lnSpc>
              <a:spcBef>
                <a:spcPts val="1000"/>
              </a:spcBef>
              <a:spcAft>
                <a:spcPts val="0"/>
              </a:spcAft>
              <a:buClr>
                <a:srgbClr val="000000"/>
              </a:buClr>
              <a:buSzPts val="1400"/>
              <a:buFont typeface="Arial"/>
              <a:buChar char="■"/>
            </a:pPr>
            <a:r>
              <a:rPr lang="en-US"/>
              <a:t>Greater frequency of suicide attempts</a:t>
            </a:r>
            <a:endParaRPr/>
          </a:p>
          <a:p>
            <a:pPr indent="-317500" lvl="1" marL="914400" rtl="0" algn="l">
              <a:lnSpc>
                <a:spcPct val="100000"/>
              </a:lnSpc>
              <a:spcBef>
                <a:spcPts val="1000"/>
              </a:spcBef>
              <a:spcAft>
                <a:spcPts val="0"/>
              </a:spcAft>
              <a:buClr>
                <a:srgbClr val="000000"/>
              </a:buClr>
              <a:buSzPts val="1400"/>
              <a:buFont typeface="Arial"/>
              <a:buChar char="■"/>
            </a:pPr>
            <a:r>
              <a:rPr lang="en-US"/>
              <a:t>More severe scores in measures of psychiatric distress</a:t>
            </a:r>
            <a:endParaRPr/>
          </a:p>
          <a:p>
            <a:pPr indent="0" lvl="0" marL="457200" rtl="0" algn="r">
              <a:lnSpc>
                <a:spcPct val="100000"/>
              </a:lnSpc>
              <a:spcBef>
                <a:spcPts val="2400"/>
              </a:spcBef>
              <a:spcAft>
                <a:spcPts val="1000"/>
              </a:spcAft>
              <a:buNone/>
            </a:pPr>
            <a:r>
              <a:rPr lang="en-US" sz="1400"/>
              <a:t>(Kausch et al., 2006; </a:t>
            </a:r>
            <a:r>
              <a:rPr lang="en-US" sz="1400"/>
              <a:t>Ledgerwood &amp; Petry, 2006; Levens et al., 2005) </a:t>
            </a:r>
            <a:endParaRPr sz="1400"/>
          </a:p>
        </p:txBody>
      </p:sp>
      <p:sp>
        <p:nvSpPr>
          <p:cNvPr id="1385" name="Google Shape;1385;p106"/>
          <p:cNvSpPr txBox="1"/>
          <p:nvPr>
            <p:ph idx="2" type="subTitle"/>
          </p:nvPr>
        </p:nvSpPr>
        <p:spPr>
          <a:xfrm>
            <a:off x="80795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1" name="Shape 1391"/>
        <p:cNvGrpSpPr/>
        <p:nvPr/>
      </p:nvGrpSpPr>
      <p:grpSpPr>
        <a:xfrm>
          <a:off x="0" y="0"/>
          <a:ext cx="0" cy="0"/>
          <a:chOff x="0" y="0"/>
          <a:chExt cx="0" cy="0"/>
        </a:xfrm>
      </p:grpSpPr>
      <p:sp>
        <p:nvSpPr>
          <p:cNvPr id="1392" name="Google Shape;1392;p107"/>
          <p:cNvSpPr txBox="1"/>
          <p:nvPr>
            <p:ph type="title"/>
          </p:nvPr>
        </p:nvSpPr>
        <p:spPr>
          <a:xfrm>
            <a:off x="800100" y="250175"/>
            <a:ext cx="7905300" cy="46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Co-occurring PTSD and gambling disorder </a:t>
            </a:r>
            <a:endParaRPr/>
          </a:p>
        </p:txBody>
      </p:sp>
      <p:sp>
        <p:nvSpPr>
          <p:cNvPr id="1393" name="Google Shape;1393;p107"/>
          <p:cNvSpPr txBox="1"/>
          <p:nvPr>
            <p:ph idx="1" type="body"/>
          </p:nvPr>
        </p:nvSpPr>
        <p:spPr>
          <a:xfrm>
            <a:off x="800100" y="1153775"/>
            <a:ext cx="7033500" cy="36447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In a study, 17% of military veterans entering treatment for PTSD met criteria for gambling disorder.  </a:t>
            </a:r>
            <a:endParaRPr/>
          </a:p>
          <a:p>
            <a:pPr indent="0" lvl="0" marL="457200" rtl="0" algn="l">
              <a:spcBef>
                <a:spcPts val="600"/>
              </a:spcBef>
              <a:spcAft>
                <a:spcPts val="0"/>
              </a:spcAft>
              <a:buNone/>
            </a:pPr>
            <a:r>
              <a:t/>
            </a:r>
            <a:endParaRPr/>
          </a:p>
          <a:p>
            <a:pPr indent="-342900" lvl="0" marL="457200" rtl="0" algn="l">
              <a:spcBef>
                <a:spcPts val="600"/>
              </a:spcBef>
              <a:spcAft>
                <a:spcPts val="0"/>
              </a:spcAft>
              <a:buSzPts val="1800"/>
              <a:buChar char="●"/>
            </a:pPr>
            <a:r>
              <a:rPr lang="en-US"/>
              <a:t>Co-occurring PTSD and gambling disorder: </a:t>
            </a:r>
            <a:endParaRPr/>
          </a:p>
          <a:p>
            <a:pPr indent="-342900" lvl="1" marL="914400" rtl="0" algn="l">
              <a:spcBef>
                <a:spcPts val="600"/>
              </a:spcBef>
              <a:spcAft>
                <a:spcPts val="0"/>
              </a:spcAft>
              <a:buSzPts val="1800"/>
              <a:buChar char="■"/>
            </a:pPr>
            <a:r>
              <a:rPr lang="en-US"/>
              <a:t>Greater impulsivity</a:t>
            </a:r>
            <a:endParaRPr/>
          </a:p>
          <a:p>
            <a:pPr indent="-342900" lvl="1" marL="914400" rtl="0" algn="l">
              <a:spcBef>
                <a:spcPts val="600"/>
              </a:spcBef>
              <a:spcAft>
                <a:spcPts val="0"/>
              </a:spcAft>
              <a:buSzPts val="1800"/>
              <a:buChar char="■"/>
            </a:pPr>
            <a:r>
              <a:rPr lang="en-US"/>
              <a:t>Greater disorder severity</a:t>
            </a:r>
            <a:endParaRPr/>
          </a:p>
          <a:p>
            <a:pPr indent="-342900" lvl="1" marL="914400" rtl="0" algn="l">
              <a:spcBef>
                <a:spcPts val="600"/>
              </a:spcBef>
              <a:spcAft>
                <a:spcPts val="0"/>
              </a:spcAft>
              <a:buSzPts val="1800"/>
              <a:buChar char="■"/>
            </a:pPr>
            <a:r>
              <a:rPr lang="en-US"/>
              <a:t>Worse overall functioning </a:t>
            </a:r>
            <a:endParaRPr/>
          </a:p>
          <a:p>
            <a:pPr indent="-342900" lvl="1" marL="914400" rtl="0" algn="l">
              <a:spcBef>
                <a:spcPts val="600"/>
              </a:spcBef>
              <a:spcAft>
                <a:spcPts val="0"/>
              </a:spcAft>
              <a:buSzPts val="1800"/>
              <a:buChar char="■"/>
            </a:pPr>
            <a:r>
              <a:rPr lang="en-US"/>
              <a:t>Greater lifetime gambling severity</a:t>
            </a:r>
            <a:endParaRPr/>
          </a:p>
          <a:p>
            <a:pPr indent="-342900" lvl="1" marL="914400" rtl="0" algn="l">
              <a:spcBef>
                <a:spcPts val="600"/>
              </a:spcBef>
              <a:spcAft>
                <a:spcPts val="0"/>
              </a:spcAft>
              <a:buSzPts val="1800"/>
              <a:buChar char="■"/>
            </a:pPr>
            <a:r>
              <a:rPr lang="en-US"/>
              <a:t>Greater psychiatric symptom severity</a:t>
            </a:r>
            <a:endParaRPr/>
          </a:p>
          <a:p>
            <a:pPr indent="-342900" lvl="1" marL="914400" rtl="0" algn="l">
              <a:spcBef>
                <a:spcPts val="600"/>
              </a:spcBef>
              <a:spcAft>
                <a:spcPts val="0"/>
              </a:spcAft>
              <a:buSzPts val="1800"/>
              <a:buChar char="■"/>
            </a:pPr>
            <a:r>
              <a:rPr lang="en-US"/>
              <a:t>Greater dissociation in high- versus low-PTSD subjects.</a:t>
            </a:r>
            <a:endParaRPr/>
          </a:p>
          <a:p>
            <a:pPr indent="0" lvl="0" marL="457200" rtl="0" algn="r">
              <a:spcBef>
                <a:spcPts val="600"/>
              </a:spcBef>
              <a:spcAft>
                <a:spcPts val="0"/>
              </a:spcAft>
              <a:buNone/>
            </a:pPr>
            <a:r>
              <a:rPr lang="en-US"/>
              <a:t>(</a:t>
            </a:r>
            <a:r>
              <a:rPr lang="en-US"/>
              <a:t>Biddle et al., 2005; </a:t>
            </a:r>
            <a:r>
              <a:rPr lang="en-US"/>
              <a:t>Ledgerwood and Petry, 2006)</a:t>
            </a:r>
            <a:endParaRPr/>
          </a:p>
          <a:p>
            <a:pPr indent="0" lvl="0" marL="0" rtl="0" algn="l">
              <a:spcBef>
                <a:spcPts val="600"/>
              </a:spcBef>
              <a:spcAft>
                <a:spcPts val="0"/>
              </a:spcAft>
              <a:buNone/>
            </a:pPr>
            <a:r>
              <a:t/>
            </a:r>
            <a:endParaRPr/>
          </a:p>
          <a:p>
            <a:pPr indent="0" lvl="0" marL="0" rtl="0" algn="l">
              <a:spcBef>
                <a:spcPts val="600"/>
              </a:spcBef>
              <a:spcAft>
                <a:spcPts val="600"/>
              </a:spcAft>
              <a:buNone/>
            </a:pPr>
            <a:r>
              <a:t/>
            </a:r>
            <a:endParaRPr/>
          </a:p>
        </p:txBody>
      </p:sp>
      <p:sp>
        <p:nvSpPr>
          <p:cNvPr id="1394" name="Google Shape;1394;p107"/>
          <p:cNvSpPr txBox="1"/>
          <p:nvPr>
            <p:ph idx="2" type="subTitle"/>
          </p:nvPr>
        </p:nvSpPr>
        <p:spPr>
          <a:xfrm>
            <a:off x="80795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108"/>
          <p:cNvSpPr txBox="1"/>
          <p:nvPr>
            <p:ph type="title"/>
          </p:nvPr>
        </p:nvSpPr>
        <p:spPr>
          <a:xfrm>
            <a:off x="3657600" y="546300"/>
            <a:ext cx="5217000" cy="82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Thought experiment</a:t>
            </a:r>
            <a:endParaRPr/>
          </a:p>
        </p:txBody>
      </p:sp>
      <p:sp>
        <p:nvSpPr>
          <p:cNvPr id="1402" name="Google Shape;1402;p108"/>
          <p:cNvSpPr txBox="1"/>
          <p:nvPr>
            <p:ph idx="2" type="body"/>
          </p:nvPr>
        </p:nvSpPr>
        <p:spPr>
          <a:xfrm>
            <a:off x="3675550" y="1768275"/>
            <a:ext cx="5217000" cy="3083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2200">
                <a:solidFill>
                  <a:schemeClr val="accent1"/>
                </a:solidFill>
              </a:rPr>
              <a:t>What aspects of gambling would a person with PTSD find </a:t>
            </a:r>
            <a:endParaRPr sz="2200">
              <a:solidFill>
                <a:schemeClr val="accent1"/>
              </a:solidFill>
            </a:endParaRPr>
          </a:p>
          <a:p>
            <a:pPr indent="-368300" lvl="0" marL="457200" rtl="0" algn="l">
              <a:spcBef>
                <a:spcPts val="600"/>
              </a:spcBef>
              <a:spcAft>
                <a:spcPts val="0"/>
              </a:spcAft>
              <a:buSzPts val="2200"/>
              <a:buChar char="●"/>
            </a:pPr>
            <a:r>
              <a:rPr lang="en-US" sz="2200">
                <a:solidFill>
                  <a:schemeClr val="accent1"/>
                </a:solidFill>
              </a:rPr>
              <a:t>Safe?</a:t>
            </a:r>
            <a:endParaRPr sz="2200">
              <a:solidFill>
                <a:schemeClr val="accent1"/>
              </a:solidFill>
            </a:endParaRPr>
          </a:p>
          <a:p>
            <a:pPr indent="-368300" lvl="0" marL="457200" rtl="0" algn="l">
              <a:spcBef>
                <a:spcPts val="600"/>
              </a:spcBef>
              <a:spcAft>
                <a:spcPts val="0"/>
              </a:spcAft>
              <a:buSzPts val="2200"/>
              <a:buChar char="●"/>
            </a:pPr>
            <a:r>
              <a:rPr lang="en-US" sz="2200">
                <a:solidFill>
                  <a:schemeClr val="accent1"/>
                </a:solidFill>
              </a:rPr>
              <a:t>Relaxing?</a:t>
            </a:r>
            <a:endParaRPr sz="2200">
              <a:solidFill>
                <a:schemeClr val="accent1"/>
              </a:solidFill>
            </a:endParaRPr>
          </a:p>
          <a:p>
            <a:pPr indent="-368300" lvl="0" marL="457200" rtl="0" algn="l">
              <a:spcBef>
                <a:spcPts val="600"/>
              </a:spcBef>
              <a:spcAft>
                <a:spcPts val="0"/>
              </a:spcAft>
              <a:buSzPts val="2200"/>
              <a:buChar char="●"/>
            </a:pPr>
            <a:r>
              <a:rPr lang="en-US" sz="2200">
                <a:solidFill>
                  <a:schemeClr val="accent1"/>
                </a:solidFill>
              </a:rPr>
              <a:t>Familiar? </a:t>
            </a:r>
            <a:endParaRPr sz="2200">
              <a:solidFill>
                <a:schemeClr val="accent1"/>
              </a:solidFill>
            </a:endParaRPr>
          </a:p>
          <a:p>
            <a:pPr indent="-368300" lvl="0" marL="457200" rtl="0" algn="l">
              <a:spcBef>
                <a:spcPts val="600"/>
              </a:spcBef>
              <a:spcAft>
                <a:spcPts val="600"/>
              </a:spcAft>
              <a:buSzPts val="2200"/>
              <a:buChar char="●"/>
            </a:pPr>
            <a:r>
              <a:rPr lang="en-US" sz="2200">
                <a:solidFill>
                  <a:schemeClr val="accent1"/>
                </a:solidFill>
              </a:rPr>
              <a:t>Upsetting?</a:t>
            </a:r>
            <a:endParaRPr sz="2200">
              <a:solidFill>
                <a:schemeClr val="accent1"/>
              </a:solidFill>
            </a:endParaRPr>
          </a:p>
        </p:txBody>
      </p:sp>
      <p:sp>
        <p:nvSpPr>
          <p:cNvPr id="1403" name="Google Shape;1403;p108"/>
          <p:cNvSpPr txBox="1"/>
          <p:nvPr>
            <p:ph idx="1" type="subTitle"/>
          </p:nvPr>
        </p:nvSpPr>
        <p:spPr>
          <a:xfrm>
            <a:off x="3657600" y="1456575"/>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9" name="Shape 1409"/>
        <p:cNvGrpSpPr/>
        <p:nvPr/>
      </p:nvGrpSpPr>
      <p:grpSpPr>
        <a:xfrm>
          <a:off x="0" y="0"/>
          <a:ext cx="0" cy="0"/>
          <a:chOff x="0" y="0"/>
          <a:chExt cx="0" cy="0"/>
        </a:xfrm>
      </p:grpSpPr>
      <p:sp>
        <p:nvSpPr>
          <p:cNvPr id="1410" name="Google Shape;1410;p109"/>
          <p:cNvSpPr txBox="1"/>
          <p:nvPr>
            <p:ph type="title"/>
          </p:nvPr>
        </p:nvSpPr>
        <p:spPr>
          <a:xfrm>
            <a:off x="4131550" y="1908600"/>
            <a:ext cx="4556400" cy="856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Break!</a:t>
            </a:r>
            <a:endParaRPr/>
          </a:p>
        </p:txBody>
      </p:sp>
      <p:sp>
        <p:nvSpPr>
          <p:cNvPr id="1411" name="Google Shape;1411;p109"/>
          <p:cNvSpPr txBox="1"/>
          <p:nvPr>
            <p:ph idx="1" type="subTitle"/>
          </p:nvPr>
        </p:nvSpPr>
        <p:spPr>
          <a:xfrm>
            <a:off x="4142100" y="2851775"/>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12" name="Google Shape;1412;p109"/>
          <p:cNvSpPr txBox="1"/>
          <p:nvPr>
            <p:ph idx="2" type="subTitle"/>
          </p:nvPr>
        </p:nvSpPr>
        <p:spPr>
          <a:xfrm>
            <a:off x="4130725" y="3257975"/>
            <a:ext cx="4556400" cy="1180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sp>
        <p:nvSpPr>
          <p:cNvPr id="1419" name="Google Shape;1419;p110"/>
          <p:cNvSpPr txBox="1"/>
          <p:nvPr>
            <p:ph type="title"/>
          </p:nvPr>
        </p:nvSpPr>
        <p:spPr>
          <a:xfrm>
            <a:off x="4131550" y="1908600"/>
            <a:ext cx="4556400" cy="856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Financially risky behaviors</a:t>
            </a:r>
            <a:endParaRPr/>
          </a:p>
        </p:txBody>
      </p:sp>
      <p:sp>
        <p:nvSpPr>
          <p:cNvPr id="1420" name="Google Shape;1420;p110"/>
          <p:cNvSpPr txBox="1"/>
          <p:nvPr>
            <p:ph idx="1" type="subTitle"/>
          </p:nvPr>
        </p:nvSpPr>
        <p:spPr>
          <a:xfrm>
            <a:off x="4142100" y="2851775"/>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21" name="Google Shape;1421;p110"/>
          <p:cNvSpPr txBox="1"/>
          <p:nvPr>
            <p:ph idx="2" type="subTitle"/>
          </p:nvPr>
        </p:nvSpPr>
        <p:spPr>
          <a:xfrm>
            <a:off x="4130725" y="3257975"/>
            <a:ext cx="4556400" cy="1180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Almost all unsafe behaviors are costly, in the short and long run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7" name="Shape 1427"/>
        <p:cNvGrpSpPr/>
        <p:nvPr/>
      </p:nvGrpSpPr>
      <p:grpSpPr>
        <a:xfrm>
          <a:off x="0" y="0"/>
          <a:ext cx="0" cy="0"/>
          <a:chOff x="0" y="0"/>
          <a:chExt cx="0" cy="0"/>
        </a:xfrm>
      </p:grpSpPr>
      <p:sp>
        <p:nvSpPr>
          <p:cNvPr id="1428" name="Google Shape;1428;p111"/>
          <p:cNvSpPr/>
          <p:nvPr/>
        </p:nvSpPr>
        <p:spPr>
          <a:xfrm flipH="1">
            <a:off x="1262375" y="628650"/>
            <a:ext cx="7275000" cy="4023000"/>
          </a:xfrm>
          <a:prstGeom prst="round2DiagRect">
            <a:avLst>
              <a:gd fmla="val 16667" name="adj1"/>
              <a:gd fmla="val 0" name="adj2"/>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29" name="Google Shape;1429;p111"/>
          <p:cNvSpPr/>
          <p:nvPr/>
        </p:nvSpPr>
        <p:spPr>
          <a:xfrm>
            <a:off x="822592" y="210620"/>
            <a:ext cx="857400" cy="914400"/>
          </a:xfrm>
          <a:prstGeom prst="ellipse">
            <a:avLst/>
          </a:prstGeom>
          <a:solidFill>
            <a:srgbClr val="FFFFFF"/>
          </a:solidFill>
          <a:ln>
            <a:noFill/>
          </a:ln>
        </p:spPr>
        <p:txBody>
          <a:bodyPr anchorCtr="0" anchor="ctr" bIns="0" lIns="0" spcFirstLastPara="1" rIns="182875" wrap="square" tIns="228600">
            <a:noAutofit/>
          </a:bodyPr>
          <a:lstStyle/>
          <a:p>
            <a:pPr indent="0" lvl="0" marL="0" rtl="0" algn="ctr">
              <a:lnSpc>
                <a:spcPct val="100000"/>
              </a:lnSpc>
              <a:spcBef>
                <a:spcPts val="2400"/>
              </a:spcBef>
              <a:spcAft>
                <a:spcPts val="0"/>
              </a:spcAft>
              <a:buNone/>
            </a:pPr>
            <a:r>
              <a:t/>
            </a:r>
            <a:endParaRPr sz="300">
              <a:solidFill>
                <a:srgbClr val="6A2113"/>
              </a:solidFill>
              <a:latin typeface="Lora"/>
              <a:ea typeface="Lora"/>
              <a:cs typeface="Lora"/>
              <a:sym typeface="Lora"/>
            </a:endParaRPr>
          </a:p>
          <a:p>
            <a:pPr indent="0" lvl="0" marL="0" rtl="0" algn="ctr">
              <a:lnSpc>
                <a:spcPct val="100000"/>
              </a:lnSpc>
              <a:spcBef>
                <a:spcPts val="2400"/>
              </a:spcBef>
              <a:spcAft>
                <a:spcPts val="0"/>
              </a:spcAft>
              <a:buNone/>
            </a:pPr>
            <a:r>
              <a:rPr lang="en-US" sz="13800">
                <a:solidFill>
                  <a:schemeClr val="accent1"/>
                </a:solidFill>
                <a:latin typeface="Lora"/>
                <a:ea typeface="Lora"/>
                <a:cs typeface="Lora"/>
                <a:sym typeface="Lora"/>
              </a:rPr>
              <a:t>“</a:t>
            </a:r>
            <a:endParaRPr sz="13800">
              <a:solidFill>
                <a:schemeClr val="accent1"/>
              </a:solidFill>
              <a:latin typeface="Lora"/>
              <a:ea typeface="Lora"/>
              <a:cs typeface="Lora"/>
              <a:sym typeface="Lora"/>
            </a:endParaRPr>
          </a:p>
        </p:txBody>
      </p:sp>
      <p:sp>
        <p:nvSpPr>
          <p:cNvPr id="1430" name="Google Shape;1430;p111"/>
          <p:cNvSpPr/>
          <p:nvPr/>
        </p:nvSpPr>
        <p:spPr>
          <a:xfrm rot="10800000">
            <a:off x="8163016" y="4103073"/>
            <a:ext cx="868500" cy="914400"/>
          </a:xfrm>
          <a:prstGeom prst="ellipse">
            <a:avLst/>
          </a:prstGeom>
          <a:solidFill>
            <a:srgbClr val="FFFFFF"/>
          </a:solidFill>
          <a:ln>
            <a:noFill/>
          </a:ln>
        </p:spPr>
        <p:txBody>
          <a:bodyPr anchorCtr="0" anchor="ctr" bIns="0" lIns="0" spcFirstLastPara="1" rIns="182875" wrap="square" tIns="228600">
            <a:noAutofit/>
          </a:bodyPr>
          <a:lstStyle/>
          <a:p>
            <a:pPr indent="0" lvl="0" marL="0" rtl="0" algn="ctr">
              <a:lnSpc>
                <a:spcPct val="100000"/>
              </a:lnSpc>
              <a:spcBef>
                <a:spcPts val="2400"/>
              </a:spcBef>
              <a:spcAft>
                <a:spcPts val="0"/>
              </a:spcAft>
              <a:buNone/>
            </a:pPr>
            <a:r>
              <a:t/>
            </a:r>
            <a:endParaRPr sz="300">
              <a:solidFill>
                <a:srgbClr val="6A2113"/>
              </a:solidFill>
              <a:latin typeface="Lora"/>
              <a:ea typeface="Lora"/>
              <a:cs typeface="Lora"/>
              <a:sym typeface="Lora"/>
            </a:endParaRPr>
          </a:p>
          <a:p>
            <a:pPr indent="0" lvl="0" marL="0" rtl="0" algn="ctr">
              <a:lnSpc>
                <a:spcPct val="100000"/>
              </a:lnSpc>
              <a:spcBef>
                <a:spcPts val="2400"/>
              </a:spcBef>
              <a:spcAft>
                <a:spcPts val="0"/>
              </a:spcAft>
              <a:buNone/>
            </a:pPr>
            <a:r>
              <a:rPr lang="en-US" sz="13800">
                <a:solidFill>
                  <a:schemeClr val="accent1"/>
                </a:solidFill>
                <a:latin typeface="Lora"/>
                <a:ea typeface="Lora"/>
                <a:cs typeface="Lora"/>
                <a:sym typeface="Lora"/>
              </a:rPr>
              <a:t>“</a:t>
            </a:r>
            <a:endParaRPr sz="13800">
              <a:solidFill>
                <a:schemeClr val="accent1"/>
              </a:solidFill>
              <a:latin typeface="Lora"/>
              <a:ea typeface="Lora"/>
              <a:cs typeface="Lora"/>
              <a:sym typeface="Lora"/>
            </a:endParaRPr>
          </a:p>
        </p:txBody>
      </p:sp>
      <p:sp>
        <p:nvSpPr>
          <p:cNvPr id="1431" name="Google Shape;1431;p111"/>
          <p:cNvSpPr txBox="1"/>
          <p:nvPr>
            <p:ph idx="1" type="body"/>
          </p:nvPr>
        </p:nvSpPr>
        <p:spPr>
          <a:xfrm>
            <a:off x="1824350" y="1012101"/>
            <a:ext cx="6126600" cy="349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2000">
                <a:solidFill>
                  <a:schemeClr val="accent1"/>
                </a:solidFill>
              </a:rPr>
              <a:t>Gambling disorder involves excessively placing something of value on an event of uncertain outcomes in the hopes of winning or earning a larger reward.</a:t>
            </a:r>
            <a:endParaRPr sz="2000">
              <a:solidFill>
                <a:schemeClr val="accent1"/>
              </a:solidFill>
            </a:endParaRPr>
          </a:p>
          <a:p>
            <a:pPr indent="0" lvl="0" marL="0" rtl="0" algn="l">
              <a:spcBef>
                <a:spcPts val="1200"/>
              </a:spcBef>
              <a:spcAft>
                <a:spcPts val="0"/>
              </a:spcAft>
              <a:buNone/>
            </a:pPr>
            <a:r>
              <a:rPr lang="en-US" sz="2000">
                <a:solidFill>
                  <a:schemeClr val="accent1"/>
                </a:solidFill>
              </a:rPr>
              <a:t>Activities such as playing the financial markets and sports betting show cognitive, motivational and personality parallels between gamblers and stock traders.</a:t>
            </a:r>
            <a:endParaRPr/>
          </a:p>
          <a:p>
            <a:pPr indent="0" lvl="0" marL="0" rtl="0" algn="r">
              <a:spcBef>
                <a:spcPts val="1200"/>
              </a:spcBef>
              <a:spcAft>
                <a:spcPts val="0"/>
              </a:spcAft>
              <a:buNone/>
            </a:pPr>
            <a:r>
              <a:rPr lang="en-US"/>
              <a:t>Timothy Fong, M.D.</a:t>
            </a:r>
            <a:endParaRPr/>
          </a:p>
          <a:p>
            <a:pPr indent="0" lvl="0" marL="0" rtl="0" algn="r">
              <a:spcBef>
                <a:spcPts val="0"/>
              </a:spcBef>
              <a:spcAft>
                <a:spcPts val="0"/>
              </a:spcAft>
              <a:buNone/>
            </a:pPr>
            <a:r>
              <a:rPr lang="en-US"/>
              <a:t>Gambling Studies Program</a:t>
            </a:r>
            <a:endParaRPr/>
          </a:p>
          <a:p>
            <a:pPr indent="0" lvl="0" marL="0" rtl="0" algn="r">
              <a:spcBef>
                <a:spcPts val="0"/>
              </a:spcBef>
              <a:spcAft>
                <a:spcPts val="0"/>
              </a:spcAft>
              <a:buNone/>
            </a:pPr>
            <a:r>
              <a:rPr lang="en-US"/>
              <a:t>UCLA Gambling Studies Program </a:t>
            </a:r>
            <a:endParaRPr/>
          </a:p>
          <a:p>
            <a:pPr indent="0" lvl="0" marL="0" rtl="0" algn="r">
              <a:spcBef>
                <a:spcPts val="0"/>
              </a:spcBef>
              <a:spcAft>
                <a:spcPts val="0"/>
              </a:spcAft>
              <a:buNone/>
            </a:pPr>
            <a:r>
              <a:rPr lang="en-US"/>
              <a:t>Department of Psychiatry and Biobehavioral Sciences</a:t>
            </a:r>
            <a:endParaRPr/>
          </a:p>
          <a:p>
            <a:pPr indent="0" lvl="0" marL="0" rtl="0" algn="r">
              <a:spcBef>
                <a:spcPts val="600"/>
              </a:spcBef>
              <a:spcAft>
                <a:spcPts val="0"/>
              </a:spcAft>
              <a:buNone/>
            </a:pPr>
            <a:r>
              <a:rPr lang="en-US" sz="1500"/>
              <a:t>(Schlossberg, 2021)</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76"/>
          <p:cNvSpPr txBox="1"/>
          <p:nvPr>
            <p:ph type="title"/>
          </p:nvPr>
        </p:nvSpPr>
        <p:spPr>
          <a:xfrm>
            <a:off x="800100" y="252425"/>
            <a:ext cx="7881900" cy="464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Core Texts</a:t>
            </a:r>
            <a:endParaRPr/>
          </a:p>
        </p:txBody>
      </p:sp>
      <p:sp>
        <p:nvSpPr>
          <p:cNvPr id="852" name="Google Shape;852;p76"/>
          <p:cNvSpPr txBox="1"/>
          <p:nvPr>
            <p:ph idx="3" type="subTitle"/>
          </p:nvPr>
        </p:nvSpPr>
        <p:spPr>
          <a:xfrm>
            <a:off x="80010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53" name="Google Shape;853;p76"/>
          <p:cNvSpPr txBox="1"/>
          <p:nvPr>
            <p:ph idx="1" type="body"/>
          </p:nvPr>
        </p:nvSpPr>
        <p:spPr>
          <a:xfrm>
            <a:off x="711938" y="1148750"/>
            <a:ext cx="4011300" cy="3768300"/>
          </a:xfrm>
          <a:prstGeom prst="rect">
            <a:avLst/>
          </a:prstGeom>
        </p:spPr>
        <p:txBody>
          <a:bodyPr anchorCtr="0" anchor="t" bIns="0" lIns="0" spcFirstLastPara="1" rIns="0" wrap="square" tIns="0">
            <a:noAutofit/>
          </a:bodyPr>
          <a:lstStyle/>
          <a:p>
            <a:pPr indent="-209550" lvl="0" marL="342900" rtl="0" algn="l">
              <a:lnSpc>
                <a:spcPct val="90000"/>
              </a:lnSpc>
              <a:spcBef>
                <a:spcPts val="0"/>
              </a:spcBef>
              <a:spcAft>
                <a:spcPts val="0"/>
              </a:spcAft>
              <a:buSzPts val="1500"/>
              <a:buChar char="●"/>
            </a:pPr>
            <a:r>
              <a:rPr lang="en-US" sz="1500"/>
              <a:t>Trauma and Recovery, Judith Herman (book)</a:t>
            </a:r>
            <a:endParaRPr sz="1500"/>
          </a:p>
          <a:p>
            <a:pPr indent="-209550" lvl="0" marL="342900" rtl="0" algn="l">
              <a:lnSpc>
                <a:spcPct val="90000"/>
              </a:lnSpc>
              <a:spcBef>
                <a:spcPts val="600"/>
              </a:spcBef>
              <a:spcAft>
                <a:spcPts val="0"/>
              </a:spcAft>
              <a:buSzPts val="1500"/>
              <a:buChar char="●"/>
            </a:pPr>
            <a:r>
              <a:rPr lang="en-US" sz="1500"/>
              <a:t>Seeking Safety, Lisa Najavits (tx manual), </a:t>
            </a:r>
            <a:r>
              <a:rPr lang="en-US" sz="1500" u="sng">
                <a:solidFill>
                  <a:schemeClr val="hlink"/>
                </a:solidFill>
                <a:hlinkClick r:id="rId3"/>
              </a:rPr>
              <a:t>https://www.treatment-innovations.org/seeking-safety.html</a:t>
            </a:r>
            <a:endParaRPr sz="1500"/>
          </a:p>
          <a:p>
            <a:pPr indent="-209550" lvl="0" marL="342900" rtl="0" algn="l">
              <a:lnSpc>
                <a:spcPct val="90000"/>
              </a:lnSpc>
              <a:spcBef>
                <a:spcPts val="600"/>
              </a:spcBef>
              <a:spcAft>
                <a:spcPts val="0"/>
              </a:spcAft>
              <a:buSzPts val="1500"/>
              <a:buChar char="●"/>
            </a:pPr>
            <a:r>
              <a:rPr lang="en-US" sz="1500"/>
              <a:t>SAMHSA’s TIP 57, Trauma-Informed Care in  Behavioral Health Services, </a:t>
            </a:r>
            <a:r>
              <a:rPr lang="en-US" sz="1500" u="sng">
                <a:solidFill>
                  <a:schemeClr val="hlink"/>
                </a:solidFill>
                <a:hlinkClick r:id="rId4"/>
              </a:rPr>
              <a:t>https://library.samhsa.gov/sites/default/files/sma14-4816.pdf</a:t>
            </a:r>
            <a:endParaRPr sz="1500"/>
          </a:p>
          <a:p>
            <a:pPr indent="-209550" lvl="0" marL="342900" rtl="0" algn="l">
              <a:lnSpc>
                <a:spcPct val="90000"/>
              </a:lnSpc>
              <a:spcBef>
                <a:spcPts val="600"/>
              </a:spcBef>
              <a:spcAft>
                <a:spcPts val="0"/>
              </a:spcAft>
              <a:buSzPts val="1500"/>
              <a:buChar char="●"/>
            </a:pPr>
            <a:r>
              <a:rPr lang="en-US" sz="1500"/>
              <a:t>SAMHSA’s Concept of Trauma and Guidance for a Trauma Informed Approach, </a:t>
            </a:r>
            <a:r>
              <a:rPr lang="en-US" sz="1500" u="sng">
                <a:solidFill>
                  <a:schemeClr val="hlink"/>
                </a:solidFill>
                <a:hlinkClick r:id="rId5"/>
              </a:rPr>
              <a:t>https://www.nctsn.org/sites/default/files/resources/resource-guide/samhsa_trauma.pdf</a:t>
            </a:r>
            <a:endParaRPr sz="1500"/>
          </a:p>
          <a:p>
            <a:pPr indent="-209550" lvl="0" marL="342900" rtl="0" algn="l">
              <a:spcBef>
                <a:spcPts val="600"/>
              </a:spcBef>
              <a:spcAft>
                <a:spcPts val="600"/>
              </a:spcAft>
              <a:buSzPts val="1500"/>
              <a:buChar char="●"/>
            </a:pPr>
            <a:r>
              <a:rPr lang="en-US" sz="1500"/>
              <a:t>SAMHSA’s Practical Guide for Implementing a Trauma-Informed Approach, </a:t>
            </a:r>
            <a:r>
              <a:rPr lang="en-US" sz="1500" u="sng">
                <a:solidFill>
                  <a:schemeClr val="hlink"/>
                </a:solidFill>
                <a:hlinkClick r:id="rId6"/>
              </a:rPr>
              <a:t>https://ia800607.us.archive.org/7/items/tr-inf-care/tr%20inf%20care.pdf</a:t>
            </a:r>
            <a:endParaRPr sz="1500"/>
          </a:p>
        </p:txBody>
      </p:sp>
      <p:sp>
        <p:nvSpPr>
          <p:cNvPr id="854" name="Google Shape;854;p76"/>
          <p:cNvSpPr txBox="1"/>
          <p:nvPr>
            <p:ph idx="2" type="body"/>
          </p:nvPr>
        </p:nvSpPr>
        <p:spPr>
          <a:xfrm>
            <a:off x="4908825" y="1148750"/>
            <a:ext cx="3881700" cy="3768300"/>
          </a:xfrm>
          <a:prstGeom prst="rect">
            <a:avLst/>
          </a:prstGeom>
        </p:spPr>
        <p:txBody>
          <a:bodyPr anchorCtr="0" anchor="t" bIns="0" lIns="0" spcFirstLastPara="1" rIns="0" wrap="square" tIns="0">
            <a:noAutofit/>
          </a:bodyPr>
          <a:lstStyle/>
          <a:p>
            <a:pPr indent="-209550" lvl="0" marL="342900" rtl="0" algn="l">
              <a:spcBef>
                <a:spcPts val="0"/>
              </a:spcBef>
              <a:spcAft>
                <a:spcPts val="0"/>
              </a:spcAft>
              <a:buSzPts val="1500"/>
              <a:buChar char="●"/>
            </a:pPr>
            <a:r>
              <a:rPr lang="en-US" sz="1500"/>
              <a:t>Beyond Trauma, Stephanie Covington (tx manual), </a:t>
            </a:r>
            <a:r>
              <a:rPr lang="en-US" sz="1500" u="sng">
                <a:solidFill>
                  <a:schemeClr val="hlink"/>
                </a:solidFill>
                <a:hlinkClick r:id="rId7"/>
              </a:rPr>
              <a:t>https://www.stephaniecovington.com/books/bookstore/beyond-trauma-a-healing-journey-for-women-2nd-edition/</a:t>
            </a:r>
            <a:endParaRPr sz="1500"/>
          </a:p>
          <a:p>
            <a:pPr indent="-209550" lvl="0" marL="342900" rtl="0" algn="l">
              <a:spcBef>
                <a:spcPts val="600"/>
              </a:spcBef>
              <a:spcAft>
                <a:spcPts val="0"/>
              </a:spcAft>
              <a:buSzPts val="1500"/>
              <a:buChar char="●"/>
            </a:pPr>
            <a:r>
              <a:rPr lang="en-US" sz="1500"/>
              <a:t>Using Trauma Theory to Design Service Systems, Harris &amp; Fallot (book)</a:t>
            </a:r>
            <a:endParaRPr sz="1500"/>
          </a:p>
          <a:p>
            <a:pPr indent="-209550" lvl="0" marL="342900" rtl="0" algn="l">
              <a:spcBef>
                <a:spcPts val="600"/>
              </a:spcBef>
              <a:spcAft>
                <a:spcPts val="600"/>
              </a:spcAft>
              <a:buSzPts val="1500"/>
              <a:buChar char="●"/>
            </a:pPr>
            <a:r>
              <a:rPr lang="en-US" sz="1500"/>
              <a:t>Responding to Childhood Trauma: The Promise and Practice of Trauma Informed Care, Gordon R. Hodas, MD, </a:t>
            </a:r>
            <a:r>
              <a:rPr lang="en-US" sz="1500" u="sng">
                <a:solidFill>
                  <a:schemeClr val="hlink"/>
                </a:solidFill>
                <a:hlinkClick r:id="rId8"/>
              </a:rPr>
              <a:t>https://www.pa.gov/content/dam/copapwp-pagov/en/dhs/documents/contact/dhs-offices/documents/Responding%20to%20Childhood%20Trauma%20The%20Promise%20and%20Practice%20of%20Trauma%20Informed%20Care.pdf</a:t>
            </a:r>
            <a:endParaRPr sz="15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p112"/>
          <p:cNvSpPr txBox="1"/>
          <p:nvPr>
            <p:ph type="title"/>
          </p:nvPr>
        </p:nvSpPr>
        <p:spPr>
          <a:xfrm>
            <a:off x="800100" y="252425"/>
            <a:ext cx="7881900" cy="464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Financially risky behaviors – Red flags</a:t>
            </a:r>
            <a:endParaRPr/>
          </a:p>
        </p:txBody>
      </p:sp>
      <p:sp>
        <p:nvSpPr>
          <p:cNvPr id="1439" name="Google Shape;1439;p112"/>
          <p:cNvSpPr txBox="1"/>
          <p:nvPr>
            <p:ph idx="1" type="body"/>
          </p:nvPr>
        </p:nvSpPr>
        <p:spPr>
          <a:xfrm>
            <a:off x="797950" y="1148750"/>
            <a:ext cx="4011300" cy="3768300"/>
          </a:xfrm>
          <a:prstGeom prst="rect">
            <a:avLst/>
          </a:prstGeom>
        </p:spPr>
        <p:txBody>
          <a:bodyPr anchorCtr="0" anchor="t" bIns="0" lIns="0" spcFirstLastPara="1" rIns="0" wrap="square" tIns="0">
            <a:noAutofit/>
          </a:bodyPr>
          <a:lstStyle/>
          <a:p>
            <a:pPr indent="-317500" lvl="0" marL="457200" rtl="0" algn="l">
              <a:lnSpc>
                <a:spcPct val="100000"/>
              </a:lnSpc>
              <a:spcBef>
                <a:spcPts val="0"/>
              </a:spcBef>
              <a:spcAft>
                <a:spcPts val="0"/>
              </a:spcAft>
              <a:buSzPts val="1400"/>
              <a:buChar char="●"/>
            </a:pPr>
            <a:r>
              <a:rPr lang="en-US" sz="1400"/>
              <a:t>Regular cigarette smoking*</a:t>
            </a:r>
            <a:endParaRPr sz="1400"/>
          </a:p>
          <a:p>
            <a:pPr indent="-317500" lvl="0" marL="457200" rtl="0" algn="l">
              <a:lnSpc>
                <a:spcPct val="100000"/>
              </a:lnSpc>
              <a:spcBef>
                <a:spcPts val="300"/>
              </a:spcBef>
              <a:spcAft>
                <a:spcPts val="0"/>
              </a:spcAft>
              <a:buSzPts val="1400"/>
              <a:buChar char="●"/>
            </a:pPr>
            <a:r>
              <a:rPr lang="en-US" sz="1400"/>
              <a:t>Eating disturbances, particularly binge eating*</a:t>
            </a:r>
            <a:endParaRPr sz="1400"/>
          </a:p>
          <a:p>
            <a:pPr indent="-317500" lvl="0" marL="457200" rtl="0" algn="l">
              <a:lnSpc>
                <a:spcPct val="100000"/>
              </a:lnSpc>
              <a:spcBef>
                <a:spcPts val="300"/>
              </a:spcBef>
              <a:spcAft>
                <a:spcPts val="0"/>
              </a:spcAft>
              <a:buSzPts val="1400"/>
              <a:buChar char="●"/>
            </a:pPr>
            <a:r>
              <a:rPr lang="en-US" sz="1400"/>
              <a:t>Engaged in occasional spending sprees</a:t>
            </a:r>
            <a:endParaRPr sz="1400"/>
          </a:p>
          <a:p>
            <a:pPr indent="-317500" lvl="0" marL="457200" rtl="0" algn="l">
              <a:lnSpc>
                <a:spcPct val="100000"/>
              </a:lnSpc>
              <a:spcBef>
                <a:spcPts val="300"/>
              </a:spcBef>
              <a:spcAft>
                <a:spcPts val="0"/>
              </a:spcAft>
              <a:buSzPts val="1400"/>
              <a:buChar char="●"/>
            </a:pPr>
            <a:r>
              <a:rPr lang="en-US" sz="1400"/>
              <a:t>Involved in get rich quick schemes</a:t>
            </a:r>
            <a:endParaRPr sz="1400"/>
          </a:p>
          <a:p>
            <a:pPr indent="-317500" lvl="0" marL="457200" rtl="0" algn="l">
              <a:lnSpc>
                <a:spcPct val="100000"/>
              </a:lnSpc>
              <a:spcBef>
                <a:spcPts val="300"/>
              </a:spcBef>
              <a:spcAft>
                <a:spcPts val="0"/>
              </a:spcAft>
              <a:buSzPts val="1400"/>
              <a:buChar char="●"/>
            </a:pPr>
            <a:r>
              <a:rPr lang="en-US" sz="1400"/>
              <a:t>Invested in flaky business schemes</a:t>
            </a:r>
            <a:endParaRPr sz="1400"/>
          </a:p>
          <a:p>
            <a:pPr indent="-317500" lvl="0" marL="457200" rtl="0" algn="l">
              <a:lnSpc>
                <a:spcPct val="100000"/>
              </a:lnSpc>
              <a:spcBef>
                <a:spcPts val="300"/>
              </a:spcBef>
              <a:spcAft>
                <a:spcPts val="0"/>
              </a:spcAft>
              <a:buSzPts val="1400"/>
              <a:buChar char="●"/>
            </a:pPr>
            <a:r>
              <a:rPr lang="en-US" sz="1400"/>
              <a:t>Hot investment leads, day trading</a:t>
            </a:r>
            <a:endParaRPr sz="1400"/>
          </a:p>
          <a:p>
            <a:pPr indent="-317500" lvl="0" marL="457200" rtl="0" algn="l">
              <a:lnSpc>
                <a:spcPct val="100000"/>
              </a:lnSpc>
              <a:spcBef>
                <a:spcPts val="300"/>
              </a:spcBef>
              <a:spcAft>
                <a:spcPts val="0"/>
              </a:spcAft>
              <a:buSzPts val="1400"/>
              <a:buChar char="●"/>
            </a:pPr>
            <a:r>
              <a:rPr lang="en-US" sz="1400"/>
              <a:t>Imprudent use of credit cards</a:t>
            </a:r>
            <a:endParaRPr sz="1400"/>
          </a:p>
          <a:p>
            <a:pPr indent="-317500" lvl="0" marL="457200" rtl="0" algn="l">
              <a:lnSpc>
                <a:spcPct val="100000"/>
              </a:lnSpc>
              <a:spcBef>
                <a:spcPts val="300"/>
              </a:spcBef>
              <a:spcAft>
                <a:spcPts val="0"/>
              </a:spcAft>
              <a:buSzPts val="1400"/>
              <a:buChar char="●"/>
            </a:pPr>
            <a:r>
              <a:rPr lang="en-US" sz="1400"/>
              <a:t>Occasional use of pawn shops for money</a:t>
            </a:r>
            <a:endParaRPr sz="1400"/>
          </a:p>
          <a:p>
            <a:pPr indent="-317500" lvl="0" marL="457200" rtl="0" algn="l">
              <a:lnSpc>
                <a:spcPct val="100000"/>
              </a:lnSpc>
              <a:spcBef>
                <a:spcPts val="300"/>
              </a:spcBef>
              <a:spcAft>
                <a:spcPts val="0"/>
              </a:spcAft>
              <a:buSzPts val="1400"/>
              <a:buChar char="●"/>
            </a:pPr>
            <a:r>
              <a:rPr lang="en-US" sz="1400"/>
              <a:t>Payday lenders as primary financial agent</a:t>
            </a:r>
            <a:endParaRPr sz="1400"/>
          </a:p>
          <a:p>
            <a:pPr indent="-317500" lvl="0" marL="457200" rtl="0" algn="l">
              <a:lnSpc>
                <a:spcPct val="100000"/>
              </a:lnSpc>
              <a:spcBef>
                <a:spcPts val="300"/>
              </a:spcBef>
              <a:spcAft>
                <a:spcPts val="0"/>
              </a:spcAft>
              <a:buSzPts val="1400"/>
              <a:buChar char="●"/>
            </a:pPr>
            <a:r>
              <a:rPr lang="en-US" sz="1400"/>
              <a:t>Multiple late fees/returned check fees per year</a:t>
            </a:r>
            <a:endParaRPr sz="1400"/>
          </a:p>
          <a:p>
            <a:pPr indent="-317500" lvl="0" marL="457200" rtl="0" algn="l">
              <a:lnSpc>
                <a:spcPct val="100000"/>
              </a:lnSpc>
              <a:spcBef>
                <a:spcPts val="300"/>
              </a:spcBef>
              <a:spcAft>
                <a:spcPts val="0"/>
              </a:spcAft>
              <a:buSzPts val="1400"/>
              <a:buChar char="●"/>
            </a:pPr>
            <a:r>
              <a:rPr lang="en-US" sz="1400"/>
              <a:t>Investment in pyramid schemes</a:t>
            </a:r>
            <a:endParaRPr sz="1400"/>
          </a:p>
          <a:p>
            <a:pPr indent="-317500" lvl="0" marL="457200" rtl="0" algn="l">
              <a:lnSpc>
                <a:spcPct val="100000"/>
              </a:lnSpc>
              <a:spcBef>
                <a:spcPts val="300"/>
              </a:spcBef>
              <a:spcAft>
                <a:spcPts val="0"/>
              </a:spcAft>
              <a:buSzPts val="1400"/>
              <a:buChar char="●"/>
            </a:pPr>
            <a:r>
              <a:rPr lang="en-US" sz="1400"/>
              <a:t>Unable to qualify for a checking account</a:t>
            </a:r>
            <a:endParaRPr sz="1400"/>
          </a:p>
          <a:p>
            <a:pPr indent="-317500" lvl="0" marL="457200" rtl="0" algn="l">
              <a:lnSpc>
                <a:spcPct val="100000"/>
              </a:lnSpc>
              <a:spcBef>
                <a:spcPts val="300"/>
              </a:spcBef>
              <a:spcAft>
                <a:spcPts val="0"/>
              </a:spcAft>
              <a:buSzPts val="1400"/>
              <a:buChar char="●"/>
            </a:pPr>
            <a:r>
              <a:rPr lang="en-US" sz="1400"/>
              <a:t>Makes impulse purchases from the TV</a:t>
            </a:r>
            <a:endParaRPr sz="1400"/>
          </a:p>
          <a:p>
            <a:pPr indent="-317500" lvl="0" marL="457200" rtl="0" algn="l">
              <a:lnSpc>
                <a:spcPct val="100000"/>
              </a:lnSpc>
              <a:spcBef>
                <a:spcPts val="300"/>
              </a:spcBef>
              <a:spcAft>
                <a:spcPts val="0"/>
              </a:spcAft>
              <a:buSzPts val="1400"/>
              <a:buChar char="●"/>
            </a:pPr>
            <a:r>
              <a:rPr lang="en-US" sz="1400"/>
              <a:t>Owns things to fix up and sell that pile up</a:t>
            </a:r>
            <a:endParaRPr sz="1400"/>
          </a:p>
          <a:p>
            <a:pPr indent="-317500" lvl="0" marL="457200" rtl="0" algn="l">
              <a:lnSpc>
                <a:spcPct val="100000"/>
              </a:lnSpc>
              <a:spcBef>
                <a:spcPts val="300"/>
              </a:spcBef>
              <a:spcAft>
                <a:spcPts val="0"/>
              </a:spcAft>
              <a:buSzPts val="1400"/>
              <a:buChar char="●"/>
            </a:pPr>
            <a:r>
              <a:rPr lang="en-US" sz="1400"/>
              <a:t>Has sent money through chain letters</a:t>
            </a:r>
            <a:endParaRPr sz="1400"/>
          </a:p>
          <a:p>
            <a:pPr indent="0" lvl="0" marL="457200" rtl="0" algn="r">
              <a:lnSpc>
                <a:spcPct val="100000"/>
              </a:lnSpc>
              <a:spcBef>
                <a:spcPts val="300"/>
              </a:spcBef>
              <a:spcAft>
                <a:spcPts val="400"/>
              </a:spcAft>
              <a:buNone/>
            </a:pPr>
            <a:r>
              <a:t/>
            </a:r>
            <a:endParaRPr sz="1400"/>
          </a:p>
        </p:txBody>
      </p:sp>
      <p:sp>
        <p:nvSpPr>
          <p:cNvPr id="1440" name="Google Shape;1440;p112"/>
          <p:cNvSpPr txBox="1"/>
          <p:nvPr>
            <p:ph idx="3" type="subTitle"/>
          </p:nvPr>
        </p:nvSpPr>
        <p:spPr>
          <a:xfrm>
            <a:off x="80010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41" name="Google Shape;1441;p112"/>
          <p:cNvSpPr txBox="1"/>
          <p:nvPr>
            <p:ph idx="2" type="body"/>
          </p:nvPr>
        </p:nvSpPr>
        <p:spPr>
          <a:xfrm>
            <a:off x="4800600" y="1148750"/>
            <a:ext cx="4224900" cy="3768300"/>
          </a:xfrm>
          <a:prstGeom prst="rect">
            <a:avLst/>
          </a:prstGeom>
        </p:spPr>
        <p:txBody>
          <a:bodyPr anchorCtr="0" anchor="t" bIns="0" lIns="0" spcFirstLastPara="1" rIns="0" wrap="square" tIns="0">
            <a:noAutofit/>
          </a:bodyPr>
          <a:lstStyle/>
          <a:p>
            <a:pPr indent="-317500" lvl="0" marL="457200" rtl="0" algn="l">
              <a:lnSpc>
                <a:spcPct val="100000"/>
              </a:lnSpc>
              <a:spcBef>
                <a:spcPts val="0"/>
              </a:spcBef>
              <a:spcAft>
                <a:spcPts val="0"/>
              </a:spcAft>
              <a:buSzPts val="1400"/>
              <a:buChar char="●"/>
            </a:pPr>
            <a:r>
              <a:rPr lang="en-US" sz="1400"/>
              <a:t>Daily or frequent use of lottery</a:t>
            </a:r>
            <a:endParaRPr sz="1400"/>
          </a:p>
          <a:p>
            <a:pPr indent="-317500" lvl="0" marL="457200" rtl="0" algn="l">
              <a:lnSpc>
                <a:spcPct val="100000"/>
              </a:lnSpc>
              <a:spcBef>
                <a:spcPts val="300"/>
              </a:spcBef>
              <a:spcAft>
                <a:spcPts val="0"/>
              </a:spcAft>
              <a:buSzPts val="1400"/>
              <a:buChar char="●"/>
            </a:pPr>
            <a:r>
              <a:rPr lang="en-US" sz="1400"/>
              <a:t>Multiple store credit cards with balances</a:t>
            </a:r>
            <a:endParaRPr sz="1400"/>
          </a:p>
          <a:p>
            <a:pPr indent="-317500" lvl="0" marL="457200" rtl="0" algn="l">
              <a:lnSpc>
                <a:spcPct val="100000"/>
              </a:lnSpc>
              <a:spcBef>
                <a:spcPts val="300"/>
              </a:spcBef>
              <a:spcAft>
                <a:spcPts val="0"/>
              </a:spcAft>
              <a:buSzPts val="1400"/>
              <a:buChar char="●"/>
            </a:pPr>
            <a:r>
              <a:rPr lang="en-US" sz="1400"/>
              <a:t>Gambling as a Plan B to be able to pay bills</a:t>
            </a:r>
            <a:endParaRPr sz="1400"/>
          </a:p>
          <a:p>
            <a:pPr indent="-317500" lvl="0" marL="457200" rtl="0" algn="l">
              <a:lnSpc>
                <a:spcPct val="100000"/>
              </a:lnSpc>
              <a:spcBef>
                <a:spcPts val="300"/>
              </a:spcBef>
              <a:spcAft>
                <a:spcPts val="0"/>
              </a:spcAft>
              <a:buSzPts val="1400"/>
              <a:buChar char="●"/>
            </a:pPr>
            <a:r>
              <a:rPr lang="en-US" sz="1400"/>
              <a:t>Loss of relationships due to non-payment of debt</a:t>
            </a:r>
            <a:endParaRPr sz="1400"/>
          </a:p>
          <a:p>
            <a:pPr indent="-317500" lvl="0" marL="457200" rtl="0" algn="l">
              <a:lnSpc>
                <a:spcPct val="100000"/>
              </a:lnSpc>
              <a:spcBef>
                <a:spcPts val="300"/>
              </a:spcBef>
              <a:spcAft>
                <a:spcPts val="0"/>
              </a:spcAft>
              <a:buSzPts val="1400"/>
              <a:buChar char="●"/>
            </a:pPr>
            <a:r>
              <a:rPr lang="en-US" sz="1400"/>
              <a:t>Has asked employer for an advance </a:t>
            </a:r>
            <a:endParaRPr sz="1400"/>
          </a:p>
          <a:p>
            <a:pPr indent="-317500" lvl="0" marL="457200" rtl="0" algn="l">
              <a:lnSpc>
                <a:spcPct val="100000"/>
              </a:lnSpc>
              <a:spcBef>
                <a:spcPts val="300"/>
              </a:spcBef>
              <a:spcAft>
                <a:spcPts val="0"/>
              </a:spcAft>
              <a:buSzPts val="1400"/>
              <a:buChar char="●"/>
            </a:pPr>
            <a:r>
              <a:rPr lang="en-US" sz="1400"/>
              <a:t>Has a no sense of where the money went</a:t>
            </a:r>
            <a:endParaRPr sz="1400"/>
          </a:p>
          <a:p>
            <a:pPr indent="-317500" lvl="0" marL="457200" rtl="0" algn="l">
              <a:lnSpc>
                <a:spcPct val="100000"/>
              </a:lnSpc>
              <a:spcBef>
                <a:spcPts val="300"/>
              </a:spcBef>
              <a:spcAft>
                <a:spcPts val="0"/>
              </a:spcAft>
              <a:buSzPts val="1400"/>
              <a:buChar char="●"/>
            </a:pPr>
            <a:r>
              <a:rPr lang="en-US" sz="1400"/>
              <a:t>Flashy dressing and cars bought on credit</a:t>
            </a:r>
            <a:endParaRPr sz="1400"/>
          </a:p>
          <a:p>
            <a:pPr indent="-317500" lvl="0" marL="457200" rtl="0" algn="l">
              <a:lnSpc>
                <a:spcPct val="100000"/>
              </a:lnSpc>
              <a:spcBef>
                <a:spcPts val="300"/>
              </a:spcBef>
              <a:spcAft>
                <a:spcPts val="0"/>
              </a:spcAft>
              <a:buSzPts val="1400"/>
              <a:buChar char="●"/>
            </a:pPr>
            <a:r>
              <a:rPr lang="en-US" sz="1400"/>
              <a:t>Unpaid student loans for an unfinished degree</a:t>
            </a:r>
            <a:endParaRPr sz="1400"/>
          </a:p>
          <a:p>
            <a:pPr indent="-317500" lvl="0" marL="457200" rtl="0" algn="l">
              <a:lnSpc>
                <a:spcPct val="100000"/>
              </a:lnSpc>
              <a:spcBef>
                <a:spcPts val="300"/>
              </a:spcBef>
              <a:spcAft>
                <a:spcPts val="0"/>
              </a:spcAft>
              <a:buSzPts val="1400"/>
              <a:buChar char="●"/>
            </a:pPr>
            <a:r>
              <a:rPr lang="en-US" sz="1400"/>
              <a:t>Identifies “retail therapy” with problem-solving</a:t>
            </a:r>
            <a:endParaRPr sz="1400"/>
          </a:p>
          <a:p>
            <a:pPr indent="-317500" lvl="0" marL="457200" rtl="0" algn="l">
              <a:lnSpc>
                <a:spcPct val="100000"/>
              </a:lnSpc>
              <a:spcBef>
                <a:spcPts val="300"/>
              </a:spcBef>
              <a:spcAft>
                <a:spcPts val="0"/>
              </a:spcAft>
              <a:buSzPts val="1400"/>
              <a:buChar char="●"/>
            </a:pPr>
            <a:r>
              <a:rPr lang="en-US" sz="1400"/>
              <a:t>No savings or retirement plan</a:t>
            </a:r>
            <a:endParaRPr sz="1400"/>
          </a:p>
          <a:p>
            <a:pPr indent="-317500" lvl="0" marL="457200" rtl="0" algn="l">
              <a:lnSpc>
                <a:spcPct val="100000"/>
              </a:lnSpc>
              <a:spcBef>
                <a:spcPts val="300"/>
              </a:spcBef>
              <a:spcAft>
                <a:spcPts val="0"/>
              </a:spcAft>
              <a:buSzPts val="1400"/>
              <a:buChar char="●"/>
            </a:pPr>
            <a:r>
              <a:rPr lang="en-US" sz="1400"/>
              <a:t>Poor understanding of basic financial concepts (interest, accrual, principal, balance)</a:t>
            </a:r>
            <a:endParaRPr sz="1400"/>
          </a:p>
          <a:p>
            <a:pPr indent="-317500" lvl="0" marL="457200" rtl="0" algn="l">
              <a:lnSpc>
                <a:spcPct val="100000"/>
              </a:lnSpc>
              <a:spcBef>
                <a:spcPts val="300"/>
              </a:spcBef>
              <a:spcAft>
                <a:spcPts val="0"/>
              </a:spcAft>
              <a:buSzPts val="1400"/>
              <a:buChar char="●"/>
            </a:pPr>
            <a:r>
              <a:rPr lang="en-US" sz="1400"/>
              <a:t>Has never balanced a checkbook</a:t>
            </a:r>
            <a:endParaRPr sz="1400"/>
          </a:p>
          <a:p>
            <a:pPr indent="-317500" lvl="0" marL="457200" rtl="0" algn="l">
              <a:lnSpc>
                <a:spcPct val="100000"/>
              </a:lnSpc>
              <a:spcBef>
                <a:spcPts val="300"/>
              </a:spcBef>
              <a:spcAft>
                <a:spcPts val="0"/>
              </a:spcAft>
              <a:buSzPts val="1400"/>
              <a:buChar char="●"/>
            </a:pPr>
            <a:r>
              <a:rPr lang="en-US" sz="1400"/>
              <a:t>Internet-based gambling, sports betting </a:t>
            </a:r>
            <a:endParaRPr sz="1400"/>
          </a:p>
          <a:p>
            <a:pPr indent="-317500" lvl="0" marL="457200" rtl="0" algn="l">
              <a:lnSpc>
                <a:spcPct val="100000"/>
              </a:lnSpc>
              <a:spcBef>
                <a:spcPts val="300"/>
              </a:spcBef>
              <a:spcAft>
                <a:spcPts val="300"/>
              </a:spcAft>
              <a:buSzPts val="1400"/>
              <a:buChar char="●"/>
            </a:pPr>
            <a:r>
              <a:rPr lang="en-US" sz="1400"/>
              <a:t>High-risk investing, crypto, day-trading </a:t>
            </a:r>
            <a:endParaRPr sz="1400"/>
          </a:p>
        </p:txBody>
      </p:sp>
      <p:sp>
        <p:nvSpPr>
          <p:cNvPr id="1442" name="Google Shape;1442;p112"/>
          <p:cNvSpPr txBox="1"/>
          <p:nvPr/>
        </p:nvSpPr>
        <p:spPr>
          <a:xfrm>
            <a:off x="4914900" y="650700"/>
            <a:ext cx="4224900" cy="2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Calibri"/>
                <a:ea typeface="Calibri"/>
                <a:cs typeface="Calibri"/>
                <a:sym typeface="Calibri"/>
              </a:rPr>
              <a:t>(Adapted in part from Boughton &amp; Falenchuk, 2007)</a:t>
            </a:r>
            <a:endParaRPr>
              <a:solidFill>
                <a:schemeClr val="dk1"/>
              </a:solidFill>
              <a:latin typeface="Calibri"/>
              <a:ea typeface="Calibri"/>
              <a:cs typeface="Calibri"/>
              <a:sym typeface="Calibri"/>
            </a:endParaRPr>
          </a:p>
          <a:p>
            <a:pPr indent="0" lvl="0" marL="0" rtl="0" algn="l">
              <a:spcBef>
                <a:spcPts val="40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8" name="Shape 1448"/>
        <p:cNvGrpSpPr/>
        <p:nvPr/>
      </p:nvGrpSpPr>
      <p:grpSpPr>
        <a:xfrm>
          <a:off x="0" y="0"/>
          <a:ext cx="0" cy="0"/>
          <a:chOff x="0" y="0"/>
          <a:chExt cx="0" cy="0"/>
        </a:xfrm>
      </p:grpSpPr>
      <p:sp>
        <p:nvSpPr>
          <p:cNvPr id="1449" name="Google Shape;1449;p113"/>
          <p:cNvSpPr txBox="1"/>
          <p:nvPr>
            <p:ph type="title"/>
          </p:nvPr>
        </p:nvSpPr>
        <p:spPr>
          <a:xfrm>
            <a:off x="1600200" y="533400"/>
            <a:ext cx="6276000" cy="318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t/>
            </a:r>
            <a:endParaRPr/>
          </a:p>
        </p:txBody>
      </p:sp>
      <p:sp>
        <p:nvSpPr>
          <p:cNvPr id="1450" name="Google Shape;1450;p113"/>
          <p:cNvSpPr txBox="1"/>
          <p:nvPr>
            <p:ph idx="1" type="body"/>
          </p:nvPr>
        </p:nvSpPr>
        <p:spPr>
          <a:xfrm>
            <a:off x="2226984" y="1531900"/>
            <a:ext cx="5036400" cy="234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2000">
                <a:solidFill>
                  <a:schemeClr val="accent1"/>
                </a:solidFill>
              </a:rPr>
              <a:t>In addition to problematic gambling, many respondents reported concurrent and past struggles with multiple problematic behaviors, </a:t>
            </a:r>
            <a:r>
              <a:rPr b="1" lang="en-US" sz="2000">
                <a:solidFill>
                  <a:schemeClr val="accent1"/>
                </a:solidFill>
              </a:rPr>
              <a:t>most frequently identifying smoking, binge eating and compulsive shopping as issues.</a:t>
            </a:r>
            <a:endParaRPr b="1" sz="2000">
              <a:solidFill>
                <a:schemeClr val="accent1"/>
              </a:solidFill>
            </a:endParaRPr>
          </a:p>
          <a:p>
            <a:pPr indent="0" lvl="0" marL="0" rtl="0" algn="r">
              <a:spcBef>
                <a:spcPts val="2400"/>
              </a:spcBef>
              <a:spcAft>
                <a:spcPts val="0"/>
              </a:spcAft>
              <a:buNone/>
            </a:pPr>
            <a:r>
              <a:rPr lang="en-US" sz="1500"/>
              <a:t>(Boughton &amp; Falenchuk, 2007)</a:t>
            </a:r>
            <a:endParaRPr sz="1500"/>
          </a:p>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114"/>
          <p:cNvSpPr txBox="1"/>
          <p:nvPr>
            <p:ph type="title"/>
          </p:nvPr>
        </p:nvSpPr>
        <p:spPr>
          <a:xfrm>
            <a:off x="3657600" y="546300"/>
            <a:ext cx="5217000" cy="82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Voluntary Exercise – 15 min</a:t>
            </a:r>
            <a:endParaRPr/>
          </a:p>
        </p:txBody>
      </p:sp>
      <p:sp>
        <p:nvSpPr>
          <p:cNvPr id="1458" name="Google Shape;1458;p114"/>
          <p:cNvSpPr txBox="1"/>
          <p:nvPr>
            <p:ph idx="1" type="subTitle"/>
          </p:nvPr>
        </p:nvSpPr>
        <p:spPr>
          <a:xfrm>
            <a:off x="3657600" y="1456575"/>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59" name="Google Shape;1459;p114"/>
          <p:cNvSpPr txBox="1"/>
          <p:nvPr>
            <p:ph idx="2" type="body"/>
          </p:nvPr>
        </p:nvSpPr>
        <p:spPr>
          <a:xfrm>
            <a:off x="3675550" y="1768275"/>
            <a:ext cx="5217000" cy="30837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Safe coping list</a:t>
            </a:r>
            <a:endParaRPr/>
          </a:p>
          <a:p>
            <a:pPr indent="-342900" lvl="1" marL="914400" rtl="0" algn="l">
              <a:spcBef>
                <a:spcPts val="300"/>
              </a:spcBef>
              <a:spcAft>
                <a:spcPts val="0"/>
              </a:spcAft>
              <a:buSzPts val="1800"/>
              <a:buChar char="■"/>
            </a:pPr>
            <a:r>
              <a:rPr lang="en-US"/>
              <a:t>Find 5 safe coping </a:t>
            </a:r>
            <a:r>
              <a:rPr lang="en-US"/>
              <a:t>skills</a:t>
            </a:r>
            <a:r>
              <a:rPr lang="en-US"/>
              <a:t> inside risky </a:t>
            </a:r>
            <a:r>
              <a:rPr lang="en-US"/>
              <a:t>financial</a:t>
            </a:r>
            <a:r>
              <a:rPr lang="en-US"/>
              <a:t> behaviors.</a:t>
            </a:r>
            <a:endParaRPr/>
          </a:p>
          <a:p>
            <a:pPr indent="-342900" lvl="2" marL="1371600" rtl="0" algn="l">
              <a:spcBef>
                <a:spcPts val="300"/>
              </a:spcBef>
              <a:spcAft>
                <a:spcPts val="300"/>
              </a:spcAft>
              <a:buSzPts val="1800"/>
              <a:buChar char="▶"/>
            </a:pPr>
            <a:r>
              <a:rPr lang="en-US"/>
              <a:t>Be specific!</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115"/>
          <p:cNvSpPr txBox="1"/>
          <p:nvPr>
            <p:ph type="title"/>
          </p:nvPr>
        </p:nvSpPr>
        <p:spPr>
          <a:xfrm>
            <a:off x="4131550" y="1908600"/>
            <a:ext cx="4556400" cy="856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Trauma-informed services</a:t>
            </a:r>
            <a:endParaRPr/>
          </a:p>
        </p:txBody>
      </p:sp>
      <p:sp>
        <p:nvSpPr>
          <p:cNvPr id="1467" name="Google Shape;1467;p115"/>
          <p:cNvSpPr txBox="1"/>
          <p:nvPr>
            <p:ph idx="1" type="subTitle"/>
          </p:nvPr>
        </p:nvSpPr>
        <p:spPr>
          <a:xfrm>
            <a:off x="4142100" y="2851775"/>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68" name="Google Shape;1468;p115"/>
          <p:cNvSpPr txBox="1"/>
          <p:nvPr>
            <p:ph idx="2" type="subTitle"/>
          </p:nvPr>
        </p:nvSpPr>
        <p:spPr>
          <a:xfrm>
            <a:off x="4130725" y="3257975"/>
            <a:ext cx="4556400" cy="1180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Trauma +  Information = Transformation </a:t>
            </a:r>
            <a:endParaRPr/>
          </a:p>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4" name="Shape 1474"/>
        <p:cNvGrpSpPr/>
        <p:nvPr/>
      </p:nvGrpSpPr>
      <p:grpSpPr>
        <a:xfrm>
          <a:off x="0" y="0"/>
          <a:ext cx="0" cy="0"/>
          <a:chOff x="0" y="0"/>
          <a:chExt cx="0" cy="0"/>
        </a:xfrm>
      </p:grpSpPr>
      <p:sp>
        <p:nvSpPr>
          <p:cNvPr id="1475" name="Google Shape;1475;p116"/>
          <p:cNvSpPr txBox="1"/>
          <p:nvPr>
            <p:ph type="title"/>
          </p:nvPr>
        </p:nvSpPr>
        <p:spPr>
          <a:xfrm>
            <a:off x="3657600" y="710236"/>
            <a:ext cx="5486400" cy="825300"/>
          </a:xfrm>
          <a:prstGeom prst="rect">
            <a:avLst/>
          </a:prstGeom>
        </p:spPr>
        <p:txBody>
          <a:bodyPr anchorCtr="0" anchor="b" bIns="0" lIns="0" spcFirstLastPara="1" rIns="0" wrap="square" tIns="0">
            <a:noAutofit/>
          </a:bodyPr>
          <a:lstStyle/>
          <a:p>
            <a:pPr indent="0" lvl="0" marL="0" rtl="0" algn="l">
              <a:lnSpc>
                <a:spcPct val="80000"/>
              </a:lnSpc>
              <a:spcBef>
                <a:spcPts val="0"/>
              </a:spcBef>
              <a:spcAft>
                <a:spcPts val="0"/>
              </a:spcAft>
              <a:buNone/>
            </a:pPr>
            <a:r>
              <a:rPr lang="en-US"/>
              <a:t>TIP 57: SAMHSA’s  trauma-informed framework</a:t>
            </a:r>
            <a:endParaRPr/>
          </a:p>
        </p:txBody>
      </p:sp>
      <p:sp>
        <p:nvSpPr>
          <p:cNvPr id="1476" name="Google Shape;1476;p116"/>
          <p:cNvSpPr txBox="1"/>
          <p:nvPr>
            <p:ph idx="2" type="body"/>
          </p:nvPr>
        </p:nvSpPr>
        <p:spPr>
          <a:xfrm>
            <a:off x="3675550" y="1932220"/>
            <a:ext cx="5217000" cy="25965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b="1" lang="en-US" sz="2000">
                <a:solidFill>
                  <a:schemeClr val="accent1"/>
                </a:solidFill>
              </a:rPr>
              <a:t>Trauma-specific:</a:t>
            </a:r>
            <a:r>
              <a:rPr lang="en-US" sz="2000"/>
              <a:t>  services whose primary task is to address the impact of trauma and to facilitate trauma recovery</a:t>
            </a:r>
            <a:endParaRPr sz="2000"/>
          </a:p>
          <a:p>
            <a:pPr indent="-355600" lvl="0" marL="457200" rtl="0" algn="l">
              <a:spcBef>
                <a:spcPts val="1200"/>
              </a:spcBef>
              <a:spcAft>
                <a:spcPts val="0"/>
              </a:spcAft>
              <a:buSzPts val="2000"/>
              <a:buChar char="●"/>
            </a:pPr>
            <a:r>
              <a:rPr b="1" lang="en-US" sz="2000">
                <a:solidFill>
                  <a:schemeClr val="accent1"/>
                </a:solidFill>
              </a:rPr>
              <a:t>Trauma-informed:</a:t>
            </a:r>
            <a:r>
              <a:rPr lang="en-US" sz="2000"/>
              <a:t>  create a milieu that acknowledges the impact of trauma and attempts to create a sense of safety</a:t>
            </a:r>
            <a:endParaRPr sz="2000"/>
          </a:p>
          <a:p>
            <a:pPr indent="0" lvl="0" marL="0" rtl="0" algn="l">
              <a:spcBef>
                <a:spcPts val="1200"/>
              </a:spcBef>
              <a:spcAft>
                <a:spcPts val="0"/>
              </a:spcAft>
              <a:buNone/>
            </a:pPr>
            <a:r>
              <a:t/>
            </a:r>
            <a:endParaRPr/>
          </a:p>
        </p:txBody>
      </p:sp>
      <p:sp>
        <p:nvSpPr>
          <p:cNvPr id="1477" name="Google Shape;1477;p116"/>
          <p:cNvSpPr txBox="1"/>
          <p:nvPr>
            <p:ph idx="1" type="subTitle"/>
          </p:nvPr>
        </p:nvSpPr>
        <p:spPr>
          <a:xfrm>
            <a:off x="3657600" y="1620511"/>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3" name="Shape 1483"/>
        <p:cNvGrpSpPr/>
        <p:nvPr/>
      </p:nvGrpSpPr>
      <p:grpSpPr>
        <a:xfrm>
          <a:off x="0" y="0"/>
          <a:ext cx="0" cy="0"/>
          <a:chOff x="0" y="0"/>
          <a:chExt cx="0" cy="0"/>
        </a:xfrm>
      </p:grpSpPr>
      <p:sp>
        <p:nvSpPr>
          <p:cNvPr id="1484" name="Google Shape;1484;p117"/>
          <p:cNvSpPr txBox="1"/>
          <p:nvPr>
            <p:ph type="title"/>
          </p:nvPr>
        </p:nvSpPr>
        <p:spPr>
          <a:xfrm>
            <a:off x="3657600" y="710236"/>
            <a:ext cx="5217000" cy="825300"/>
          </a:xfrm>
          <a:prstGeom prst="rect">
            <a:avLst/>
          </a:prstGeom>
        </p:spPr>
        <p:txBody>
          <a:bodyPr anchorCtr="0" anchor="b" bIns="0" lIns="0" spcFirstLastPara="1" rIns="0" wrap="square" tIns="0">
            <a:noAutofit/>
          </a:bodyPr>
          <a:lstStyle/>
          <a:p>
            <a:pPr indent="0" lvl="0" marL="0" rtl="0" algn="l">
              <a:lnSpc>
                <a:spcPct val="80000"/>
              </a:lnSpc>
              <a:spcBef>
                <a:spcPts val="0"/>
              </a:spcBef>
              <a:spcAft>
                <a:spcPts val="0"/>
              </a:spcAft>
              <a:buNone/>
            </a:pPr>
            <a:r>
              <a:rPr lang="en-US"/>
              <a:t>Benefits:</a:t>
            </a:r>
            <a:br>
              <a:rPr lang="en-US"/>
            </a:br>
            <a:r>
              <a:rPr lang="en-US"/>
              <a:t>trauma-informed services</a:t>
            </a:r>
            <a:endParaRPr/>
          </a:p>
        </p:txBody>
      </p:sp>
      <p:sp>
        <p:nvSpPr>
          <p:cNvPr id="1485" name="Google Shape;1485;p117"/>
          <p:cNvSpPr txBox="1"/>
          <p:nvPr>
            <p:ph idx="1" type="subTitle"/>
          </p:nvPr>
        </p:nvSpPr>
        <p:spPr>
          <a:xfrm>
            <a:off x="3657600" y="1620511"/>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86" name="Google Shape;1486;p117"/>
          <p:cNvSpPr txBox="1"/>
          <p:nvPr>
            <p:ph idx="2" type="body"/>
          </p:nvPr>
        </p:nvSpPr>
        <p:spPr>
          <a:xfrm>
            <a:off x="3675550" y="1932221"/>
            <a:ext cx="4896900" cy="28629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en-US" sz="2000"/>
              <a:t>Cost-effective</a:t>
            </a:r>
            <a:endParaRPr sz="2000"/>
          </a:p>
          <a:p>
            <a:pPr indent="-355600" lvl="0" marL="457200" rtl="0" algn="l">
              <a:spcBef>
                <a:spcPts val="900"/>
              </a:spcBef>
              <a:spcAft>
                <a:spcPts val="0"/>
              </a:spcAft>
              <a:buSzPts val="2000"/>
              <a:buChar char="●"/>
            </a:pPr>
            <a:r>
              <a:rPr lang="en-US" sz="2000"/>
              <a:t>Responsive to real needs</a:t>
            </a:r>
            <a:endParaRPr sz="2000"/>
          </a:p>
          <a:p>
            <a:pPr indent="-355600" lvl="0" marL="457200" rtl="0" algn="l">
              <a:spcBef>
                <a:spcPts val="900"/>
              </a:spcBef>
              <a:spcAft>
                <a:spcPts val="0"/>
              </a:spcAft>
              <a:buSzPts val="2000"/>
              <a:buChar char="●"/>
            </a:pPr>
            <a:r>
              <a:rPr lang="en-US" sz="2000"/>
              <a:t>Evidence-based and effective</a:t>
            </a:r>
            <a:endParaRPr sz="2000"/>
          </a:p>
          <a:p>
            <a:pPr indent="-355600" lvl="0" marL="457200" rtl="0" algn="l">
              <a:spcBef>
                <a:spcPts val="900"/>
              </a:spcBef>
              <a:spcAft>
                <a:spcPts val="0"/>
              </a:spcAft>
              <a:buSzPts val="2000"/>
              <a:buChar char="●"/>
            </a:pPr>
            <a:r>
              <a:rPr lang="en-US" sz="2000"/>
              <a:t>Highlights glitches in systems </a:t>
            </a:r>
            <a:endParaRPr sz="2000"/>
          </a:p>
          <a:p>
            <a:pPr indent="-355600" lvl="0" marL="457200" rtl="0" algn="l">
              <a:spcBef>
                <a:spcPts val="900"/>
              </a:spcBef>
              <a:spcAft>
                <a:spcPts val="0"/>
              </a:spcAft>
              <a:buSzPts val="2000"/>
              <a:buChar char="●"/>
            </a:pPr>
            <a:r>
              <a:rPr lang="en-US" sz="2000"/>
              <a:t>Aligned with overarching goals</a:t>
            </a:r>
            <a:endParaRPr sz="2000"/>
          </a:p>
          <a:p>
            <a:pPr indent="-355600" lvl="0" marL="457200" rtl="0" algn="l">
              <a:spcBef>
                <a:spcPts val="900"/>
              </a:spcBef>
              <a:spcAft>
                <a:spcPts val="0"/>
              </a:spcAft>
              <a:buSzPts val="2000"/>
              <a:buChar char="●"/>
            </a:pPr>
            <a:r>
              <a:rPr lang="en-US" sz="2000"/>
              <a:t>Works with other best practices</a:t>
            </a:r>
            <a:endParaRPr sz="2000"/>
          </a:p>
          <a:p>
            <a:pPr indent="-355600" lvl="0" marL="457200" rtl="0" algn="l">
              <a:spcBef>
                <a:spcPts val="900"/>
              </a:spcBef>
              <a:spcAft>
                <a:spcPts val="900"/>
              </a:spcAft>
              <a:buSzPts val="2000"/>
              <a:buChar char="●"/>
            </a:pPr>
            <a:r>
              <a:rPr lang="en-US" sz="2000"/>
              <a:t>Offers humane and ethical solutions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2" name="Shape 1492"/>
        <p:cNvGrpSpPr/>
        <p:nvPr/>
      </p:nvGrpSpPr>
      <p:grpSpPr>
        <a:xfrm>
          <a:off x="0" y="0"/>
          <a:ext cx="0" cy="0"/>
          <a:chOff x="0" y="0"/>
          <a:chExt cx="0" cy="0"/>
        </a:xfrm>
      </p:grpSpPr>
      <p:sp>
        <p:nvSpPr>
          <p:cNvPr id="1493" name="Google Shape;1493;p118"/>
          <p:cNvSpPr txBox="1"/>
          <p:nvPr>
            <p:ph type="title"/>
          </p:nvPr>
        </p:nvSpPr>
        <p:spPr>
          <a:xfrm>
            <a:off x="3657600" y="730728"/>
            <a:ext cx="5217000" cy="825300"/>
          </a:xfrm>
          <a:prstGeom prst="rect">
            <a:avLst/>
          </a:prstGeom>
        </p:spPr>
        <p:txBody>
          <a:bodyPr anchorCtr="0" anchor="b" bIns="0" lIns="0" spcFirstLastPara="1" rIns="0" wrap="square" tIns="0">
            <a:noAutofit/>
          </a:bodyPr>
          <a:lstStyle/>
          <a:p>
            <a:pPr indent="0" lvl="0" marL="0" rtl="0" algn="l">
              <a:lnSpc>
                <a:spcPct val="80000"/>
              </a:lnSpc>
              <a:spcBef>
                <a:spcPts val="0"/>
              </a:spcBef>
              <a:spcAft>
                <a:spcPts val="0"/>
              </a:spcAft>
              <a:buNone/>
            </a:pPr>
            <a:r>
              <a:rPr lang="en-US"/>
              <a:t>The trauma informed staff person’s toolbox</a:t>
            </a:r>
            <a:endParaRPr/>
          </a:p>
        </p:txBody>
      </p:sp>
      <p:sp>
        <p:nvSpPr>
          <p:cNvPr id="1494" name="Google Shape;1494;p118"/>
          <p:cNvSpPr txBox="1"/>
          <p:nvPr>
            <p:ph idx="2" type="body"/>
          </p:nvPr>
        </p:nvSpPr>
        <p:spPr>
          <a:xfrm>
            <a:off x="3675550" y="1952701"/>
            <a:ext cx="5217000" cy="24531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AutoNum type="arabicPeriod"/>
            </a:pPr>
            <a:r>
              <a:rPr lang="en-US"/>
              <a:t>Trauma theory and evidence-based practices</a:t>
            </a:r>
            <a:endParaRPr/>
          </a:p>
          <a:p>
            <a:pPr indent="-342900" lvl="1" marL="914400" rtl="0" algn="l">
              <a:spcBef>
                <a:spcPts val="300"/>
              </a:spcBef>
              <a:spcAft>
                <a:spcPts val="0"/>
              </a:spcAft>
              <a:buSzPts val="1800"/>
              <a:buChar char="■"/>
            </a:pPr>
            <a:r>
              <a:rPr lang="en-US"/>
              <a:t>Theory: e.g., Harris and Fallot</a:t>
            </a:r>
            <a:endParaRPr/>
          </a:p>
          <a:p>
            <a:pPr indent="-342900" lvl="1" marL="914400" rtl="0" algn="l">
              <a:spcBef>
                <a:spcPts val="300"/>
              </a:spcBef>
              <a:spcAft>
                <a:spcPts val="0"/>
              </a:spcAft>
              <a:buSzPts val="1800"/>
              <a:buChar char="■"/>
            </a:pPr>
            <a:r>
              <a:rPr lang="en-US"/>
              <a:t>Manual: e.g., Seeking Safety (WCDVS)</a:t>
            </a:r>
            <a:endParaRPr/>
          </a:p>
          <a:p>
            <a:pPr indent="-342900" lvl="1" marL="914400" rtl="0" algn="l">
              <a:spcBef>
                <a:spcPts val="300"/>
              </a:spcBef>
              <a:spcAft>
                <a:spcPts val="0"/>
              </a:spcAft>
              <a:buSzPts val="1800"/>
              <a:buChar char="■"/>
            </a:pPr>
            <a:r>
              <a:rPr lang="en-US"/>
              <a:t>Model: e.g., Institute for Health and Recovery</a:t>
            </a:r>
            <a:endParaRPr/>
          </a:p>
          <a:p>
            <a:pPr indent="-342900" lvl="0" marL="457200" rtl="0" algn="l">
              <a:spcBef>
                <a:spcPts val="900"/>
              </a:spcBef>
              <a:spcAft>
                <a:spcPts val="0"/>
              </a:spcAft>
              <a:buSzPts val="1800"/>
              <a:buAutoNum type="arabicPeriod"/>
            </a:pPr>
            <a:r>
              <a:rPr lang="en-US"/>
              <a:t>Motivational interviewing</a:t>
            </a:r>
            <a:endParaRPr/>
          </a:p>
          <a:p>
            <a:pPr indent="-342900" lvl="0" marL="457200" rtl="0" algn="l">
              <a:spcBef>
                <a:spcPts val="900"/>
              </a:spcBef>
              <a:spcAft>
                <a:spcPts val="0"/>
              </a:spcAft>
              <a:buSzPts val="1800"/>
              <a:buAutoNum type="arabicPeriod"/>
            </a:pPr>
            <a:r>
              <a:rPr lang="en-US"/>
              <a:t>Strengths-based advocacy</a:t>
            </a:r>
            <a:endParaRPr/>
          </a:p>
          <a:p>
            <a:pPr indent="-342900" lvl="0" marL="457200" rtl="0" algn="l">
              <a:spcBef>
                <a:spcPts val="900"/>
              </a:spcBef>
              <a:spcAft>
                <a:spcPts val="0"/>
              </a:spcAft>
              <a:buSzPts val="1800"/>
              <a:buAutoNum type="arabicPeriod"/>
            </a:pPr>
            <a:r>
              <a:rPr lang="en-US"/>
              <a:t>Effective program design and P&amp;P</a:t>
            </a:r>
            <a:endParaRPr/>
          </a:p>
          <a:p>
            <a:pPr indent="0" lvl="0" marL="0" rtl="0" algn="l">
              <a:spcBef>
                <a:spcPts val="0"/>
              </a:spcBef>
              <a:spcAft>
                <a:spcPts val="0"/>
              </a:spcAft>
              <a:buNone/>
            </a:pPr>
            <a:r>
              <a:t/>
            </a:r>
            <a:endParaRPr/>
          </a:p>
        </p:txBody>
      </p:sp>
      <p:sp>
        <p:nvSpPr>
          <p:cNvPr id="1495" name="Google Shape;1495;p118"/>
          <p:cNvSpPr txBox="1"/>
          <p:nvPr>
            <p:ph idx="1" type="subTitle"/>
          </p:nvPr>
        </p:nvSpPr>
        <p:spPr>
          <a:xfrm>
            <a:off x="3657600" y="1641003"/>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sp>
        <p:nvSpPr>
          <p:cNvPr id="1502" name="Google Shape;1502;p119"/>
          <p:cNvSpPr txBox="1"/>
          <p:nvPr>
            <p:ph type="title"/>
          </p:nvPr>
        </p:nvSpPr>
        <p:spPr>
          <a:xfrm>
            <a:off x="800100" y="250175"/>
            <a:ext cx="7905300" cy="46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What is financial literacy?</a:t>
            </a:r>
            <a:endParaRPr/>
          </a:p>
        </p:txBody>
      </p:sp>
      <p:sp>
        <p:nvSpPr>
          <p:cNvPr id="1503" name="Google Shape;1503;p119"/>
          <p:cNvSpPr txBox="1"/>
          <p:nvPr>
            <p:ph idx="2" type="subTitle"/>
          </p:nvPr>
        </p:nvSpPr>
        <p:spPr>
          <a:xfrm>
            <a:off x="80795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04" name="Google Shape;1504;p119"/>
          <p:cNvSpPr txBox="1"/>
          <p:nvPr>
            <p:ph idx="1" type="body"/>
          </p:nvPr>
        </p:nvSpPr>
        <p:spPr>
          <a:xfrm>
            <a:off x="800100" y="1091430"/>
            <a:ext cx="7033500" cy="36447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The ability to effectively evaluate and manage one’s finances in order to make prudent decisions toward reaching life goals and achieve financial well-being. </a:t>
            </a:r>
            <a:endParaRPr/>
          </a:p>
          <a:p>
            <a:pPr indent="-342900" lvl="0" marL="457200" rtl="0" algn="l">
              <a:spcBef>
                <a:spcPts val="900"/>
              </a:spcBef>
              <a:spcAft>
                <a:spcPts val="0"/>
              </a:spcAft>
              <a:buSzPts val="1800"/>
              <a:buChar char="●"/>
            </a:pPr>
            <a:r>
              <a:rPr lang="en-US"/>
              <a:t>Being financially literate helps to protect individuals from being exploited through identity fraud or questionable investments and allows them to meet basic, everyday needs. (AIPCA)</a:t>
            </a:r>
            <a:endParaRPr/>
          </a:p>
          <a:p>
            <a:pPr indent="-342900" lvl="0" marL="457200" rtl="0" algn="l">
              <a:spcBef>
                <a:spcPts val="900"/>
              </a:spcBef>
              <a:spcAft>
                <a:spcPts val="0"/>
              </a:spcAft>
              <a:buSzPts val="1800"/>
              <a:buChar char="●"/>
            </a:pPr>
            <a:r>
              <a:rPr lang="en-US"/>
              <a:t>Mymoney.gov  -- free toolkit </a:t>
            </a:r>
            <a:r>
              <a:rPr lang="en-US" u="sng">
                <a:solidFill>
                  <a:schemeClr val="hlink"/>
                </a:solidFill>
                <a:hlinkClick r:id="rId3"/>
              </a:rPr>
              <a:t>https://www.mymoney.gov/mymoney-five-tools</a:t>
            </a:r>
            <a:endParaRPr/>
          </a:p>
          <a:p>
            <a:pPr indent="-342900" lvl="0" marL="457200" rtl="0" algn="l">
              <a:spcBef>
                <a:spcPts val="900"/>
              </a:spcBef>
              <a:spcAft>
                <a:spcPts val="900"/>
              </a:spcAft>
              <a:buSzPts val="1800"/>
              <a:buChar char="●"/>
            </a:pPr>
            <a:r>
              <a:rPr lang="en-US"/>
              <a:t>Dollars &amp; Sense workshop CalCPA </a:t>
            </a:r>
            <a:r>
              <a:rPr lang="en-US" u="sng">
                <a:solidFill>
                  <a:schemeClr val="hlink"/>
                </a:solidFill>
                <a:hlinkClick r:id="rId4"/>
              </a:rPr>
              <a:t>https://www.calcpa.org/get-involved/community-outreach</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0" name="Shape 1510"/>
        <p:cNvGrpSpPr/>
        <p:nvPr/>
      </p:nvGrpSpPr>
      <p:grpSpPr>
        <a:xfrm>
          <a:off x="0" y="0"/>
          <a:ext cx="0" cy="0"/>
          <a:chOff x="0" y="0"/>
          <a:chExt cx="0" cy="0"/>
        </a:xfrm>
      </p:grpSpPr>
      <p:sp>
        <p:nvSpPr>
          <p:cNvPr id="1511" name="Google Shape;1511;p120"/>
          <p:cNvSpPr txBox="1"/>
          <p:nvPr>
            <p:ph type="title"/>
          </p:nvPr>
        </p:nvSpPr>
        <p:spPr>
          <a:xfrm>
            <a:off x="3657600" y="730728"/>
            <a:ext cx="5486400" cy="82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Is my client financially literate?</a:t>
            </a:r>
            <a:endParaRPr/>
          </a:p>
        </p:txBody>
      </p:sp>
      <p:sp>
        <p:nvSpPr>
          <p:cNvPr id="1512" name="Google Shape;1512;p120"/>
          <p:cNvSpPr txBox="1"/>
          <p:nvPr>
            <p:ph idx="2" type="body"/>
          </p:nvPr>
        </p:nvSpPr>
        <p:spPr>
          <a:xfrm>
            <a:off x="3675550" y="1952703"/>
            <a:ext cx="5177400" cy="30837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Adults with histories of child abuse and neglect may have never learned basic financial literacy skills.</a:t>
            </a:r>
            <a:endParaRPr/>
          </a:p>
          <a:p>
            <a:pPr indent="-342900" lvl="0" marL="457200" rtl="0" algn="l">
              <a:spcBef>
                <a:spcPts val="600"/>
              </a:spcBef>
              <a:spcAft>
                <a:spcPts val="0"/>
              </a:spcAft>
              <a:buSzPts val="1800"/>
              <a:buChar char="●"/>
            </a:pPr>
            <a:r>
              <a:rPr lang="en-US"/>
              <a:t>Victims of partner abuse may have been deprived of even basic financial decision-making power.</a:t>
            </a:r>
            <a:endParaRPr/>
          </a:p>
          <a:p>
            <a:pPr indent="-342900" lvl="0" marL="457200" rtl="0" algn="l">
              <a:spcBef>
                <a:spcPts val="600"/>
              </a:spcBef>
              <a:spcAft>
                <a:spcPts val="0"/>
              </a:spcAft>
              <a:buSzPts val="1800"/>
              <a:buChar char="●"/>
            </a:pPr>
            <a:r>
              <a:rPr lang="en-US"/>
              <a:t>Key ally – CALCPA </a:t>
            </a:r>
            <a:r>
              <a:rPr lang="en-US" u="sng">
                <a:solidFill>
                  <a:schemeClr val="hlink"/>
                </a:solidFill>
                <a:hlinkClick r:id="rId3"/>
              </a:rPr>
              <a:t>https://www.calcpa.org/get-involved/community-outreach</a:t>
            </a:r>
            <a:endParaRPr/>
          </a:p>
          <a:p>
            <a:pPr indent="-342900" lvl="0" marL="457200" rtl="0" algn="l">
              <a:spcBef>
                <a:spcPts val="600"/>
              </a:spcBef>
              <a:spcAft>
                <a:spcPts val="600"/>
              </a:spcAft>
              <a:buSzPts val="1800"/>
              <a:buChar char="●"/>
            </a:pPr>
            <a:r>
              <a:rPr lang="en-US"/>
              <a:t>Key resource – </a:t>
            </a:r>
            <a:r>
              <a:rPr lang="en-US" u="sng">
                <a:solidFill>
                  <a:schemeClr val="hlink"/>
                </a:solidFill>
                <a:hlinkClick r:id="rId4"/>
              </a:rPr>
              <a:t>mymoney.gov</a:t>
            </a:r>
            <a:r>
              <a:rPr lang="en-US"/>
              <a:t> </a:t>
            </a:r>
            <a:r>
              <a:rPr lang="en-US" u="sng">
                <a:solidFill>
                  <a:schemeClr val="hlink"/>
                </a:solidFill>
                <a:hlinkClick r:id="rId5"/>
              </a:rPr>
              <a:t>https://www.mymoney.gov/mymoney-five-tools</a:t>
            </a:r>
            <a:endParaRPr/>
          </a:p>
        </p:txBody>
      </p:sp>
      <p:sp>
        <p:nvSpPr>
          <p:cNvPr id="1513" name="Google Shape;1513;p120"/>
          <p:cNvSpPr txBox="1"/>
          <p:nvPr>
            <p:ph idx="1" type="subTitle"/>
          </p:nvPr>
        </p:nvSpPr>
        <p:spPr>
          <a:xfrm>
            <a:off x="3657600" y="1641003"/>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9" name="Shape 1519"/>
        <p:cNvGrpSpPr/>
        <p:nvPr/>
      </p:nvGrpSpPr>
      <p:grpSpPr>
        <a:xfrm>
          <a:off x="0" y="0"/>
          <a:ext cx="0" cy="0"/>
          <a:chOff x="0" y="0"/>
          <a:chExt cx="0" cy="0"/>
        </a:xfrm>
      </p:grpSpPr>
      <p:sp>
        <p:nvSpPr>
          <p:cNvPr id="1520" name="Google Shape;1520;p121"/>
          <p:cNvSpPr txBox="1"/>
          <p:nvPr>
            <p:ph type="title"/>
          </p:nvPr>
        </p:nvSpPr>
        <p:spPr>
          <a:xfrm>
            <a:off x="800100" y="250175"/>
            <a:ext cx="7905300" cy="46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What is financial abuse?</a:t>
            </a:r>
            <a:endParaRPr/>
          </a:p>
        </p:txBody>
      </p:sp>
      <p:sp>
        <p:nvSpPr>
          <p:cNvPr id="1521" name="Google Shape;1521;p121"/>
          <p:cNvSpPr txBox="1"/>
          <p:nvPr>
            <p:ph idx="2" type="subTitle"/>
          </p:nvPr>
        </p:nvSpPr>
        <p:spPr>
          <a:xfrm>
            <a:off x="80795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22" name="Google Shape;1522;p121"/>
          <p:cNvSpPr txBox="1"/>
          <p:nvPr>
            <p:ph idx="1" type="body"/>
          </p:nvPr>
        </p:nvSpPr>
        <p:spPr>
          <a:xfrm>
            <a:off x="800100" y="1153775"/>
            <a:ext cx="7033500" cy="36447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Financial abuse is perpetrated by another person. Financial predators target the elders and dependent adults.</a:t>
            </a:r>
            <a:endParaRPr/>
          </a:p>
          <a:p>
            <a:pPr indent="-342900" lvl="0" marL="457200" rtl="0" algn="l">
              <a:spcBef>
                <a:spcPts val="900"/>
              </a:spcBef>
              <a:spcAft>
                <a:spcPts val="0"/>
              </a:spcAft>
              <a:buSzPts val="1800"/>
              <a:buChar char="●"/>
            </a:pPr>
            <a:r>
              <a:rPr lang="en-US"/>
              <a:t>Scams, such as foreign lotteries, the sale of costly and ineffective annuities, and fraudulent home repairs, are prevalent. </a:t>
            </a:r>
            <a:endParaRPr/>
          </a:p>
          <a:p>
            <a:pPr indent="-342900" lvl="0" marL="457200" rtl="0" algn="l">
              <a:spcBef>
                <a:spcPts val="900"/>
              </a:spcBef>
              <a:spcAft>
                <a:spcPts val="0"/>
              </a:spcAft>
              <a:buSzPts val="1800"/>
              <a:buChar char="●"/>
            </a:pPr>
            <a:r>
              <a:rPr lang="en-US"/>
              <a:t>County-based Financial abuse specialist teams (FAST) in many counties </a:t>
            </a:r>
            <a:endParaRPr/>
          </a:p>
          <a:p>
            <a:pPr indent="-342900" lvl="0" marL="457200" rtl="0" algn="l">
              <a:spcBef>
                <a:spcPts val="900"/>
              </a:spcBef>
              <a:spcAft>
                <a:spcPts val="0"/>
              </a:spcAft>
              <a:buSzPts val="1800"/>
              <a:buChar char="●"/>
            </a:pPr>
            <a:r>
              <a:rPr lang="en-US"/>
              <a:t>Caseworkers in adult protective services actually work with a higher proportion of elder self-neglect cases than any other of the case categories subsumed under elder mistreatment.</a:t>
            </a:r>
            <a:endParaRPr/>
          </a:p>
          <a:p>
            <a:pPr indent="0" lvl="0" marL="0" rtl="0" algn="l">
              <a:spcBef>
                <a:spcPts val="90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77"/>
          <p:cNvSpPr txBox="1"/>
          <p:nvPr>
            <p:ph type="title"/>
          </p:nvPr>
        </p:nvSpPr>
        <p:spPr>
          <a:xfrm>
            <a:off x="800100" y="250175"/>
            <a:ext cx="7905300" cy="46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Essential Reading </a:t>
            </a:r>
            <a:endParaRPr/>
          </a:p>
        </p:txBody>
      </p:sp>
      <p:sp>
        <p:nvSpPr>
          <p:cNvPr id="860" name="Google Shape;860;p77"/>
          <p:cNvSpPr txBox="1"/>
          <p:nvPr>
            <p:ph idx="1" type="body"/>
          </p:nvPr>
        </p:nvSpPr>
        <p:spPr>
          <a:xfrm>
            <a:off x="800100" y="1153775"/>
            <a:ext cx="7475700" cy="36447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b="1" lang="en-US">
                <a:solidFill>
                  <a:schemeClr val="accent1"/>
                </a:solidFill>
              </a:rPr>
              <a:t>Healing Self-Injury: A Compassionate Guide for Parents and Other Loved Ones</a:t>
            </a:r>
            <a:r>
              <a:rPr lang="en-US"/>
              <a:t> by Janis Whitlock, PhD and Elizabeth Lloyd-Richardson, PhD, 2019</a:t>
            </a:r>
            <a:endParaRPr/>
          </a:p>
          <a:p>
            <a:pPr indent="-342900" lvl="0" marL="457200" rtl="0" algn="l">
              <a:spcBef>
                <a:spcPts val="900"/>
              </a:spcBef>
              <a:spcAft>
                <a:spcPts val="0"/>
              </a:spcAft>
              <a:buSzPts val="1800"/>
              <a:buChar char="●"/>
            </a:pPr>
            <a:r>
              <a:rPr b="1" lang="en-US">
                <a:solidFill>
                  <a:schemeClr val="accent1"/>
                </a:solidFill>
              </a:rPr>
              <a:t>The Tender Cut: Inside the Hidden World of Self-Injury</a:t>
            </a:r>
            <a:r>
              <a:rPr lang="en-US"/>
              <a:t> by Patricia A. Adler and Peter Adler, 2011</a:t>
            </a:r>
            <a:endParaRPr/>
          </a:p>
          <a:p>
            <a:pPr indent="-342900" lvl="0" marL="457200" rtl="0" algn="l">
              <a:spcBef>
                <a:spcPts val="900"/>
              </a:spcBef>
              <a:spcAft>
                <a:spcPts val="0"/>
              </a:spcAft>
              <a:buSzPts val="1800"/>
              <a:buChar char="●"/>
            </a:pPr>
            <a:r>
              <a:rPr b="1" lang="en-US">
                <a:solidFill>
                  <a:schemeClr val="accent1"/>
                </a:solidFill>
              </a:rPr>
              <a:t>Women Who Hurt Themselves: A Book of Hope and Understanding</a:t>
            </a:r>
            <a:r>
              <a:rPr lang="en-US"/>
              <a:t> by Dusty Miller, 10th anniversary edition, 2005</a:t>
            </a:r>
            <a:endParaRPr/>
          </a:p>
          <a:p>
            <a:pPr indent="-342900" lvl="0" marL="457200" rtl="0" algn="l">
              <a:spcBef>
                <a:spcPts val="900"/>
              </a:spcBef>
              <a:spcAft>
                <a:spcPts val="0"/>
              </a:spcAft>
              <a:buSzPts val="1800"/>
              <a:buChar char="●"/>
            </a:pPr>
            <a:r>
              <a:rPr b="1" lang="en-US">
                <a:solidFill>
                  <a:schemeClr val="accent1"/>
                </a:solidFill>
              </a:rPr>
              <a:t>Self-Injury: Psychotherapy with People Who Engage in Self-Inflicted Violence</a:t>
            </a:r>
            <a:r>
              <a:rPr lang="en-US"/>
              <a:t> by Robin E. Connors, 2000</a:t>
            </a:r>
            <a:endParaRPr/>
          </a:p>
          <a:p>
            <a:pPr indent="-342900" lvl="0" marL="457200" rtl="0" algn="l">
              <a:spcBef>
                <a:spcPts val="900"/>
              </a:spcBef>
              <a:spcAft>
                <a:spcPts val="0"/>
              </a:spcAft>
              <a:buSzPts val="1800"/>
              <a:buChar char="●"/>
            </a:pPr>
            <a:r>
              <a:rPr b="1" lang="en-US">
                <a:solidFill>
                  <a:schemeClr val="accent1"/>
                </a:solidFill>
              </a:rPr>
              <a:t>Bodily Harm: The Breakthrough Healing Program for Self-Injurers</a:t>
            </a:r>
            <a:r>
              <a:rPr lang="en-US"/>
              <a:t> by Karen Conterio and Wendy Lader, PhD with Jennifer Kingson Bloom, 1999</a:t>
            </a:r>
            <a:endParaRPr/>
          </a:p>
          <a:p>
            <a:pPr indent="-342900" lvl="0" marL="457200" rtl="0" algn="l">
              <a:spcBef>
                <a:spcPts val="900"/>
              </a:spcBef>
              <a:spcAft>
                <a:spcPts val="600"/>
              </a:spcAft>
              <a:buSzPts val="1800"/>
              <a:buChar char="●"/>
            </a:pPr>
            <a:r>
              <a:rPr b="1" lang="en-US">
                <a:solidFill>
                  <a:schemeClr val="accent1"/>
                </a:solidFill>
              </a:rPr>
              <a:t>The Scarred Soul: Understanding &amp; Ending Self-Inflicted Violence</a:t>
            </a:r>
            <a:r>
              <a:rPr lang="en-US"/>
              <a:t> by Tracy Alderman, PhD, 1997</a:t>
            </a:r>
            <a:endParaRPr/>
          </a:p>
        </p:txBody>
      </p:sp>
      <p:sp>
        <p:nvSpPr>
          <p:cNvPr id="861" name="Google Shape;861;p77"/>
          <p:cNvSpPr txBox="1"/>
          <p:nvPr>
            <p:ph idx="2" type="subTitle"/>
          </p:nvPr>
        </p:nvSpPr>
        <p:spPr>
          <a:xfrm>
            <a:off x="80795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62" name="Google Shape;862;p77"/>
          <p:cNvSpPr/>
          <p:nvPr/>
        </p:nvSpPr>
        <p:spPr>
          <a:xfrm>
            <a:off x="5900450" y="131875"/>
            <a:ext cx="2999100" cy="896700"/>
          </a:xfrm>
          <a:prstGeom prst="wedgeEllipseCallout">
            <a:avLst>
              <a:gd fmla="val -112068" name="adj1"/>
              <a:gd fmla="val -7604" name="adj2"/>
            </a:avLst>
          </a:prstGeom>
          <a:solidFill>
            <a:srgbClr val="D9EAD3"/>
          </a:solidFill>
          <a:ln cap="flat" cmpd="sng" w="9525">
            <a:solidFill>
              <a:schemeClr val="dk2"/>
            </a:solidFill>
            <a:prstDash val="solid"/>
            <a:round/>
            <a:headEnd len="sm" w="sm" type="none"/>
            <a:tailEnd len="sm" w="sm" type="none"/>
          </a:ln>
        </p:spPr>
        <p:txBody>
          <a:bodyPr anchorCtr="0" anchor="ctr" bIns="91425" lIns="228600" spcFirstLastPara="1" rIns="91425" wrap="square" tIns="91425">
            <a:noAutofit/>
          </a:bodyPr>
          <a:lstStyle/>
          <a:p>
            <a:pPr indent="0" lvl="0" marL="0" rtl="0" algn="l">
              <a:lnSpc>
                <a:spcPct val="90000"/>
              </a:lnSpc>
              <a:spcBef>
                <a:spcPts val="0"/>
              </a:spcBef>
              <a:spcAft>
                <a:spcPts val="0"/>
              </a:spcAft>
              <a:buNone/>
            </a:pPr>
            <a:r>
              <a:rPr lang="en-US" sz="1800">
                <a:solidFill>
                  <a:schemeClr val="dk1"/>
                </a:solidFill>
                <a:latin typeface="Calibri"/>
                <a:ea typeface="Calibri"/>
                <a:cs typeface="Calibri"/>
                <a:sym typeface="Calibri"/>
              </a:rPr>
              <a:t>This list and more resources are in the Compendium! </a:t>
            </a:r>
            <a:endParaRPr sz="1800">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122"/>
          <p:cNvSpPr txBox="1"/>
          <p:nvPr>
            <p:ph type="title"/>
          </p:nvPr>
        </p:nvSpPr>
        <p:spPr>
          <a:xfrm>
            <a:off x="3657600" y="710236"/>
            <a:ext cx="5486400" cy="82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Is my client financially abused?</a:t>
            </a:r>
            <a:endParaRPr/>
          </a:p>
        </p:txBody>
      </p:sp>
      <p:sp>
        <p:nvSpPr>
          <p:cNvPr id="1530" name="Google Shape;1530;p122"/>
          <p:cNvSpPr txBox="1"/>
          <p:nvPr>
            <p:ph idx="2" type="body"/>
          </p:nvPr>
        </p:nvSpPr>
        <p:spPr>
          <a:xfrm>
            <a:off x="3675550" y="1932211"/>
            <a:ext cx="4928100" cy="30837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Financial abuse of the mentally ill is common, even among the destitute</a:t>
            </a:r>
            <a:endParaRPr/>
          </a:p>
          <a:p>
            <a:pPr indent="-342900" lvl="0" marL="457200" rtl="0" algn="l">
              <a:spcBef>
                <a:spcPts val="900"/>
              </a:spcBef>
              <a:spcAft>
                <a:spcPts val="0"/>
              </a:spcAft>
              <a:buSzPts val="1800"/>
              <a:buChar char="●"/>
            </a:pPr>
            <a:r>
              <a:rPr lang="en-US"/>
              <a:t>Mandated reporting for financial abuse for elders and dependent adults, including people in a residential facility</a:t>
            </a:r>
            <a:endParaRPr/>
          </a:p>
          <a:p>
            <a:pPr indent="-342900" lvl="0" marL="457200" rtl="0" algn="l">
              <a:spcBef>
                <a:spcPts val="900"/>
              </a:spcBef>
              <a:spcAft>
                <a:spcPts val="0"/>
              </a:spcAft>
              <a:buSzPts val="1800"/>
              <a:buChar char="●"/>
            </a:pPr>
            <a:r>
              <a:rPr lang="en-US"/>
              <a:t>Adult protective services – key ally </a:t>
            </a:r>
            <a:endParaRPr/>
          </a:p>
          <a:p>
            <a:pPr indent="-342900" lvl="0" marL="457200" rtl="0" algn="l">
              <a:spcBef>
                <a:spcPts val="900"/>
              </a:spcBef>
              <a:spcAft>
                <a:spcPts val="0"/>
              </a:spcAft>
              <a:buSzPts val="1800"/>
              <a:buChar char="●"/>
            </a:pPr>
            <a:r>
              <a:rPr lang="en-US"/>
              <a:t>Senior citizen and mental health advocates – key ally </a:t>
            </a:r>
            <a:endParaRPr/>
          </a:p>
          <a:p>
            <a:pPr indent="0" lvl="0" marL="0" rtl="0" algn="l">
              <a:spcBef>
                <a:spcPts val="900"/>
              </a:spcBef>
              <a:spcAft>
                <a:spcPts val="0"/>
              </a:spcAft>
              <a:buNone/>
            </a:pPr>
            <a:r>
              <a:t/>
            </a:r>
            <a:endParaRPr/>
          </a:p>
        </p:txBody>
      </p:sp>
      <p:sp>
        <p:nvSpPr>
          <p:cNvPr id="1531" name="Google Shape;1531;p122"/>
          <p:cNvSpPr txBox="1"/>
          <p:nvPr>
            <p:ph idx="1" type="subTitle"/>
          </p:nvPr>
        </p:nvSpPr>
        <p:spPr>
          <a:xfrm>
            <a:off x="3657600" y="1620511"/>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7" name="Shape 1537"/>
        <p:cNvGrpSpPr/>
        <p:nvPr/>
      </p:nvGrpSpPr>
      <p:grpSpPr>
        <a:xfrm>
          <a:off x="0" y="0"/>
          <a:ext cx="0" cy="0"/>
          <a:chOff x="0" y="0"/>
          <a:chExt cx="0" cy="0"/>
        </a:xfrm>
      </p:grpSpPr>
      <p:sp>
        <p:nvSpPr>
          <p:cNvPr id="1538" name="Google Shape;1538;p123"/>
          <p:cNvSpPr txBox="1"/>
          <p:nvPr>
            <p:ph type="title"/>
          </p:nvPr>
        </p:nvSpPr>
        <p:spPr>
          <a:xfrm>
            <a:off x="800100" y="252425"/>
            <a:ext cx="7881900" cy="464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What is financial self-neglect?</a:t>
            </a:r>
            <a:endParaRPr/>
          </a:p>
        </p:txBody>
      </p:sp>
      <p:sp>
        <p:nvSpPr>
          <p:cNvPr id="1539" name="Google Shape;1539;p123"/>
          <p:cNvSpPr txBox="1"/>
          <p:nvPr>
            <p:ph idx="1" type="body"/>
          </p:nvPr>
        </p:nvSpPr>
        <p:spPr>
          <a:xfrm>
            <a:off x="797950" y="1148750"/>
            <a:ext cx="4116900" cy="3768300"/>
          </a:xfrm>
          <a:prstGeom prst="rect">
            <a:avLst/>
          </a:prstGeom>
        </p:spPr>
        <p:txBody>
          <a:bodyPr anchorCtr="0" anchor="t" bIns="0" lIns="0" spcFirstLastPara="1" rIns="0" wrap="square" tIns="0">
            <a:noAutofit/>
          </a:bodyPr>
          <a:lstStyle/>
          <a:p>
            <a:pPr indent="-285750" lvl="0" marL="342900" rtl="0" algn="l">
              <a:spcBef>
                <a:spcPts val="0"/>
              </a:spcBef>
              <a:spcAft>
                <a:spcPts val="0"/>
              </a:spcAft>
              <a:buSzPts val="1800"/>
              <a:buChar char="●"/>
            </a:pPr>
            <a:r>
              <a:rPr lang="en-US"/>
              <a:t>Financial self-neglect results from the inability of an elder or dependent adult to manage his/her own financial affairs. </a:t>
            </a:r>
            <a:endParaRPr/>
          </a:p>
          <a:p>
            <a:pPr indent="-285750" lvl="0" marL="342900" rtl="0" algn="l">
              <a:spcBef>
                <a:spcPts val="900"/>
              </a:spcBef>
              <a:spcAft>
                <a:spcPts val="0"/>
              </a:spcAft>
              <a:buSzPts val="1800"/>
              <a:buChar char="●"/>
            </a:pPr>
            <a:r>
              <a:rPr lang="en-US"/>
              <a:t>It is a part of the larger “self-neglect” category:  </a:t>
            </a:r>
            <a:endParaRPr/>
          </a:p>
          <a:p>
            <a:pPr indent="-228600" lvl="1" marL="628650" rtl="0" algn="l">
              <a:spcBef>
                <a:spcPts val="300"/>
              </a:spcBef>
              <a:spcAft>
                <a:spcPts val="0"/>
              </a:spcAft>
              <a:buSzPts val="1800"/>
              <a:buChar char="■"/>
            </a:pPr>
            <a:r>
              <a:rPr lang="en-US" sz="1500"/>
              <a:t>the result of an adult's (usually defined as 18 or older) inability, due to physical and/or mental impairments or a diminished capacity, to perform essential self-care tasks, including providing essential food, clothing, shelter, and medical care; obtaining goods and services necessary to maintain physical health, mental health, emotional well-being, and general safety; and/or managing financial affairs.</a:t>
            </a:r>
            <a:endParaRPr/>
          </a:p>
          <a:p>
            <a:pPr indent="0" lvl="0" marL="0" rtl="0" algn="r">
              <a:spcBef>
                <a:spcPts val="600"/>
              </a:spcBef>
              <a:spcAft>
                <a:spcPts val="900"/>
              </a:spcAft>
              <a:buNone/>
            </a:pPr>
            <a:r>
              <a:rPr lang="en-US" sz="1400"/>
              <a:t>(NAPSA, 2026)</a:t>
            </a:r>
            <a:endParaRPr sz="1400"/>
          </a:p>
        </p:txBody>
      </p:sp>
      <p:sp>
        <p:nvSpPr>
          <p:cNvPr id="1540" name="Google Shape;1540;p123"/>
          <p:cNvSpPr txBox="1"/>
          <p:nvPr>
            <p:ph idx="3" type="subTitle"/>
          </p:nvPr>
        </p:nvSpPr>
        <p:spPr>
          <a:xfrm>
            <a:off x="80010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41" name="Google Shape;1541;p123"/>
          <p:cNvSpPr txBox="1"/>
          <p:nvPr>
            <p:ph idx="2" type="body"/>
          </p:nvPr>
        </p:nvSpPr>
        <p:spPr>
          <a:xfrm>
            <a:off x="5046450" y="1148750"/>
            <a:ext cx="3978900" cy="37683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Nationwide, 50% or more of the cases annually referred for possible adult protective services intervention are elder self-neglect. </a:t>
            </a:r>
            <a:r>
              <a:rPr lang="en-US" sz="1400"/>
              <a:t>(NAPSA fact sheet)</a:t>
            </a:r>
            <a:endParaRPr sz="1400"/>
          </a:p>
          <a:p>
            <a:pPr indent="-342900" lvl="0" marL="457200" rtl="0" algn="l">
              <a:spcBef>
                <a:spcPts val="900"/>
              </a:spcBef>
              <a:spcAft>
                <a:spcPts val="0"/>
              </a:spcAft>
              <a:buSzPts val="1800"/>
              <a:buChar char="●"/>
            </a:pPr>
            <a:r>
              <a:rPr lang="en-US"/>
              <a:t>In California in FY 2024–25,</a:t>
            </a:r>
            <a:endParaRPr/>
          </a:p>
          <a:p>
            <a:pPr indent="-342900" lvl="1" marL="914400" rtl="0" algn="l">
              <a:spcBef>
                <a:spcPts val="300"/>
              </a:spcBef>
              <a:spcAft>
                <a:spcPts val="0"/>
              </a:spcAft>
              <a:buSzPts val="1800"/>
              <a:buChar char="■"/>
            </a:pPr>
            <a:r>
              <a:rPr lang="en-US"/>
              <a:t>Reported cases of financial self-neglect equaled </a:t>
            </a:r>
            <a:endParaRPr/>
          </a:p>
          <a:p>
            <a:pPr indent="-342900" lvl="2" marL="1371600" rtl="0" algn="l">
              <a:spcBef>
                <a:spcPts val="300"/>
              </a:spcBef>
              <a:spcAft>
                <a:spcPts val="0"/>
              </a:spcAft>
              <a:buSzPts val="1800"/>
              <a:buChar char="▶"/>
            </a:pPr>
            <a:r>
              <a:rPr lang="en-US"/>
              <a:t>22,111 cases</a:t>
            </a:r>
            <a:endParaRPr/>
          </a:p>
          <a:p>
            <a:pPr indent="-342900" lvl="1" marL="914400" rtl="0" algn="l">
              <a:spcBef>
                <a:spcPts val="300"/>
              </a:spcBef>
              <a:spcAft>
                <a:spcPts val="0"/>
              </a:spcAft>
              <a:buSzPts val="1800"/>
              <a:buChar char="■"/>
            </a:pPr>
            <a:r>
              <a:rPr lang="en-US"/>
              <a:t>Financial abuse perpetrated by others equaled </a:t>
            </a:r>
            <a:endParaRPr/>
          </a:p>
          <a:p>
            <a:pPr indent="-342900" lvl="2" marL="1371600" rtl="0" algn="l">
              <a:spcBef>
                <a:spcPts val="300"/>
              </a:spcBef>
              <a:spcAft>
                <a:spcPts val="0"/>
              </a:spcAft>
              <a:buSzPts val="1800"/>
              <a:buChar char="▶"/>
            </a:pPr>
            <a:r>
              <a:rPr lang="en-US"/>
              <a:t>28,824 cases</a:t>
            </a:r>
            <a:endParaRPr/>
          </a:p>
          <a:p>
            <a:pPr indent="0" lvl="0" marL="1371600" rtl="0" algn="r">
              <a:spcBef>
                <a:spcPts val="300"/>
              </a:spcBef>
              <a:spcAft>
                <a:spcPts val="0"/>
              </a:spcAft>
              <a:buNone/>
            </a:pPr>
            <a:r>
              <a:rPr lang="en-US" sz="1400"/>
              <a:t>(Treggiari, 2025)</a:t>
            </a:r>
            <a:endParaRPr sz="1400"/>
          </a:p>
          <a:p>
            <a:pPr indent="0" lvl="0" marL="0" rtl="0" algn="l">
              <a:spcBef>
                <a:spcPts val="90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5" name="Shape 1545"/>
        <p:cNvGrpSpPr/>
        <p:nvPr/>
      </p:nvGrpSpPr>
      <p:grpSpPr>
        <a:xfrm>
          <a:off x="0" y="0"/>
          <a:ext cx="0" cy="0"/>
          <a:chOff x="0" y="0"/>
          <a:chExt cx="0" cy="0"/>
        </a:xfrm>
      </p:grpSpPr>
      <p:pic>
        <p:nvPicPr>
          <p:cNvPr id="1546" name="Google Shape;1546;p124" title="StopAdultAbuse.png"/>
          <p:cNvPicPr preferRelativeResize="0"/>
          <p:nvPr/>
        </p:nvPicPr>
        <p:blipFill>
          <a:blip r:embed="rId3">
            <a:alphaModFix/>
          </a:blip>
          <a:stretch>
            <a:fillRect/>
          </a:stretch>
        </p:blipFill>
        <p:spPr>
          <a:xfrm>
            <a:off x="800100" y="214588"/>
            <a:ext cx="5516750" cy="4714314"/>
          </a:xfrm>
          <a:prstGeom prst="rect">
            <a:avLst/>
          </a:prstGeom>
          <a:noFill/>
          <a:ln>
            <a:noFill/>
          </a:ln>
        </p:spPr>
      </p:pic>
      <p:sp>
        <p:nvSpPr>
          <p:cNvPr id="1547" name="Google Shape;1547;p124"/>
          <p:cNvSpPr txBox="1"/>
          <p:nvPr>
            <p:ph idx="1" type="body"/>
          </p:nvPr>
        </p:nvSpPr>
        <p:spPr>
          <a:xfrm>
            <a:off x="5514175" y="1393550"/>
            <a:ext cx="3192600" cy="2316000"/>
          </a:xfrm>
          <a:prstGeom prst="rect">
            <a:avLst/>
          </a:prstGeom>
          <a:solidFill>
            <a:srgbClr val="811522"/>
          </a:solidFill>
        </p:spPr>
        <p:txBody>
          <a:bodyPr anchorCtr="0" anchor="t" bIns="91425" lIns="137150" spcFirstLastPara="1" rIns="91425" wrap="square" tIns="91425">
            <a:noAutofit/>
          </a:bodyPr>
          <a:lstStyle/>
          <a:p>
            <a:pPr indent="0" lvl="0" marL="0" rtl="0" algn="l">
              <a:spcBef>
                <a:spcPts val="0"/>
              </a:spcBef>
              <a:spcAft>
                <a:spcPts val="0"/>
              </a:spcAft>
              <a:buNone/>
            </a:pPr>
            <a:r>
              <a:rPr b="1" lang="en-US" sz="1800">
                <a:solidFill>
                  <a:schemeClr val="lt1"/>
                </a:solidFill>
              </a:rPr>
              <a:t>Report Suspected Adult Abuse</a:t>
            </a:r>
            <a:endParaRPr b="1" sz="1800">
              <a:solidFill>
                <a:schemeClr val="lt1"/>
              </a:solidFill>
            </a:endParaRPr>
          </a:p>
          <a:p>
            <a:pPr indent="0" lvl="0" marL="0" rtl="0" algn="l">
              <a:spcBef>
                <a:spcPts val="600"/>
              </a:spcBef>
              <a:spcAft>
                <a:spcPts val="300"/>
              </a:spcAft>
              <a:buNone/>
            </a:pPr>
            <a:r>
              <a:rPr lang="en-US" sz="1800">
                <a:solidFill>
                  <a:schemeClr val="lt1"/>
                </a:solidFill>
              </a:rPr>
              <a:t>Each year, many older adults and younger adults who are incapacitated are victims of mistreatment by family members, by caregivers and by others responsible for their well-being.</a:t>
            </a:r>
            <a:endParaRPr sz="1800">
              <a:solidFill>
                <a:schemeClr val="lt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pic>
        <p:nvPicPr>
          <p:cNvPr id="1552" name="Google Shape;1552;p125"/>
          <p:cNvPicPr preferRelativeResize="0"/>
          <p:nvPr/>
        </p:nvPicPr>
        <p:blipFill>
          <a:blip r:embed="rId3">
            <a:alphaModFix/>
          </a:blip>
          <a:stretch>
            <a:fillRect/>
          </a:stretch>
        </p:blipFill>
        <p:spPr>
          <a:xfrm>
            <a:off x="1295400" y="914400"/>
            <a:ext cx="5421623" cy="3924300"/>
          </a:xfrm>
          <a:prstGeom prst="rect">
            <a:avLst/>
          </a:prstGeom>
          <a:noFill/>
          <a:ln>
            <a:noFill/>
          </a:ln>
        </p:spPr>
      </p:pic>
      <p:sp>
        <p:nvSpPr>
          <p:cNvPr id="1553" name="Google Shape;1553;p125"/>
          <p:cNvSpPr txBox="1"/>
          <p:nvPr>
            <p:ph type="title"/>
          </p:nvPr>
        </p:nvSpPr>
        <p:spPr>
          <a:xfrm>
            <a:off x="800100" y="250175"/>
            <a:ext cx="7905300" cy="46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The Upward Spiral (Covington)</a:t>
            </a:r>
            <a:endParaRPr/>
          </a:p>
        </p:txBody>
      </p:sp>
      <p:sp>
        <p:nvSpPr>
          <p:cNvPr id="1554" name="Google Shape;1554;p125"/>
          <p:cNvSpPr txBox="1"/>
          <p:nvPr>
            <p:ph idx="2" type="subTitle"/>
          </p:nvPr>
        </p:nvSpPr>
        <p:spPr>
          <a:xfrm>
            <a:off x="80795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55" name="Google Shape;1555;p125"/>
          <p:cNvSpPr txBox="1"/>
          <p:nvPr>
            <p:ph idx="1" type="body"/>
          </p:nvPr>
        </p:nvSpPr>
        <p:spPr>
          <a:xfrm>
            <a:off x="800100" y="1153775"/>
            <a:ext cx="7033500" cy="3644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a:t>Transformation</a:t>
            </a:r>
            <a:endParaRPr/>
          </a:p>
          <a:p>
            <a:pPr indent="0" lvl="0" marL="0" rtl="0" algn="r">
              <a:spcBef>
                <a:spcPts val="25000"/>
              </a:spcBef>
              <a:spcAft>
                <a:spcPts val="0"/>
              </a:spcAft>
              <a:buNone/>
            </a:pPr>
            <a:r>
              <a:rPr lang="en-US" sz="1400"/>
              <a:t>Source: (Covington, 1999)</a:t>
            </a:r>
            <a:endParaRPr sz="1400"/>
          </a:p>
        </p:txBody>
      </p:sp>
      <p:sp>
        <p:nvSpPr>
          <p:cNvPr id="1556" name="Google Shape;1556;p125"/>
          <p:cNvSpPr txBox="1"/>
          <p:nvPr>
            <p:ph idx="1" type="body"/>
          </p:nvPr>
        </p:nvSpPr>
        <p:spPr>
          <a:xfrm>
            <a:off x="1279700" y="3827500"/>
            <a:ext cx="1695900" cy="584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a:t>Trauma/Addiction</a:t>
            </a:r>
            <a:br>
              <a:rPr lang="en-US"/>
            </a:br>
            <a:r>
              <a:rPr lang="en-US"/>
              <a:t>(constriction)</a:t>
            </a:r>
            <a:endParaRPr/>
          </a:p>
        </p:txBody>
      </p:sp>
      <p:sp>
        <p:nvSpPr>
          <p:cNvPr id="1557" name="Google Shape;1557;p125"/>
          <p:cNvSpPr txBox="1"/>
          <p:nvPr>
            <p:ph idx="1" type="body"/>
          </p:nvPr>
        </p:nvSpPr>
        <p:spPr>
          <a:xfrm>
            <a:off x="5211875" y="3827500"/>
            <a:ext cx="1695900" cy="584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a:t>Recovery</a:t>
            </a:r>
            <a:br>
              <a:rPr lang="en-US"/>
            </a:br>
            <a:r>
              <a:rPr lang="en-US"/>
              <a:t>(expansion)</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1" name="Shape 1561"/>
        <p:cNvGrpSpPr/>
        <p:nvPr/>
      </p:nvGrpSpPr>
      <p:grpSpPr>
        <a:xfrm>
          <a:off x="0" y="0"/>
          <a:ext cx="0" cy="0"/>
          <a:chOff x="0" y="0"/>
          <a:chExt cx="0" cy="0"/>
        </a:xfrm>
      </p:grpSpPr>
      <p:sp>
        <p:nvSpPr>
          <p:cNvPr id="1562" name="Google Shape;1562;p126"/>
          <p:cNvSpPr txBox="1"/>
          <p:nvPr>
            <p:ph type="title"/>
          </p:nvPr>
        </p:nvSpPr>
        <p:spPr>
          <a:xfrm>
            <a:off x="800100" y="252425"/>
            <a:ext cx="8343900" cy="464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Reducing Risks: Safety is the best way forward.</a:t>
            </a:r>
            <a:endParaRPr/>
          </a:p>
        </p:txBody>
      </p:sp>
      <p:sp>
        <p:nvSpPr>
          <p:cNvPr id="1563" name="Google Shape;1563;p126"/>
          <p:cNvSpPr txBox="1"/>
          <p:nvPr>
            <p:ph idx="3" type="subTitle"/>
          </p:nvPr>
        </p:nvSpPr>
        <p:spPr>
          <a:xfrm>
            <a:off x="80010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64" name="Google Shape;1564;p126"/>
          <p:cNvSpPr txBox="1"/>
          <p:nvPr>
            <p:ph idx="1" type="body"/>
          </p:nvPr>
        </p:nvSpPr>
        <p:spPr>
          <a:xfrm>
            <a:off x="797950" y="1023734"/>
            <a:ext cx="8165700" cy="464100"/>
          </a:xfrm>
          <a:prstGeom prst="rect">
            <a:avLst/>
          </a:prstGeom>
        </p:spPr>
        <p:txBody>
          <a:bodyPr anchorCtr="0" anchor="t" bIns="0" lIns="0" spcFirstLastPara="1" rIns="0" wrap="square" tIns="0">
            <a:noAutofit/>
          </a:bodyPr>
          <a:lstStyle/>
          <a:p>
            <a:pPr indent="0" lvl="0" marL="0" rtl="0" algn="ctr">
              <a:lnSpc>
                <a:spcPct val="90000"/>
              </a:lnSpc>
              <a:spcBef>
                <a:spcPts val="0"/>
              </a:spcBef>
              <a:spcAft>
                <a:spcPts val="300"/>
              </a:spcAft>
              <a:buNone/>
            </a:pPr>
            <a:r>
              <a:rPr lang="en-US" sz="2600"/>
              <a:t>Recommended Trauma Informed Intervention Process</a:t>
            </a:r>
            <a:endParaRPr sz="2600"/>
          </a:p>
        </p:txBody>
      </p:sp>
      <p:sp>
        <p:nvSpPr>
          <p:cNvPr id="1565" name="Google Shape;1565;p126"/>
          <p:cNvSpPr txBox="1"/>
          <p:nvPr>
            <p:ph idx="2" type="body"/>
          </p:nvPr>
        </p:nvSpPr>
        <p:spPr>
          <a:xfrm>
            <a:off x="813775" y="3397525"/>
            <a:ext cx="1386600" cy="1101600"/>
          </a:xfrm>
          <a:prstGeom prst="rect">
            <a:avLst/>
          </a:prstGeom>
        </p:spPr>
        <p:txBody>
          <a:bodyPr anchorCtr="0" anchor="t" bIns="0" lIns="45700" spcFirstLastPara="1" rIns="45700" wrap="square" tIns="0">
            <a:noAutofit/>
          </a:bodyPr>
          <a:lstStyle/>
          <a:p>
            <a:pPr indent="0" lvl="0" marL="0" rtl="0" algn="ctr">
              <a:spcBef>
                <a:spcPts val="0"/>
              </a:spcBef>
              <a:spcAft>
                <a:spcPts val="0"/>
              </a:spcAft>
              <a:buNone/>
            </a:pPr>
            <a:r>
              <a:rPr lang="en-US" sz="1400"/>
              <a:t>Equal treatment; everyone protected; increase safety </a:t>
            </a:r>
            <a:br>
              <a:rPr lang="en-US" sz="1400"/>
            </a:br>
            <a:r>
              <a:rPr lang="en-US" sz="1400"/>
              <a:t>with all; disclosure voluntary.</a:t>
            </a:r>
            <a:endParaRPr sz="1400"/>
          </a:p>
        </p:txBody>
      </p:sp>
      <p:sp>
        <p:nvSpPr>
          <p:cNvPr id="1566" name="Google Shape;1566;p126"/>
          <p:cNvSpPr txBox="1"/>
          <p:nvPr>
            <p:ph idx="2" type="body"/>
          </p:nvPr>
        </p:nvSpPr>
        <p:spPr>
          <a:xfrm>
            <a:off x="2161750" y="3397525"/>
            <a:ext cx="1386600" cy="1431300"/>
          </a:xfrm>
          <a:prstGeom prst="rect">
            <a:avLst/>
          </a:prstGeom>
        </p:spPr>
        <p:txBody>
          <a:bodyPr anchorCtr="0" anchor="t" bIns="0" lIns="45700" spcFirstLastPara="1" rIns="45700" wrap="square" tIns="0">
            <a:noAutofit/>
          </a:bodyPr>
          <a:lstStyle/>
          <a:p>
            <a:pPr indent="0" lvl="0" marL="0" rtl="0" algn="ctr">
              <a:spcBef>
                <a:spcPts val="0"/>
              </a:spcBef>
              <a:spcAft>
                <a:spcPts val="0"/>
              </a:spcAft>
              <a:buNone/>
            </a:pPr>
            <a:r>
              <a:rPr lang="en-US" sz="1400"/>
              <a:t>Be respectfully curious; explore underlying purpose or meaning; </a:t>
            </a:r>
            <a:br>
              <a:rPr lang="en-US" sz="1400"/>
            </a:br>
            <a:r>
              <a:rPr lang="en-US" sz="1400"/>
              <a:t>notice patterns.</a:t>
            </a:r>
            <a:endParaRPr sz="1400"/>
          </a:p>
        </p:txBody>
      </p:sp>
      <p:sp>
        <p:nvSpPr>
          <p:cNvPr id="1567" name="Google Shape;1567;p126"/>
          <p:cNvSpPr txBox="1"/>
          <p:nvPr>
            <p:ph idx="2" type="body"/>
          </p:nvPr>
        </p:nvSpPr>
        <p:spPr>
          <a:xfrm>
            <a:off x="3548275" y="3397525"/>
            <a:ext cx="1311900" cy="1446000"/>
          </a:xfrm>
          <a:prstGeom prst="rect">
            <a:avLst/>
          </a:prstGeom>
        </p:spPr>
        <p:txBody>
          <a:bodyPr anchorCtr="0" anchor="t" bIns="0" lIns="45700" spcFirstLastPara="1" rIns="45700" wrap="square" tIns="0">
            <a:noAutofit/>
          </a:bodyPr>
          <a:lstStyle/>
          <a:p>
            <a:pPr indent="0" lvl="0" marL="0" rtl="0" algn="ctr">
              <a:spcBef>
                <a:spcPts val="0"/>
              </a:spcBef>
              <a:spcAft>
                <a:spcPts val="0"/>
              </a:spcAft>
              <a:buNone/>
            </a:pPr>
            <a:r>
              <a:rPr lang="en-US" sz="1400"/>
              <a:t>Use grounding to safely detach from emotional pain; become more centered in the here-and-now.</a:t>
            </a:r>
            <a:endParaRPr sz="1400"/>
          </a:p>
        </p:txBody>
      </p:sp>
      <p:sp>
        <p:nvSpPr>
          <p:cNvPr id="1568" name="Google Shape;1568;p126"/>
          <p:cNvSpPr txBox="1"/>
          <p:nvPr>
            <p:ph idx="2" type="body"/>
          </p:nvPr>
        </p:nvSpPr>
        <p:spPr>
          <a:xfrm>
            <a:off x="4880800" y="3397525"/>
            <a:ext cx="1341900" cy="1550100"/>
          </a:xfrm>
          <a:prstGeom prst="rect">
            <a:avLst/>
          </a:prstGeom>
        </p:spPr>
        <p:txBody>
          <a:bodyPr anchorCtr="0" anchor="t" bIns="0" lIns="45700" spcFirstLastPara="1" rIns="45700" wrap="square" tIns="0">
            <a:noAutofit/>
          </a:bodyPr>
          <a:lstStyle/>
          <a:p>
            <a:pPr indent="0" lvl="0" marL="0" rtl="0" algn="ctr">
              <a:spcBef>
                <a:spcPts val="0"/>
              </a:spcBef>
              <a:spcAft>
                <a:spcPts val="0"/>
              </a:spcAft>
              <a:buNone/>
            </a:pPr>
            <a:r>
              <a:rPr lang="en-US" sz="1400"/>
              <a:t>Create an agreed-upon safety plan; </a:t>
            </a:r>
            <a:br>
              <a:rPr lang="en-US" sz="1400"/>
            </a:br>
            <a:r>
              <a:rPr lang="en-US" sz="1400"/>
              <a:t>if needed, </a:t>
            </a:r>
            <a:br>
              <a:rPr lang="en-US" sz="1400"/>
            </a:br>
            <a:r>
              <a:rPr lang="en-US" sz="1400"/>
              <a:t>write it down—</a:t>
            </a:r>
            <a:br>
              <a:rPr lang="en-US" sz="1400"/>
            </a:br>
            <a:r>
              <a:rPr lang="en-US" sz="1400"/>
              <a:t>look at it—</a:t>
            </a:r>
            <a:br>
              <a:rPr lang="en-US" sz="1400"/>
            </a:br>
            <a:r>
              <a:rPr lang="en-US" sz="1400"/>
              <a:t>say it out loud—</a:t>
            </a:r>
            <a:br>
              <a:rPr lang="en-US" sz="1400"/>
            </a:br>
            <a:r>
              <a:rPr lang="en-US" sz="1400"/>
              <a:t>then destroy it.</a:t>
            </a:r>
            <a:endParaRPr sz="1400"/>
          </a:p>
        </p:txBody>
      </p:sp>
      <p:sp>
        <p:nvSpPr>
          <p:cNvPr id="1569" name="Google Shape;1569;p126"/>
          <p:cNvSpPr txBox="1"/>
          <p:nvPr>
            <p:ph idx="2" type="body"/>
          </p:nvPr>
        </p:nvSpPr>
        <p:spPr>
          <a:xfrm>
            <a:off x="6270503" y="3397525"/>
            <a:ext cx="1341900" cy="1431300"/>
          </a:xfrm>
          <a:prstGeom prst="rect">
            <a:avLst/>
          </a:prstGeom>
        </p:spPr>
        <p:txBody>
          <a:bodyPr anchorCtr="0" anchor="t" bIns="0" lIns="45700" spcFirstLastPara="1" rIns="45700" wrap="square" tIns="0">
            <a:noAutofit/>
          </a:bodyPr>
          <a:lstStyle/>
          <a:p>
            <a:pPr indent="0" lvl="0" marL="0" rtl="0" algn="ctr">
              <a:spcBef>
                <a:spcPts val="0"/>
              </a:spcBef>
              <a:spcAft>
                <a:spcPts val="0"/>
              </a:spcAft>
              <a:buNone/>
            </a:pPr>
            <a:r>
              <a:rPr lang="en-US" sz="1400"/>
              <a:t>Use printed and other media to help clients practice skills outside of session.</a:t>
            </a:r>
            <a:endParaRPr sz="1400"/>
          </a:p>
        </p:txBody>
      </p:sp>
      <p:pic>
        <p:nvPicPr>
          <p:cNvPr id="1570" name="Google Shape;1570;p126" title="RecommendedTIInterventionProcessGraphicOnlyPlusMeasure.png"/>
          <p:cNvPicPr preferRelativeResize="0"/>
          <p:nvPr/>
        </p:nvPicPr>
        <p:blipFill>
          <a:blip r:embed="rId3">
            <a:alphaModFix/>
          </a:blip>
          <a:stretch>
            <a:fillRect/>
          </a:stretch>
        </p:blipFill>
        <p:spPr>
          <a:xfrm>
            <a:off x="787325" y="1413800"/>
            <a:ext cx="8165699" cy="1941751"/>
          </a:xfrm>
          <a:prstGeom prst="rect">
            <a:avLst/>
          </a:prstGeom>
          <a:noFill/>
          <a:ln>
            <a:noFill/>
          </a:ln>
        </p:spPr>
      </p:pic>
      <p:sp>
        <p:nvSpPr>
          <p:cNvPr id="1571" name="Google Shape;1571;p126"/>
          <p:cNvSpPr txBox="1"/>
          <p:nvPr>
            <p:ph idx="2" type="body"/>
          </p:nvPr>
        </p:nvSpPr>
        <p:spPr>
          <a:xfrm>
            <a:off x="7615603" y="3397525"/>
            <a:ext cx="1341900" cy="1431300"/>
          </a:xfrm>
          <a:prstGeom prst="rect">
            <a:avLst/>
          </a:prstGeom>
        </p:spPr>
        <p:txBody>
          <a:bodyPr anchorCtr="0" anchor="t" bIns="0" lIns="45700" spcFirstLastPara="1" rIns="45700" wrap="square" tIns="0">
            <a:noAutofit/>
          </a:bodyPr>
          <a:lstStyle/>
          <a:p>
            <a:pPr indent="0" lvl="0" marL="0" rtl="0" algn="ctr">
              <a:spcBef>
                <a:spcPts val="0"/>
              </a:spcBef>
              <a:spcAft>
                <a:spcPts val="0"/>
              </a:spcAft>
              <a:buNone/>
            </a:pPr>
            <a:r>
              <a:rPr lang="en-US" sz="1400"/>
              <a:t>Use objective measures to determine success (or not).</a:t>
            </a:r>
            <a:endParaRPr sz="14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pic>
        <p:nvPicPr>
          <p:cNvPr id="1576" name="Google Shape;1576;p127" title="AnytimeSafeActionPlanWorksheet.jpg"/>
          <p:cNvPicPr preferRelativeResize="0"/>
          <p:nvPr/>
        </p:nvPicPr>
        <p:blipFill rotWithShape="1">
          <a:blip r:embed="rId3">
            <a:alphaModFix/>
          </a:blip>
          <a:srcRect b="0" l="0" r="0" t="0"/>
          <a:stretch/>
        </p:blipFill>
        <p:spPr>
          <a:xfrm>
            <a:off x="4663808" y="166400"/>
            <a:ext cx="3662361" cy="4739526"/>
          </a:xfrm>
          <a:prstGeom prst="rect">
            <a:avLst/>
          </a:prstGeom>
          <a:noFill/>
          <a:ln cap="flat" cmpd="sng" w="9525">
            <a:solidFill>
              <a:schemeClr val="dk2"/>
            </a:solidFill>
            <a:prstDash val="solid"/>
            <a:round/>
            <a:headEnd len="sm" w="sm" type="none"/>
            <a:tailEnd len="sm" w="sm" type="none"/>
          </a:ln>
        </p:spPr>
      </p:pic>
      <p:sp>
        <p:nvSpPr>
          <p:cNvPr id="1577" name="Google Shape;1577;p127"/>
          <p:cNvSpPr txBox="1"/>
          <p:nvPr/>
        </p:nvSpPr>
        <p:spPr>
          <a:xfrm>
            <a:off x="802250" y="187150"/>
            <a:ext cx="2999100" cy="12570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3200">
                <a:solidFill>
                  <a:srgbClr val="56271C"/>
                </a:solidFill>
                <a:latin typeface="Calibri"/>
                <a:ea typeface="Calibri"/>
                <a:cs typeface="Calibri"/>
                <a:sym typeface="Calibri"/>
              </a:rPr>
              <a:t>Planning for the trigger/danger</a:t>
            </a:r>
            <a:endParaRPr b="1" sz="3200">
              <a:solidFill>
                <a:srgbClr val="56271C"/>
              </a:solidFill>
              <a:latin typeface="Calibri"/>
              <a:ea typeface="Calibri"/>
              <a:cs typeface="Calibri"/>
              <a:sym typeface="Calibri"/>
            </a:endParaRPr>
          </a:p>
        </p:txBody>
      </p:sp>
      <p:sp>
        <p:nvSpPr>
          <p:cNvPr id="1578" name="Google Shape;1578;p127"/>
          <p:cNvSpPr txBox="1"/>
          <p:nvPr/>
        </p:nvSpPr>
        <p:spPr>
          <a:xfrm>
            <a:off x="802250" y="1504925"/>
            <a:ext cx="2999100" cy="137100"/>
          </a:xfrm>
          <a:prstGeom prst="rect">
            <a:avLst/>
          </a:prstGeom>
          <a:solidFill>
            <a:srgbClr val="FF6600"/>
          </a:solid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800">
              <a:solidFill>
                <a:srgbClr val="484F56"/>
              </a:solidFill>
              <a:latin typeface="Calibri"/>
              <a:ea typeface="Calibri"/>
              <a:cs typeface="Calibri"/>
              <a:sym typeface="Calibri"/>
            </a:endParaRPr>
          </a:p>
        </p:txBody>
      </p:sp>
      <p:sp>
        <p:nvSpPr>
          <p:cNvPr id="1579" name="Google Shape;1579;p127"/>
          <p:cNvSpPr txBox="1"/>
          <p:nvPr/>
        </p:nvSpPr>
        <p:spPr>
          <a:xfrm>
            <a:off x="800100" y="1800175"/>
            <a:ext cx="2999100" cy="2302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US" sz="2500">
                <a:solidFill>
                  <a:srgbClr val="56271C"/>
                </a:solidFill>
                <a:latin typeface="Calibri"/>
                <a:ea typeface="Calibri"/>
                <a:cs typeface="Calibri"/>
                <a:sym typeface="Calibri"/>
              </a:rPr>
              <a:t>Anytime</a:t>
            </a:r>
            <a:endParaRPr b="1" sz="2500">
              <a:solidFill>
                <a:srgbClr val="56271C"/>
              </a:solidFill>
              <a:latin typeface="Calibri"/>
              <a:ea typeface="Calibri"/>
              <a:cs typeface="Calibri"/>
              <a:sym typeface="Calibri"/>
            </a:endParaRPr>
          </a:p>
          <a:p>
            <a:pPr indent="0" lvl="0" marL="0" rtl="0" algn="l">
              <a:lnSpc>
                <a:spcPct val="90000"/>
              </a:lnSpc>
              <a:spcBef>
                <a:spcPts val="0"/>
              </a:spcBef>
              <a:spcAft>
                <a:spcPts val="0"/>
              </a:spcAft>
              <a:buNone/>
            </a:pPr>
            <a:r>
              <a:rPr b="1" lang="en-US" sz="2500">
                <a:solidFill>
                  <a:srgbClr val="56271C"/>
                </a:solidFill>
                <a:latin typeface="Calibri"/>
                <a:ea typeface="Calibri"/>
                <a:cs typeface="Calibri"/>
                <a:sym typeface="Calibri"/>
              </a:rPr>
              <a:t>Safe Action Plan</a:t>
            </a:r>
            <a:br>
              <a:rPr b="1" lang="en-US" sz="2500">
                <a:solidFill>
                  <a:srgbClr val="56271C"/>
                </a:solidFill>
                <a:latin typeface="Calibri"/>
                <a:ea typeface="Calibri"/>
                <a:cs typeface="Calibri"/>
                <a:sym typeface="Calibri"/>
              </a:rPr>
            </a:br>
            <a:r>
              <a:rPr b="1" lang="en-US" sz="2500">
                <a:solidFill>
                  <a:srgbClr val="56271C"/>
                </a:solidFill>
                <a:latin typeface="Calibri"/>
                <a:ea typeface="Calibri"/>
                <a:cs typeface="Calibri"/>
                <a:sym typeface="Calibri"/>
              </a:rPr>
              <a:t>Worksheet</a:t>
            </a:r>
            <a:endParaRPr b="1" sz="2500">
              <a:solidFill>
                <a:srgbClr val="56271C"/>
              </a:solidFill>
              <a:latin typeface="Calibri"/>
              <a:ea typeface="Calibri"/>
              <a:cs typeface="Calibri"/>
              <a:sym typeface="Calibri"/>
            </a:endParaRPr>
          </a:p>
          <a:p>
            <a:pPr indent="0" lvl="0" marL="0" rtl="0" algn="l">
              <a:lnSpc>
                <a:spcPct val="90000"/>
              </a:lnSpc>
              <a:spcBef>
                <a:spcPts val="1200"/>
              </a:spcBef>
              <a:spcAft>
                <a:spcPts val="0"/>
              </a:spcAft>
              <a:buNone/>
            </a:pPr>
            <a:r>
              <a:rPr b="1" lang="en-US" sz="2400">
                <a:solidFill>
                  <a:srgbClr val="00ACAF"/>
                </a:solidFill>
                <a:latin typeface="Calibri"/>
                <a:ea typeface="Calibri"/>
                <a:cs typeface="Calibri"/>
                <a:sym typeface="Calibri"/>
              </a:rPr>
              <a:t>Safe Places</a:t>
            </a:r>
            <a:endParaRPr b="1" sz="2400">
              <a:solidFill>
                <a:srgbClr val="00ACAF"/>
              </a:solidFill>
              <a:latin typeface="Calibri"/>
              <a:ea typeface="Calibri"/>
              <a:cs typeface="Calibri"/>
              <a:sym typeface="Calibri"/>
            </a:endParaRPr>
          </a:p>
          <a:p>
            <a:pPr indent="0" lvl="0" marL="0" rtl="0" algn="l">
              <a:lnSpc>
                <a:spcPct val="90000"/>
              </a:lnSpc>
              <a:spcBef>
                <a:spcPts val="200"/>
              </a:spcBef>
              <a:spcAft>
                <a:spcPts val="0"/>
              </a:spcAft>
              <a:buNone/>
            </a:pPr>
            <a:r>
              <a:rPr b="1" lang="en-US" sz="2400">
                <a:solidFill>
                  <a:srgbClr val="247CA1"/>
                </a:solidFill>
                <a:latin typeface="Calibri"/>
                <a:ea typeface="Calibri"/>
                <a:cs typeface="Calibri"/>
                <a:sym typeface="Calibri"/>
              </a:rPr>
              <a:t>Safe Faces</a:t>
            </a:r>
            <a:endParaRPr b="1" sz="2400">
              <a:solidFill>
                <a:srgbClr val="247CA1"/>
              </a:solidFill>
              <a:latin typeface="Calibri"/>
              <a:ea typeface="Calibri"/>
              <a:cs typeface="Calibri"/>
              <a:sym typeface="Calibri"/>
            </a:endParaRPr>
          </a:p>
          <a:p>
            <a:pPr indent="0" lvl="0" marL="0" rtl="0" algn="l">
              <a:lnSpc>
                <a:spcPct val="90000"/>
              </a:lnSpc>
              <a:spcBef>
                <a:spcPts val="200"/>
              </a:spcBef>
              <a:spcAft>
                <a:spcPts val="200"/>
              </a:spcAft>
              <a:buNone/>
            </a:pPr>
            <a:r>
              <a:rPr b="1" lang="en-US" sz="2400">
                <a:solidFill>
                  <a:srgbClr val="1155CC"/>
                </a:solidFill>
                <a:latin typeface="Calibri"/>
                <a:ea typeface="Calibri"/>
                <a:cs typeface="Calibri"/>
                <a:sym typeface="Calibri"/>
              </a:rPr>
              <a:t>Safe Spaces</a:t>
            </a:r>
            <a:endParaRPr b="1" sz="2400">
              <a:solidFill>
                <a:srgbClr val="1155CC"/>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128"/>
          <p:cNvSpPr txBox="1"/>
          <p:nvPr>
            <p:ph type="title"/>
          </p:nvPr>
        </p:nvSpPr>
        <p:spPr>
          <a:xfrm>
            <a:off x="800100" y="252425"/>
            <a:ext cx="7881900" cy="464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Stages of Trauma Recovery by J. Herman</a:t>
            </a:r>
            <a:endParaRPr/>
          </a:p>
        </p:txBody>
      </p:sp>
      <p:sp>
        <p:nvSpPr>
          <p:cNvPr id="1585" name="Google Shape;1585;p128"/>
          <p:cNvSpPr txBox="1"/>
          <p:nvPr>
            <p:ph idx="3" type="subTitle"/>
          </p:nvPr>
        </p:nvSpPr>
        <p:spPr>
          <a:xfrm>
            <a:off x="80010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86" name="Google Shape;1586;p128"/>
          <p:cNvSpPr txBox="1"/>
          <p:nvPr>
            <p:ph idx="1" type="body"/>
          </p:nvPr>
        </p:nvSpPr>
        <p:spPr>
          <a:xfrm>
            <a:off x="4050425" y="4815875"/>
            <a:ext cx="4865100" cy="2715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sz="1000"/>
              <a:t>(Herman, J., 1997, T</a:t>
            </a:r>
            <a:r>
              <a:rPr i="1" lang="en-US" sz="1000"/>
              <a:t>rauma and Recovery: The aftermath of violence – from domestic abuse to political terror</a:t>
            </a:r>
            <a:r>
              <a:rPr lang="en-US" sz="1000"/>
              <a:t>, p. 218)</a:t>
            </a:r>
            <a:endParaRPr sz="1000"/>
          </a:p>
        </p:txBody>
      </p:sp>
      <p:sp>
        <p:nvSpPr>
          <p:cNvPr id="1587" name="Google Shape;1587;p128"/>
          <p:cNvSpPr/>
          <p:nvPr/>
        </p:nvSpPr>
        <p:spPr>
          <a:xfrm>
            <a:off x="1992500" y="1386000"/>
            <a:ext cx="2540400" cy="3681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aphicFrame>
        <p:nvGraphicFramePr>
          <p:cNvPr id="1588" name="Google Shape;1588;p128"/>
          <p:cNvGraphicFramePr/>
          <p:nvPr/>
        </p:nvGraphicFramePr>
        <p:xfrm>
          <a:off x="800100" y="962025"/>
          <a:ext cx="3000000" cy="3000000"/>
        </p:xfrm>
        <a:graphic>
          <a:graphicData uri="http://schemas.openxmlformats.org/drawingml/2006/table">
            <a:tbl>
              <a:tblPr>
                <a:noFill/>
                <a:tableStyleId>{C7C43E19-5888-4138-92D9-54D179E20901}</a:tableStyleId>
              </a:tblPr>
              <a:tblGrid>
                <a:gridCol w="1981250"/>
                <a:gridCol w="1924100"/>
                <a:gridCol w="1940925"/>
                <a:gridCol w="2269225"/>
              </a:tblGrid>
              <a:tr h="284250">
                <a:tc gridSpan="4">
                  <a:txBody>
                    <a:bodyPr/>
                    <a:lstStyle/>
                    <a:p>
                      <a:pPr indent="0" lvl="0" marL="0" rtl="0" algn="ctr">
                        <a:lnSpc>
                          <a:spcPct val="90000"/>
                        </a:lnSpc>
                        <a:spcBef>
                          <a:spcPts val="0"/>
                        </a:spcBef>
                        <a:spcAft>
                          <a:spcPts val="0"/>
                        </a:spcAft>
                        <a:buNone/>
                      </a:pPr>
                      <a:r>
                        <a:rPr lang="en-US">
                          <a:latin typeface="Calibri"/>
                          <a:ea typeface="Calibri"/>
                          <a:cs typeface="Calibri"/>
                          <a:sym typeface="Calibri"/>
                        </a:rPr>
                        <a:t>T</a:t>
                      </a:r>
                      <a:r>
                        <a:rPr lang="en-US" sz="1200">
                          <a:latin typeface="Calibri"/>
                          <a:ea typeface="Calibri"/>
                          <a:cs typeface="Calibri"/>
                          <a:sym typeface="Calibri"/>
                        </a:rPr>
                        <a:t>HREE </a:t>
                      </a:r>
                      <a:r>
                        <a:rPr lang="en-US">
                          <a:latin typeface="Calibri"/>
                          <a:ea typeface="Calibri"/>
                          <a:cs typeface="Calibri"/>
                          <a:sym typeface="Calibri"/>
                        </a:rPr>
                        <a:t>G</a:t>
                      </a:r>
                      <a:r>
                        <a:rPr lang="en-US" sz="1200">
                          <a:latin typeface="Calibri"/>
                          <a:ea typeface="Calibri"/>
                          <a:cs typeface="Calibri"/>
                          <a:sym typeface="Calibri"/>
                        </a:rPr>
                        <a:t>ROUP </a:t>
                      </a:r>
                      <a:r>
                        <a:rPr lang="en-US">
                          <a:latin typeface="Calibri"/>
                          <a:ea typeface="Calibri"/>
                          <a:cs typeface="Calibri"/>
                          <a:sym typeface="Calibri"/>
                        </a:rPr>
                        <a:t>M</a:t>
                      </a:r>
                      <a:r>
                        <a:rPr lang="en-US" sz="1200">
                          <a:latin typeface="Calibri"/>
                          <a:ea typeface="Calibri"/>
                          <a:cs typeface="Calibri"/>
                          <a:sym typeface="Calibri"/>
                        </a:rPr>
                        <a:t>ODELS</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284250">
                <a:tc>
                  <a:txBody>
                    <a:bodyPr/>
                    <a:lstStyle/>
                    <a:p>
                      <a:pPr indent="0" lvl="0" marL="457200" rtl="0" algn="l">
                        <a:lnSpc>
                          <a:spcPct val="90000"/>
                        </a:lnSpc>
                        <a:spcBef>
                          <a:spcPts val="0"/>
                        </a:spcBef>
                        <a:spcAft>
                          <a:spcPts val="0"/>
                        </a:spcAft>
                        <a:buNone/>
                      </a:pPr>
                      <a:r>
                        <a:rPr b="1" lang="en-US" sz="1200">
                          <a:latin typeface="Calibri"/>
                          <a:ea typeface="Calibri"/>
                          <a:cs typeface="Calibri"/>
                          <a:sym typeface="Calibri"/>
                        </a:rPr>
                        <a:t>Group</a:t>
                      </a:r>
                      <a:endParaRPr b="1"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3">
                  <a:txBody>
                    <a:bodyPr/>
                    <a:lstStyle/>
                    <a:p>
                      <a:pPr indent="0" lvl="0" marL="0" rtl="0" algn="ctr">
                        <a:lnSpc>
                          <a:spcPct val="90000"/>
                        </a:lnSpc>
                        <a:spcBef>
                          <a:spcPts val="0"/>
                        </a:spcBef>
                        <a:spcAft>
                          <a:spcPts val="0"/>
                        </a:spcAft>
                        <a:buNone/>
                      </a:pPr>
                      <a:r>
                        <a:rPr b="1" lang="en-US" sz="1200">
                          <a:latin typeface="Calibri"/>
                          <a:ea typeface="Calibri"/>
                          <a:cs typeface="Calibri"/>
                          <a:sym typeface="Calibri"/>
                        </a:rPr>
                        <a:t>Stage of Recovery</a:t>
                      </a:r>
                      <a:endParaRPr b="1"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r>
              <a:tr h="285350">
                <a:tc>
                  <a:txBody>
                    <a:bodyPr/>
                    <a:lstStyle/>
                    <a:p>
                      <a:pPr indent="0" lvl="0" marL="0" rtl="0" algn="ctr">
                        <a:lnSpc>
                          <a:spcPct val="90000"/>
                        </a:lnSpc>
                        <a:spcBef>
                          <a:spcPts val="0"/>
                        </a:spcBef>
                        <a:spcAft>
                          <a:spcPts val="0"/>
                        </a:spcAft>
                        <a:buNone/>
                      </a:pPr>
                      <a:r>
                        <a:t/>
                      </a:r>
                      <a:endParaRPr b="1"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90000"/>
                        </a:lnSpc>
                        <a:spcBef>
                          <a:spcPts val="0"/>
                        </a:spcBef>
                        <a:spcAft>
                          <a:spcPts val="0"/>
                        </a:spcAft>
                        <a:buNone/>
                      </a:pPr>
                      <a:r>
                        <a:rPr b="1" lang="en-US" sz="1200">
                          <a:latin typeface="Calibri"/>
                          <a:ea typeface="Calibri"/>
                          <a:cs typeface="Calibri"/>
                          <a:sym typeface="Calibri"/>
                        </a:rPr>
                        <a:t>One</a:t>
                      </a:r>
                      <a:endParaRPr b="1"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90000"/>
                        </a:lnSpc>
                        <a:spcBef>
                          <a:spcPts val="0"/>
                        </a:spcBef>
                        <a:spcAft>
                          <a:spcPts val="0"/>
                        </a:spcAft>
                        <a:buNone/>
                      </a:pPr>
                      <a:r>
                        <a:rPr b="1" lang="en-US" sz="1200">
                          <a:latin typeface="Calibri"/>
                          <a:ea typeface="Calibri"/>
                          <a:cs typeface="Calibri"/>
                          <a:sym typeface="Calibri"/>
                        </a:rPr>
                        <a:t>Two</a:t>
                      </a:r>
                      <a:endParaRPr b="1"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90000"/>
                        </a:lnSpc>
                        <a:spcBef>
                          <a:spcPts val="0"/>
                        </a:spcBef>
                        <a:spcAft>
                          <a:spcPts val="0"/>
                        </a:spcAft>
                        <a:buNone/>
                      </a:pPr>
                      <a:r>
                        <a:rPr b="1" lang="en-US" sz="1200">
                          <a:latin typeface="Calibri"/>
                          <a:ea typeface="Calibri"/>
                          <a:cs typeface="Calibri"/>
                          <a:sym typeface="Calibri"/>
                        </a:rPr>
                        <a:t>Three</a:t>
                      </a:r>
                      <a:endParaRPr b="1"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6125">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Therapeutic task</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Safety</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Remembrance and mourning</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Reconnection</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tcPr>
                </a:tc>
              </a:tr>
              <a:tr h="276125">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Time Orientation</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Present</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Past</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Present, future</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276125">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Focus</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Self-care</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Trauma</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Interpersonal</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276125">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Membership</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Homogeneous</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Homogeneous</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Heterogeneous</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276125">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Boundaries</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Flexible, inclusive</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Closed</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Stable, slow turnover</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284250">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Cohesion</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Moderate</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Very high</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High</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284250">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Conflict tolerance</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Low</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Low</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High</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284250">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Time limit</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Open-ended or repeating</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Fixed limit</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Open-ended</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284250">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Structure</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Didactic</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Goal-directed</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Unstructured</a:t>
                      </a:r>
                      <a:endParaRPr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437575">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Example</a:t>
                      </a:r>
                      <a:endParaRPr sz="1200">
                        <a:latin typeface="Calibri"/>
                        <a:ea typeface="Calibri"/>
                        <a:cs typeface="Calibri"/>
                        <a:sym typeface="Calibri"/>
                      </a:endParaRPr>
                    </a:p>
                    <a:p>
                      <a:pPr indent="0" lvl="0" marL="0" rtl="0" algn="l">
                        <a:lnSpc>
                          <a:spcPct val="90000"/>
                        </a:lnSpc>
                        <a:spcBef>
                          <a:spcPts val="0"/>
                        </a:spcBef>
                        <a:spcAft>
                          <a:spcPts val="0"/>
                        </a:spcAft>
                        <a:buNone/>
                      </a:pPr>
                      <a:r>
                        <a:rPr i="1" lang="en-US" sz="1200">
                          <a:latin typeface="Calibri"/>
                          <a:ea typeface="Calibri"/>
                          <a:cs typeface="Calibri"/>
                          <a:sym typeface="Calibri"/>
                        </a:rPr>
                        <a:t>Dr Najavits Curriculum </a:t>
                      </a:r>
                      <a:endParaRPr i="1"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Twelve-step program</a:t>
                      </a:r>
                      <a:endParaRPr sz="1200">
                        <a:latin typeface="Calibri"/>
                        <a:ea typeface="Calibri"/>
                        <a:cs typeface="Calibri"/>
                        <a:sym typeface="Calibri"/>
                      </a:endParaRPr>
                    </a:p>
                    <a:p>
                      <a:pPr indent="0" lvl="0" marL="0" rtl="0" algn="l">
                        <a:lnSpc>
                          <a:spcPct val="90000"/>
                        </a:lnSpc>
                        <a:spcBef>
                          <a:spcPts val="0"/>
                        </a:spcBef>
                        <a:spcAft>
                          <a:spcPts val="0"/>
                        </a:spcAft>
                        <a:buNone/>
                      </a:pPr>
                      <a:r>
                        <a:rPr i="1" lang="en-US" sz="1200">
                          <a:latin typeface="Calibri"/>
                          <a:ea typeface="Calibri"/>
                          <a:cs typeface="Calibri"/>
                          <a:sym typeface="Calibri"/>
                        </a:rPr>
                        <a:t>Seeking Safety</a:t>
                      </a:r>
                      <a:endParaRPr i="1"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Survivor group</a:t>
                      </a:r>
                      <a:endParaRPr sz="1200">
                        <a:latin typeface="Calibri"/>
                        <a:ea typeface="Calibri"/>
                        <a:cs typeface="Calibri"/>
                        <a:sym typeface="Calibri"/>
                      </a:endParaRPr>
                    </a:p>
                    <a:p>
                      <a:pPr indent="0" lvl="0" marL="0" rtl="0" algn="l">
                        <a:lnSpc>
                          <a:spcPct val="90000"/>
                        </a:lnSpc>
                        <a:spcBef>
                          <a:spcPts val="0"/>
                        </a:spcBef>
                        <a:spcAft>
                          <a:spcPts val="0"/>
                        </a:spcAft>
                        <a:buNone/>
                      </a:pPr>
                      <a:r>
                        <a:rPr i="1" lang="en-US" sz="1200">
                          <a:latin typeface="Calibri"/>
                          <a:ea typeface="Calibri"/>
                          <a:cs typeface="Calibri"/>
                          <a:sym typeface="Calibri"/>
                        </a:rPr>
                        <a:t>Creating Change</a:t>
                      </a:r>
                      <a:endParaRPr i="1"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90000"/>
                        </a:lnSpc>
                        <a:spcBef>
                          <a:spcPts val="0"/>
                        </a:spcBef>
                        <a:spcAft>
                          <a:spcPts val="0"/>
                        </a:spcAft>
                        <a:buNone/>
                      </a:pPr>
                      <a:r>
                        <a:rPr lang="en-US" sz="1200">
                          <a:latin typeface="Calibri"/>
                          <a:ea typeface="Calibri"/>
                          <a:cs typeface="Calibri"/>
                          <a:sym typeface="Calibri"/>
                        </a:rPr>
                        <a:t>Interpersonal therapy group</a:t>
                      </a:r>
                      <a:endParaRPr sz="1200">
                        <a:latin typeface="Calibri"/>
                        <a:ea typeface="Calibri"/>
                        <a:cs typeface="Calibri"/>
                        <a:sym typeface="Calibri"/>
                      </a:endParaRPr>
                    </a:p>
                    <a:p>
                      <a:pPr indent="0" lvl="0" marL="0" rtl="0" algn="l">
                        <a:lnSpc>
                          <a:spcPct val="90000"/>
                        </a:lnSpc>
                        <a:spcBef>
                          <a:spcPts val="0"/>
                        </a:spcBef>
                        <a:spcAft>
                          <a:spcPts val="0"/>
                        </a:spcAft>
                        <a:buNone/>
                      </a:pPr>
                      <a:r>
                        <a:rPr i="1" lang="en-US" sz="1200">
                          <a:latin typeface="Calibri"/>
                          <a:ea typeface="Calibri"/>
                          <a:cs typeface="Calibri"/>
                          <a:sym typeface="Calibri"/>
                        </a:rPr>
                        <a:t>Facing Forward</a:t>
                      </a:r>
                      <a:endParaRPr i="1" sz="1200">
                        <a:latin typeface="Calibri"/>
                        <a:ea typeface="Calibri"/>
                        <a:cs typeface="Calibri"/>
                        <a:sym typeface="Calibri"/>
                      </a:endParaRPr>
                    </a:p>
                  </a:txBody>
                  <a:tcPr marT="45700" marB="4570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2" name="Shape 1592"/>
        <p:cNvGrpSpPr/>
        <p:nvPr/>
      </p:nvGrpSpPr>
      <p:grpSpPr>
        <a:xfrm>
          <a:off x="0" y="0"/>
          <a:ext cx="0" cy="0"/>
          <a:chOff x="0" y="0"/>
          <a:chExt cx="0" cy="0"/>
        </a:xfrm>
      </p:grpSpPr>
      <p:sp>
        <p:nvSpPr>
          <p:cNvPr id="1593" name="Google Shape;1593;p129"/>
          <p:cNvSpPr txBox="1"/>
          <p:nvPr>
            <p:ph type="title"/>
          </p:nvPr>
        </p:nvSpPr>
        <p:spPr>
          <a:xfrm>
            <a:off x="800100" y="252425"/>
            <a:ext cx="7881900" cy="464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Treatment Recommendation: Seeking Safety</a:t>
            </a:r>
            <a:endParaRPr/>
          </a:p>
        </p:txBody>
      </p:sp>
      <p:sp>
        <p:nvSpPr>
          <p:cNvPr id="1594" name="Google Shape;1594;p129"/>
          <p:cNvSpPr txBox="1"/>
          <p:nvPr>
            <p:ph idx="1" type="body"/>
          </p:nvPr>
        </p:nvSpPr>
        <p:spPr>
          <a:xfrm>
            <a:off x="797950" y="1148750"/>
            <a:ext cx="4658700" cy="37683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Manualized treatment for PTSD and SUD + other unsafe behaviors </a:t>
            </a:r>
            <a:endParaRPr/>
          </a:p>
          <a:p>
            <a:pPr indent="-342900" lvl="0" marL="457200" rtl="0" algn="l">
              <a:spcBef>
                <a:spcPts val="1200"/>
              </a:spcBef>
              <a:spcAft>
                <a:spcPts val="0"/>
              </a:spcAft>
              <a:buSzPts val="1800"/>
              <a:buChar char="●"/>
            </a:pPr>
            <a:r>
              <a:rPr lang="en-US"/>
              <a:t>Evidence-based, effective, safe and low-cost</a:t>
            </a:r>
            <a:endParaRPr/>
          </a:p>
          <a:p>
            <a:pPr indent="-342900" lvl="0" marL="457200" rtl="0" algn="l">
              <a:spcBef>
                <a:spcPts val="1200"/>
              </a:spcBef>
              <a:spcAft>
                <a:spcPts val="0"/>
              </a:spcAft>
              <a:buSzPts val="1800"/>
              <a:buChar char="●"/>
            </a:pPr>
            <a:r>
              <a:rPr lang="en-US"/>
              <a:t>In several languages and formats</a:t>
            </a:r>
            <a:endParaRPr/>
          </a:p>
          <a:p>
            <a:pPr indent="-342900" lvl="0" marL="457200" rtl="0" algn="l">
              <a:spcBef>
                <a:spcPts val="1200"/>
              </a:spcBef>
              <a:spcAft>
                <a:spcPts val="0"/>
              </a:spcAft>
              <a:buSzPts val="1800"/>
              <a:buChar char="●"/>
            </a:pPr>
            <a:r>
              <a:rPr lang="en-US"/>
              <a:t>Present-focused, promotes changes related to unsafe behavior </a:t>
            </a:r>
            <a:endParaRPr/>
          </a:p>
          <a:p>
            <a:pPr indent="-342900" lvl="0" marL="457200" rtl="0" algn="l">
              <a:spcBef>
                <a:spcPts val="1200"/>
              </a:spcBef>
              <a:spcAft>
                <a:spcPts val="0"/>
              </a:spcAft>
              <a:buSzPts val="1800"/>
              <a:buChar char="●"/>
            </a:pPr>
            <a:r>
              <a:rPr lang="en-US"/>
              <a:t>Follows Dr. J. Herman’s Stages of Trauma Recovery</a:t>
            </a:r>
            <a:endParaRPr/>
          </a:p>
          <a:p>
            <a:pPr indent="-342900" lvl="0" marL="457200" rtl="0" algn="l">
              <a:spcBef>
                <a:spcPts val="1200"/>
              </a:spcBef>
              <a:spcAft>
                <a:spcPts val="0"/>
              </a:spcAft>
              <a:buSzPts val="1800"/>
              <a:buChar char="●"/>
            </a:pPr>
            <a:r>
              <a:rPr lang="en-US"/>
              <a:t>New treatment available: Creating Change </a:t>
            </a:r>
            <a:endParaRPr/>
          </a:p>
          <a:p>
            <a:pPr indent="-342900" lvl="0" marL="457200" rtl="0" algn="l">
              <a:spcBef>
                <a:spcPts val="1200"/>
              </a:spcBef>
              <a:spcAft>
                <a:spcPts val="1200"/>
              </a:spcAft>
              <a:buSzPts val="1800"/>
              <a:buChar char="●"/>
            </a:pPr>
            <a:r>
              <a:rPr lang="en-US"/>
              <a:t>Learn more:  </a:t>
            </a:r>
            <a:r>
              <a:rPr b="1" lang="en-US" u="sng">
                <a:solidFill>
                  <a:schemeClr val="hlink"/>
                </a:solidFill>
                <a:hlinkClick r:id="rId3"/>
              </a:rPr>
              <a:t>https://www.treatment-innovations.org/</a:t>
            </a:r>
            <a:r>
              <a:rPr lang="en-US"/>
              <a:t> </a:t>
            </a:r>
            <a:endParaRPr/>
          </a:p>
        </p:txBody>
      </p:sp>
      <p:sp>
        <p:nvSpPr>
          <p:cNvPr id="1595" name="Google Shape;1595;p129"/>
          <p:cNvSpPr txBox="1"/>
          <p:nvPr>
            <p:ph idx="3" type="subTitle"/>
          </p:nvPr>
        </p:nvSpPr>
        <p:spPr>
          <a:xfrm>
            <a:off x="80010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596" name="Google Shape;1596;p129"/>
          <p:cNvPicPr preferRelativeResize="0"/>
          <p:nvPr/>
        </p:nvPicPr>
        <p:blipFill>
          <a:blip r:embed="rId4">
            <a:alphaModFix/>
          </a:blip>
          <a:stretch>
            <a:fillRect/>
          </a:stretch>
        </p:blipFill>
        <p:spPr>
          <a:xfrm>
            <a:off x="5609050" y="1173725"/>
            <a:ext cx="1637400" cy="2114975"/>
          </a:xfrm>
          <a:prstGeom prst="rect">
            <a:avLst/>
          </a:prstGeom>
          <a:noFill/>
          <a:ln>
            <a:noFill/>
          </a:ln>
        </p:spPr>
      </p:pic>
      <p:pic>
        <p:nvPicPr>
          <p:cNvPr id="1597" name="Google Shape;1597;p129"/>
          <p:cNvPicPr preferRelativeResize="0"/>
          <p:nvPr/>
        </p:nvPicPr>
        <p:blipFill>
          <a:blip r:embed="rId5">
            <a:alphaModFix/>
          </a:blip>
          <a:stretch>
            <a:fillRect/>
          </a:stretch>
        </p:blipFill>
        <p:spPr>
          <a:xfrm>
            <a:off x="7170250" y="2649391"/>
            <a:ext cx="1637400" cy="209730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3" name="Shape 1603"/>
        <p:cNvGrpSpPr/>
        <p:nvPr/>
      </p:nvGrpSpPr>
      <p:grpSpPr>
        <a:xfrm>
          <a:off x="0" y="0"/>
          <a:ext cx="0" cy="0"/>
          <a:chOff x="0" y="0"/>
          <a:chExt cx="0" cy="0"/>
        </a:xfrm>
      </p:grpSpPr>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608" name="Shape 1608"/>
        <p:cNvGrpSpPr/>
        <p:nvPr/>
      </p:nvGrpSpPr>
      <p:grpSpPr>
        <a:xfrm>
          <a:off x="0" y="0"/>
          <a:ext cx="0" cy="0"/>
          <a:chOff x="0" y="0"/>
          <a:chExt cx="0" cy="0"/>
        </a:xfrm>
      </p:grpSpPr>
      <p:sp>
        <p:nvSpPr>
          <p:cNvPr id="1609" name="Google Shape;1609;p131"/>
          <p:cNvSpPr txBox="1"/>
          <p:nvPr>
            <p:ph type="title"/>
          </p:nvPr>
        </p:nvSpPr>
        <p:spPr>
          <a:xfrm>
            <a:off x="800100" y="250175"/>
            <a:ext cx="7905300" cy="467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a:buNone/>
            </a:pPr>
            <a:r>
              <a:rPr lang="en-US"/>
              <a:t>4 </a:t>
            </a:r>
            <a:r>
              <a:rPr i="0" lang="en-US" u="none"/>
              <a:t>Dimensions of </a:t>
            </a:r>
            <a:r>
              <a:rPr lang="en-US"/>
              <a:t>trauma</a:t>
            </a:r>
            <a:r>
              <a:rPr i="0" lang="en-US" u="none"/>
              <a:t>-informed care</a:t>
            </a:r>
            <a:endParaRPr/>
          </a:p>
        </p:txBody>
      </p:sp>
      <p:sp>
        <p:nvSpPr>
          <p:cNvPr id="1610" name="Google Shape;1610;p131"/>
          <p:cNvSpPr txBox="1"/>
          <p:nvPr>
            <p:ph idx="1" type="body"/>
          </p:nvPr>
        </p:nvSpPr>
        <p:spPr>
          <a:xfrm>
            <a:off x="800100" y="1153775"/>
            <a:ext cx="7033500" cy="3644700"/>
          </a:xfrm>
          <a:prstGeom prst="rect">
            <a:avLst/>
          </a:prstGeom>
          <a:noFill/>
          <a:ln>
            <a:noFill/>
          </a:ln>
        </p:spPr>
        <p:txBody>
          <a:bodyPr anchorCtr="0" anchor="t" bIns="45700" lIns="91425" spcFirstLastPara="1" rIns="91425" wrap="square" tIns="45700">
            <a:noAutofit/>
          </a:bodyPr>
          <a:lstStyle/>
          <a:p>
            <a:pPr indent="-317500" lvl="0" marL="342900" marR="0" rtl="0" algn="l">
              <a:lnSpc>
                <a:spcPct val="100000"/>
              </a:lnSpc>
              <a:spcBef>
                <a:spcPts val="0"/>
              </a:spcBef>
              <a:spcAft>
                <a:spcPts val="0"/>
              </a:spcAft>
              <a:buSzPts val="2000"/>
              <a:buAutoNum type="arabicPeriod"/>
            </a:pPr>
            <a:r>
              <a:rPr i="0" lang="en-US" sz="2000" u="none">
                <a:solidFill>
                  <a:schemeClr val="dk1"/>
                </a:solidFill>
              </a:rPr>
              <a:t>Self-care</a:t>
            </a:r>
            <a:endParaRPr sz="2000"/>
          </a:p>
          <a:p>
            <a:pPr indent="-228600" lvl="3" marL="228600" marR="0" rtl="0" algn="l">
              <a:lnSpc>
                <a:spcPct val="100000"/>
              </a:lnSpc>
              <a:spcBef>
                <a:spcPts val="320"/>
              </a:spcBef>
              <a:spcAft>
                <a:spcPts val="0"/>
              </a:spcAft>
              <a:buClr>
                <a:schemeClr val="dk1"/>
              </a:buClr>
              <a:buSzPts val="1600"/>
              <a:buFont typeface="Arial"/>
              <a:buNone/>
            </a:pPr>
            <a:r>
              <a:t/>
            </a:r>
            <a:endParaRPr sz="2000"/>
          </a:p>
          <a:p>
            <a:pPr indent="-317500" lvl="0" marL="342900" marR="0" rtl="0" algn="l">
              <a:lnSpc>
                <a:spcPct val="100000"/>
              </a:lnSpc>
              <a:spcBef>
                <a:spcPts val="480"/>
              </a:spcBef>
              <a:spcAft>
                <a:spcPts val="0"/>
              </a:spcAft>
              <a:buSzPts val="2000"/>
              <a:buAutoNum type="arabicPeriod"/>
            </a:pPr>
            <a:r>
              <a:rPr i="0" lang="en-US" sz="2000" u="none">
                <a:solidFill>
                  <a:schemeClr val="dk1"/>
                </a:solidFill>
              </a:rPr>
              <a:t>Consumer and staff (direct [customer] services)</a:t>
            </a:r>
            <a:endParaRPr sz="2000"/>
          </a:p>
          <a:p>
            <a:pPr indent="-342900" lvl="0" marL="342900" marR="0" rtl="0" algn="l">
              <a:lnSpc>
                <a:spcPct val="100000"/>
              </a:lnSpc>
              <a:spcBef>
                <a:spcPts val="480"/>
              </a:spcBef>
              <a:spcAft>
                <a:spcPts val="0"/>
              </a:spcAft>
              <a:buClr>
                <a:schemeClr val="dk1"/>
              </a:buClr>
              <a:buSzPts val="2400"/>
              <a:buFont typeface="Arial"/>
              <a:buNone/>
            </a:pPr>
            <a:r>
              <a:t/>
            </a:r>
            <a:endParaRPr i="0" sz="2000" u="none">
              <a:solidFill>
                <a:schemeClr val="dk1"/>
              </a:solidFill>
            </a:endParaRPr>
          </a:p>
          <a:p>
            <a:pPr indent="-317500" lvl="0" marL="342900" marR="0" rtl="0" algn="l">
              <a:lnSpc>
                <a:spcPct val="100000"/>
              </a:lnSpc>
              <a:spcBef>
                <a:spcPts val="480"/>
              </a:spcBef>
              <a:spcAft>
                <a:spcPts val="0"/>
              </a:spcAft>
              <a:buSzPts val="2000"/>
              <a:buAutoNum type="arabicPeriod"/>
            </a:pPr>
            <a:r>
              <a:rPr i="0" lang="en-US" sz="2000" u="none">
                <a:solidFill>
                  <a:schemeClr val="accent1"/>
                </a:solidFill>
              </a:rPr>
              <a:t>Structure and design (program)</a:t>
            </a:r>
            <a:endParaRPr sz="2000">
              <a:solidFill>
                <a:schemeClr val="accent1"/>
              </a:solidFill>
            </a:endParaRPr>
          </a:p>
          <a:p>
            <a:pPr indent="-190500" lvl="0" marL="342900" marR="0" rtl="0" algn="l">
              <a:lnSpc>
                <a:spcPct val="100000"/>
              </a:lnSpc>
              <a:spcBef>
                <a:spcPts val="480"/>
              </a:spcBef>
              <a:spcAft>
                <a:spcPts val="0"/>
              </a:spcAft>
              <a:buClr>
                <a:schemeClr val="dk1"/>
              </a:buClr>
              <a:buSzPts val="2400"/>
              <a:buFont typeface="Arial"/>
              <a:buNone/>
            </a:pPr>
            <a:r>
              <a:t/>
            </a:r>
            <a:endParaRPr i="0" sz="2000" u="none">
              <a:solidFill>
                <a:schemeClr val="dk1"/>
              </a:solidFill>
            </a:endParaRPr>
          </a:p>
          <a:p>
            <a:pPr indent="-317500" lvl="0" marL="342900" marR="0" rtl="0" algn="l">
              <a:lnSpc>
                <a:spcPct val="100000"/>
              </a:lnSpc>
              <a:spcBef>
                <a:spcPts val="480"/>
              </a:spcBef>
              <a:spcAft>
                <a:spcPts val="0"/>
              </a:spcAft>
              <a:buSzPts val="2000"/>
              <a:buAutoNum type="arabicPeriod"/>
            </a:pPr>
            <a:r>
              <a:rPr i="0" lang="en-US" sz="2000" u="none">
                <a:solidFill>
                  <a:schemeClr val="dk1"/>
                </a:solidFill>
              </a:rPr>
              <a:t>System interaction (policy/advocacy)</a:t>
            </a:r>
            <a:endParaRPr sz="2000"/>
          </a:p>
          <a:p>
            <a:pPr indent="-342900" lvl="0" marL="342900" marR="0" rtl="0" algn="l">
              <a:lnSpc>
                <a:spcPct val="100000"/>
              </a:lnSpc>
              <a:spcBef>
                <a:spcPts val="480"/>
              </a:spcBef>
              <a:spcAft>
                <a:spcPts val="0"/>
              </a:spcAft>
              <a:buClr>
                <a:schemeClr val="dk1"/>
              </a:buClr>
              <a:buSzPts val="2400"/>
              <a:buFont typeface="Arial"/>
              <a:buNone/>
            </a:pPr>
            <a:r>
              <a:t/>
            </a:r>
            <a:endParaRPr i="0" sz="2000" u="none">
              <a:solidFill>
                <a:schemeClr val="dk1"/>
              </a:solidFill>
            </a:endParaRPr>
          </a:p>
          <a:p>
            <a:pPr indent="-190500" lvl="0" marL="342900" marR="0" rtl="0" algn="l">
              <a:lnSpc>
                <a:spcPct val="100000"/>
              </a:lnSpc>
              <a:spcBef>
                <a:spcPts val="480"/>
              </a:spcBef>
              <a:spcAft>
                <a:spcPts val="0"/>
              </a:spcAft>
              <a:buClr>
                <a:schemeClr val="dk1"/>
              </a:buClr>
              <a:buSzPts val="2400"/>
              <a:buFont typeface="Arial"/>
              <a:buNone/>
            </a:pPr>
            <a:r>
              <a:t/>
            </a:r>
            <a:endParaRPr i="0" sz="2000" u="none">
              <a:solidFill>
                <a:schemeClr val="dk1"/>
              </a:solidFill>
            </a:endParaRPr>
          </a:p>
        </p:txBody>
      </p:sp>
      <p:cxnSp>
        <p:nvCxnSpPr>
          <p:cNvPr id="1611" name="Google Shape;1611;p131"/>
          <p:cNvCxnSpPr/>
          <p:nvPr/>
        </p:nvCxnSpPr>
        <p:spPr>
          <a:xfrm>
            <a:off x="1371600" y="2455940"/>
            <a:ext cx="5257800" cy="0"/>
          </a:xfrm>
          <a:prstGeom prst="straightConnector1">
            <a:avLst/>
          </a:prstGeom>
          <a:noFill/>
          <a:ln cap="flat" cmpd="sng" w="9525">
            <a:solidFill>
              <a:schemeClr val="dk1"/>
            </a:solidFill>
            <a:prstDash val="solid"/>
            <a:miter lim="800000"/>
            <a:headEnd len="med" w="med" type="none"/>
            <a:tailEnd len="med" w="med" type="none"/>
          </a:ln>
        </p:spPr>
      </p:cxnSp>
      <p:sp>
        <p:nvSpPr>
          <p:cNvPr id="1612" name="Google Shape;1612;p131"/>
          <p:cNvSpPr/>
          <p:nvPr/>
        </p:nvSpPr>
        <p:spPr>
          <a:xfrm>
            <a:off x="2133600" y="3122195"/>
            <a:ext cx="838200" cy="285900"/>
          </a:xfrm>
          <a:prstGeom prst="cube">
            <a:avLst>
              <a:gd fmla="val 25000"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13" name="Google Shape;1613;p131"/>
          <p:cNvSpPr/>
          <p:nvPr/>
        </p:nvSpPr>
        <p:spPr>
          <a:xfrm>
            <a:off x="1143000" y="3834591"/>
            <a:ext cx="7175500" cy="523875"/>
          </a:xfrm>
          <a:custGeom>
            <a:rect b="b" l="l" r="r" t="t"/>
            <a:pathLst>
              <a:path extrusionOk="0" h="440" w="4520">
                <a:moveTo>
                  <a:pt x="0" y="240"/>
                </a:moveTo>
                <a:cubicBezTo>
                  <a:pt x="200" y="200"/>
                  <a:pt x="400" y="160"/>
                  <a:pt x="528" y="144"/>
                </a:cubicBezTo>
                <a:cubicBezTo>
                  <a:pt x="656" y="128"/>
                  <a:pt x="720" y="104"/>
                  <a:pt x="768" y="144"/>
                </a:cubicBezTo>
                <a:cubicBezTo>
                  <a:pt x="816" y="184"/>
                  <a:pt x="848" y="344"/>
                  <a:pt x="816" y="384"/>
                </a:cubicBezTo>
                <a:cubicBezTo>
                  <a:pt x="784" y="424"/>
                  <a:pt x="648" y="440"/>
                  <a:pt x="576" y="384"/>
                </a:cubicBezTo>
                <a:cubicBezTo>
                  <a:pt x="504" y="328"/>
                  <a:pt x="168" y="80"/>
                  <a:pt x="384" y="48"/>
                </a:cubicBezTo>
                <a:cubicBezTo>
                  <a:pt x="600" y="16"/>
                  <a:pt x="1688" y="144"/>
                  <a:pt x="1872" y="192"/>
                </a:cubicBezTo>
                <a:cubicBezTo>
                  <a:pt x="2056" y="240"/>
                  <a:pt x="1520" y="360"/>
                  <a:pt x="1488" y="336"/>
                </a:cubicBezTo>
                <a:cubicBezTo>
                  <a:pt x="1456" y="312"/>
                  <a:pt x="1464" y="96"/>
                  <a:pt x="1680" y="48"/>
                </a:cubicBezTo>
                <a:cubicBezTo>
                  <a:pt x="1896" y="0"/>
                  <a:pt x="2448" y="32"/>
                  <a:pt x="2784" y="48"/>
                </a:cubicBezTo>
                <a:cubicBezTo>
                  <a:pt x="3120" y="64"/>
                  <a:pt x="3656" y="80"/>
                  <a:pt x="3696" y="144"/>
                </a:cubicBezTo>
                <a:cubicBezTo>
                  <a:pt x="3736" y="208"/>
                  <a:pt x="3056" y="440"/>
                  <a:pt x="3024" y="432"/>
                </a:cubicBezTo>
                <a:cubicBezTo>
                  <a:pt x="2992" y="424"/>
                  <a:pt x="3280" y="152"/>
                  <a:pt x="3504" y="96"/>
                </a:cubicBezTo>
                <a:cubicBezTo>
                  <a:pt x="3728" y="40"/>
                  <a:pt x="4216" y="72"/>
                  <a:pt x="4368" y="96"/>
                </a:cubicBezTo>
                <a:cubicBezTo>
                  <a:pt x="4520" y="120"/>
                  <a:pt x="4468" y="180"/>
                  <a:pt x="4416" y="240"/>
                </a:cubicBezTo>
              </a:path>
            </a:pathLst>
          </a:cu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14" name="Google Shape;1614;p131"/>
          <p:cNvSpPr txBox="1"/>
          <p:nvPr>
            <p:ph idx="2" type="subTitle"/>
          </p:nvPr>
        </p:nvSpPr>
        <p:spPr>
          <a:xfrm>
            <a:off x="80795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pic>
        <p:nvPicPr>
          <p:cNvPr id="867" name="Google Shape;867;p78"/>
          <p:cNvPicPr preferRelativeResize="0"/>
          <p:nvPr/>
        </p:nvPicPr>
        <p:blipFill>
          <a:blip r:embed="rId3">
            <a:alphaModFix/>
          </a:blip>
          <a:stretch>
            <a:fillRect/>
          </a:stretch>
        </p:blipFill>
        <p:spPr>
          <a:xfrm>
            <a:off x="989100" y="270150"/>
            <a:ext cx="6485076" cy="4821033"/>
          </a:xfrm>
          <a:prstGeom prst="rect">
            <a:avLst/>
          </a:prstGeom>
          <a:noFill/>
          <a:ln>
            <a:noFill/>
          </a:ln>
        </p:spPr>
      </p:pic>
      <p:sp>
        <p:nvSpPr>
          <p:cNvPr id="868" name="Google Shape;868;p78"/>
          <p:cNvSpPr txBox="1"/>
          <p:nvPr>
            <p:ph type="title"/>
          </p:nvPr>
        </p:nvSpPr>
        <p:spPr>
          <a:xfrm>
            <a:off x="5067300" y="853125"/>
            <a:ext cx="4076700" cy="1538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US" sz="3600"/>
              <a:t>Self-Injury </a:t>
            </a:r>
            <a:br>
              <a:rPr lang="en-US" sz="2800"/>
            </a:br>
            <a:r>
              <a:rPr lang="en-US" sz="2400"/>
              <a:t>A compendium of trauma informed interventions for people who self injure (2024)</a:t>
            </a:r>
            <a:endParaRPr sz="2400"/>
          </a:p>
        </p:txBody>
      </p:sp>
      <p:sp>
        <p:nvSpPr>
          <p:cNvPr id="869" name="Google Shape;869;p78"/>
          <p:cNvSpPr txBox="1"/>
          <p:nvPr>
            <p:ph idx="2" type="subTitle"/>
          </p:nvPr>
        </p:nvSpPr>
        <p:spPr>
          <a:xfrm>
            <a:off x="5075150" y="2506075"/>
            <a:ext cx="2999100" cy="137100"/>
          </a:xfrm>
          <a:prstGeom prst="rect">
            <a:avLst/>
          </a:prstGeom>
          <a:solidFill>
            <a:schemeClr val="accent4"/>
          </a:solid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3" name="Shape 873"/>
        <p:cNvGrpSpPr/>
        <p:nvPr/>
      </p:nvGrpSpPr>
      <p:grpSpPr>
        <a:xfrm>
          <a:off x="0" y="0"/>
          <a:ext cx="0" cy="0"/>
          <a:chOff x="0" y="0"/>
          <a:chExt cx="0" cy="0"/>
        </a:xfrm>
      </p:grpSpPr>
      <p:sp>
        <p:nvSpPr>
          <p:cNvPr id="874" name="Google Shape;874;p79"/>
          <p:cNvSpPr txBox="1"/>
          <p:nvPr>
            <p:ph type="title"/>
          </p:nvPr>
        </p:nvSpPr>
        <p:spPr>
          <a:xfrm>
            <a:off x="800100" y="252425"/>
            <a:ext cx="8343900" cy="464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Reducing Risks: Safety is the best way forward.</a:t>
            </a:r>
            <a:endParaRPr/>
          </a:p>
        </p:txBody>
      </p:sp>
      <p:sp>
        <p:nvSpPr>
          <p:cNvPr id="875" name="Google Shape;875;p79"/>
          <p:cNvSpPr txBox="1"/>
          <p:nvPr>
            <p:ph idx="3" type="subTitle"/>
          </p:nvPr>
        </p:nvSpPr>
        <p:spPr>
          <a:xfrm>
            <a:off x="800100" y="777300"/>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76" name="Google Shape;876;p79"/>
          <p:cNvSpPr txBox="1"/>
          <p:nvPr>
            <p:ph idx="1" type="body"/>
          </p:nvPr>
        </p:nvSpPr>
        <p:spPr>
          <a:xfrm>
            <a:off x="797950" y="1023734"/>
            <a:ext cx="8165700" cy="464100"/>
          </a:xfrm>
          <a:prstGeom prst="rect">
            <a:avLst/>
          </a:prstGeom>
        </p:spPr>
        <p:txBody>
          <a:bodyPr anchorCtr="0" anchor="t" bIns="0" lIns="0" spcFirstLastPara="1" rIns="0" wrap="square" tIns="0">
            <a:noAutofit/>
          </a:bodyPr>
          <a:lstStyle/>
          <a:p>
            <a:pPr indent="0" lvl="0" marL="0" rtl="0" algn="ctr">
              <a:lnSpc>
                <a:spcPct val="90000"/>
              </a:lnSpc>
              <a:spcBef>
                <a:spcPts val="0"/>
              </a:spcBef>
              <a:spcAft>
                <a:spcPts val="300"/>
              </a:spcAft>
              <a:buNone/>
            </a:pPr>
            <a:r>
              <a:rPr lang="en-US" sz="2600"/>
              <a:t>Recommended Trauma Informed Intervention Process</a:t>
            </a:r>
            <a:endParaRPr sz="2600"/>
          </a:p>
        </p:txBody>
      </p:sp>
      <p:sp>
        <p:nvSpPr>
          <p:cNvPr id="877" name="Google Shape;877;p79"/>
          <p:cNvSpPr txBox="1"/>
          <p:nvPr>
            <p:ph idx="2" type="body"/>
          </p:nvPr>
        </p:nvSpPr>
        <p:spPr>
          <a:xfrm>
            <a:off x="813775" y="3397525"/>
            <a:ext cx="1386600" cy="1101600"/>
          </a:xfrm>
          <a:prstGeom prst="rect">
            <a:avLst/>
          </a:prstGeom>
        </p:spPr>
        <p:txBody>
          <a:bodyPr anchorCtr="0" anchor="t" bIns="0" lIns="45700" spcFirstLastPara="1" rIns="45700" wrap="square" tIns="0">
            <a:noAutofit/>
          </a:bodyPr>
          <a:lstStyle/>
          <a:p>
            <a:pPr indent="0" lvl="0" marL="0" rtl="0" algn="ctr">
              <a:spcBef>
                <a:spcPts val="0"/>
              </a:spcBef>
              <a:spcAft>
                <a:spcPts val="0"/>
              </a:spcAft>
              <a:buNone/>
            </a:pPr>
            <a:r>
              <a:rPr lang="en-US" sz="1400"/>
              <a:t>Equal treatment; everyone protected; increase safety </a:t>
            </a:r>
            <a:br>
              <a:rPr lang="en-US" sz="1400"/>
            </a:br>
            <a:r>
              <a:rPr lang="en-US" sz="1400"/>
              <a:t>with all; disclosure voluntary.</a:t>
            </a:r>
            <a:endParaRPr sz="1400"/>
          </a:p>
        </p:txBody>
      </p:sp>
      <p:sp>
        <p:nvSpPr>
          <p:cNvPr id="878" name="Google Shape;878;p79"/>
          <p:cNvSpPr txBox="1"/>
          <p:nvPr>
            <p:ph idx="2" type="body"/>
          </p:nvPr>
        </p:nvSpPr>
        <p:spPr>
          <a:xfrm>
            <a:off x="2161750" y="3397525"/>
            <a:ext cx="1386600" cy="1431300"/>
          </a:xfrm>
          <a:prstGeom prst="rect">
            <a:avLst/>
          </a:prstGeom>
        </p:spPr>
        <p:txBody>
          <a:bodyPr anchorCtr="0" anchor="t" bIns="0" lIns="45700" spcFirstLastPara="1" rIns="45700" wrap="square" tIns="0">
            <a:noAutofit/>
          </a:bodyPr>
          <a:lstStyle/>
          <a:p>
            <a:pPr indent="0" lvl="0" marL="0" rtl="0" algn="ctr">
              <a:spcBef>
                <a:spcPts val="0"/>
              </a:spcBef>
              <a:spcAft>
                <a:spcPts val="0"/>
              </a:spcAft>
              <a:buNone/>
            </a:pPr>
            <a:r>
              <a:rPr lang="en-US" sz="1400"/>
              <a:t>Be respectfully curious; explore underlying purpose or meaning; </a:t>
            </a:r>
            <a:br>
              <a:rPr lang="en-US" sz="1400"/>
            </a:br>
            <a:r>
              <a:rPr lang="en-US" sz="1400"/>
              <a:t>notice patterns.</a:t>
            </a:r>
            <a:endParaRPr sz="1400"/>
          </a:p>
        </p:txBody>
      </p:sp>
      <p:sp>
        <p:nvSpPr>
          <p:cNvPr id="879" name="Google Shape;879;p79"/>
          <p:cNvSpPr txBox="1"/>
          <p:nvPr>
            <p:ph idx="2" type="body"/>
          </p:nvPr>
        </p:nvSpPr>
        <p:spPr>
          <a:xfrm>
            <a:off x="3548275" y="3397525"/>
            <a:ext cx="1311900" cy="1446000"/>
          </a:xfrm>
          <a:prstGeom prst="rect">
            <a:avLst/>
          </a:prstGeom>
        </p:spPr>
        <p:txBody>
          <a:bodyPr anchorCtr="0" anchor="t" bIns="0" lIns="45700" spcFirstLastPara="1" rIns="45700" wrap="square" tIns="0">
            <a:noAutofit/>
          </a:bodyPr>
          <a:lstStyle/>
          <a:p>
            <a:pPr indent="0" lvl="0" marL="0" rtl="0" algn="ctr">
              <a:spcBef>
                <a:spcPts val="0"/>
              </a:spcBef>
              <a:spcAft>
                <a:spcPts val="0"/>
              </a:spcAft>
              <a:buNone/>
            </a:pPr>
            <a:r>
              <a:rPr lang="en-US" sz="1400"/>
              <a:t>Use grounding to safely detach from emotional pain; become more centered in the here-and-now.</a:t>
            </a:r>
            <a:endParaRPr sz="1400"/>
          </a:p>
        </p:txBody>
      </p:sp>
      <p:sp>
        <p:nvSpPr>
          <p:cNvPr id="880" name="Google Shape;880;p79"/>
          <p:cNvSpPr txBox="1"/>
          <p:nvPr>
            <p:ph idx="2" type="body"/>
          </p:nvPr>
        </p:nvSpPr>
        <p:spPr>
          <a:xfrm>
            <a:off x="4880800" y="3397525"/>
            <a:ext cx="1341900" cy="1550100"/>
          </a:xfrm>
          <a:prstGeom prst="rect">
            <a:avLst/>
          </a:prstGeom>
        </p:spPr>
        <p:txBody>
          <a:bodyPr anchorCtr="0" anchor="t" bIns="0" lIns="45700" spcFirstLastPara="1" rIns="45700" wrap="square" tIns="0">
            <a:noAutofit/>
          </a:bodyPr>
          <a:lstStyle/>
          <a:p>
            <a:pPr indent="0" lvl="0" marL="0" rtl="0" algn="ctr">
              <a:spcBef>
                <a:spcPts val="0"/>
              </a:spcBef>
              <a:spcAft>
                <a:spcPts val="0"/>
              </a:spcAft>
              <a:buNone/>
            </a:pPr>
            <a:r>
              <a:rPr lang="en-US" sz="1400"/>
              <a:t>Create an agreed-upon safety plan; </a:t>
            </a:r>
            <a:br>
              <a:rPr lang="en-US" sz="1400"/>
            </a:br>
            <a:r>
              <a:rPr lang="en-US" sz="1400"/>
              <a:t>if needed, </a:t>
            </a:r>
            <a:br>
              <a:rPr lang="en-US" sz="1400"/>
            </a:br>
            <a:r>
              <a:rPr lang="en-US" sz="1400"/>
              <a:t>write it down—</a:t>
            </a:r>
            <a:br>
              <a:rPr lang="en-US" sz="1400"/>
            </a:br>
            <a:r>
              <a:rPr lang="en-US" sz="1400"/>
              <a:t>look at it—</a:t>
            </a:r>
            <a:br>
              <a:rPr lang="en-US" sz="1400"/>
            </a:br>
            <a:r>
              <a:rPr lang="en-US" sz="1400"/>
              <a:t>say it out loud—</a:t>
            </a:r>
            <a:br>
              <a:rPr lang="en-US" sz="1400"/>
            </a:br>
            <a:r>
              <a:rPr lang="en-US" sz="1400"/>
              <a:t>then destroy it.</a:t>
            </a:r>
            <a:endParaRPr sz="1400"/>
          </a:p>
        </p:txBody>
      </p:sp>
      <p:sp>
        <p:nvSpPr>
          <p:cNvPr id="881" name="Google Shape;881;p79"/>
          <p:cNvSpPr txBox="1"/>
          <p:nvPr>
            <p:ph idx="2" type="body"/>
          </p:nvPr>
        </p:nvSpPr>
        <p:spPr>
          <a:xfrm>
            <a:off x="6270503" y="3397525"/>
            <a:ext cx="1341900" cy="1431300"/>
          </a:xfrm>
          <a:prstGeom prst="rect">
            <a:avLst/>
          </a:prstGeom>
        </p:spPr>
        <p:txBody>
          <a:bodyPr anchorCtr="0" anchor="t" bIns="0" lIns="45700" spcFirstLastPara="1" rIns="45700" wrap="square" tIns="0">
            <a:noAutofit/>
          </a:bodyPr>
          <a:lstStyle/>
          <a:p>
            <a:pPr indent="0" lvl="0" marL="0" rtl="0" algn="ctr">
              <a:spcBef>
                <a:spcPts val="0"/>
              </a:spcBef>
              <a:spcAft>
                <a:spcPts val="0"/>
              </a:spcAft>
              <a:buNone/>
            </a:pPr>
            <a:r>
              <a:rPr lang="en-US" sz="1400"/>
              <a:t>Use printed and other media to help clients practice skills outside of session.</a:t>
            </a:r>
            <a:endParaRPr sz="1400"/>
          </a:p>
        </p:txBody>
      </p:sp>
      <p:pic>
        <p:nvPicPr>
          <p:cNvPr id="882" name="Google Shape;882;p79" title="RecommendedTIInterventionProcessGraphicOnlyPlusMeasure.png"/>
          <p:cNvPicPr preferRelativeResize="0"/>
          <p:nvPr/>
        </p:nvPicPr>
        <p:blipFill>
          <a:blip r:embed="rId3">
            <a:alphaModFix/>
          </a:blip>
          <a:stretch>
            <a:fillRect/>
          </a:stretch>
        </p:blipFill>
        <p:spPr>
          <a:xfrm>
            <a:off x="787325" y="1413800"/>
            <a:ext cx="8165699" cy="1941751"/>
          </a:xfrm>
          <a:prstGeom prst="rect">
            <a:avLst/>
          </a:prstGeom>
          <a:noFill/>
          <a:ln>
            <a:noFill/>
          </a:ln>
        </p:spPr>
      </p:pic>
      <p:sp>
        <p:nvSpPr>
          <p:cNvPr id="883" name="Google Shape;883;p79"/>
          <p:cNvSpPr txBox="1"/>
          <p:nvPr>
            <p:ph idx="2" type="body"/>
          </p:nvPr>
        </p:nvSpPr>
        <p:spPr>
          <a:xfrm>
            <a:off x="7615603" y="3397525"/>
            <a:ext cx="1341900" cy="1431300"/>
          </a:xfrm>
          <a:prstGeom prst="rect">
            <a:avLst/>
          </a:prstGeom>
        </p:spPr>
        <p:txBody>
          <a:bodyPr anchorCtr="0" anchor="t" bIns="0" lIns="45700" spcFirstLastPara="1" rIns="45700" wrap="square" tIns="0">
            <a:noAutofit/>
          </a:bodyPr>
          <a:lstStyle/>
          <a:p>
            <a:pPr indent="0" lvl="0" marL="0" rtl="0" algn="ctr">
              <a:spcBef>
                <a:spcPts val="0"/>
              </a:spcBef>
              <a:spcAft>
                <a:spcPts val="0"/>
              </a:spcAft>
              <a:buNone/>
            </a:pPr>
            <a:r>
              <a:rPr lang="en-US" sz="1400"/>
              <a:t>Use objective measures to determine success (or not).</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80"/>
          <p:cNvSpPr txBox="1"/>
          <p:nvPr>
            <p:ph type="title"/>
          </p:nvPr>
        </p:nvSpPr>
        <p:spPr>
          <a:xfrm>
            <a:off x="4131550" y="1908600"/>
            <a:ext cx="4556400" cy="856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Escape from what?</a:t>
            </a:r>
            <a:endParaRPr/>
          </a:p>
        </p:txBody>
      </p:sp>
      <p:sp>
        <p:nvSpPr>
          <p:cNvPr id="891" name="Google Shape;891;p80"/>
          <p:cNvSpPr txBox="1"/>
          <p:nvPr>
            <p:ph idx="1" type="subTitle"/>
          </p:nvPr>
        </p:nvSpPr>
        <p:spPr>
          <a:xfrm>
            <a:off x="4142100" y="2851775"/>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92" name="Google Shape;892;p80"/>
          <p:cNvSpPr txBox="1"/>
          <p:nvPr>
            <p:ph idx="2" type="subTitle"/>
          </p:nvPr>
        </p:nvSpPr>
        <p:spPr>
          <a:xfrm>
            <a:off x="4130725" y="3257975"/>
            <a:ext cx="4556400" cy="1180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Trauma survivors tend to be “</a:t>
            </a:r>
            <a:r>
              <a:rPr i="1" lang="en-US"/>
              <a:t>escape</a:t>
            </a:r>
            <a:r>
              <a:rPr lang="en-US"/>
              <a:t>” gamblers as opposed to “</a:t>
            </a:r>
            <a:r>
              <a:rPr i="1" lang="en-US"/>
              <a:t>action</a:t>
            </a:r>
            <a:r>
              <a:rPr lang="en-US"/>
              <a:t>” gamblers.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81"/>
          <p:cNvSpPr txBox="1"/>
          <p:nvPr>
            <p:ph type="title"/>
          </p:nvPr>
        </p:nvSpPr>
        <p:spPr>
          <a:xfrm>
            <a:off x="3554375" y="546300"/>
            <a:ext cx="5589600" cy="82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sz="3100"/>
              <a:t>Scope of the problem: $14 billion</a:t>
            </a:r>
            <a:endParaRPr sz="3100"/>
          </a:p>
        </p:txBody>
      </p:sp>
      <p:sp>
        <p:nvSpPr>
          <p:cNvPr id="900" name="Google Shape;900;p81"/>
          <p:cNvSpPr txBox="1"/>
          <p:nvPr>
            <p:ph idx="1" type="subTitle"/>
          </p:nvPr>
        </p:nvSpPr>
        <p:spPr>
          <a:xfrm>
            <a:off x="3554386" y="1456575"/>
            <a:ext cx="2999100" cy="13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01" name="Google Shape;901;p81"/>
          <p:cNvSpPr txBox="1"/>
          <p:nvPr>
            <p:ph idx="2" type="body"/>
          </p:nvPr>
        </p:nvSpPr>
        <p:spPr>
          <a:xfrm>
            <a:off x="3572336" y="1768275"/>
            <a:ext cx="5217000" cy="3083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US" sz="2400">
                <a:solidFill>
                  <a:schemeClr val="accent1"/>
                </a:solidFill>
              </a:rPr>
              <a:t>The national social cost of problem gambling was estimated at $14 billion in 2023, including criminal justice, healthcare, job loss, bankruptcy and other consequences. </a:t>
            </a:r>
            <a:endParaRPr sz="2400">
              <a:solidFill>
                <a:schemeClr val="accent1"/>
              </a:solidFill>
            </a:endParaRPr>
          </a:p>
          <a:p>
            <a:pPr indent="0" lvl="0" marL="0" rtl="0" algn="r">
              <a:lnSpc>
                <a:spcPct val="100000"/>
              </a:lnSpc>
              <a:spcBef>
                <a:spcPts val="1800"/>
              </a:spcBef>
              <a:spcAft>
                <a:spcPts val="2400"/>
              </a:spcAft>
              <a:buNone/>
            </a:pPr>
            <a:r>
              <a:rPr lang="en-US" sz="2000">
                <a:solidFill>
                  <a:schemeClr val="accent1"/>
                </a:solidFill>
              </a:rPr>
              <a:t>—</a:t>
            </a:r>
            <a:r>
              <a:rPr lang="en-US" sz="2000">
                <a:solidFill>
                  <a:schemeClr val="accent1"/>
                </a:solidFill>
              </a:rPr>
              <a:t>The National Council on Problem Gambling </a:t>
            </a:r>
            <a:endParaRPr sz="2000">
              <a:solidFill>
                <a:schemeClr val="accen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olanio template">
  <a:themeElements>
    <a:clrScheme name="Custom 347">
      <a:dk1>
        <a:srgbClr val="484F56"/>
      </a:dk1>
      <a:lt1>
        <a:srgbClr val="FFFFFF"/>
      </a:lt1>
      <a:dk2>
        <a:srgbClr val="666666"/>
      </a:dk2>
      <a:lt2>
        <a:srgbClr val="EEF1F3"/>
      </a:lt2>
      <a:accent1>
        <a:srgbClr val="56271C"/>
      </a:accent1>
      <a:accent2>
        <a:srgbClr val="77AB21"/>
      </a:accent2>
      <a:accent3>
        <a:srgbClr val="A0C269"/>
      </a:accent3>
      <a:accent4>
        <a:srgbClr val="FF6600"/>
      </a:accent4>
      <a:accent5>
        <a:srgbClr val="FFE882"/>
      </a:accent5>
      <a:accent6>
        <a:srgbClr val="E0E8EE"/>
      </a:accent6>
      <a:hlink>
        <a:srgbClr val="6AA84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olanio template">
  <a:themeElements>
    <a:clrScheme name="Custom 347">
      <a:dk1>
        <a:srgbClr val="484F56"/>
      </a:dk1>
      <a:lt1>
        <a:srgbClr val="FFFFFF"/>
      </a:lt1>
      <a:dk2>
        <a:srgbClr val="666666"/>
      </a:dk2>
      <a:lt2>
        <a:srgbClr val="EEF1F3"/>
      </a:lt2>
      <a:accent1>
        <a:srgbClr val="56271C"/>
      </a:accent1>
      <a:accent2>
        <a:srgbClr val="77AB21"/>
      </a:accent2>
      <a:accent3>
        <a:srgbClr val="A0C269"/>
      </a:accent3>
      <a:accent4>
        <a:srgbClr val="FF6600"/>
      </a:accent4>
      <a:accent5>
        <a:srgbClr val="FFE882"/>
      </a:accent5>
      <a:accent6>
        <a:srgbClr val="E0E8EE"/>
      </a:accent6>
      <a:hlink>
        <a:srgbClr val="6AA84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olanio template">
  <a:themeElements>
    <a:clrScheme name="Custom 347">
      <a:dk1>
        <a:srgbClr val="484F56"/>
      </a:dk1>
      <a:lt1>
        <a:srgbClr val="FFFFFF"/>
      </a:lt1>
      <a:dk2>
        <a:srgbClr val="666666"/>
      </a:dk2>
      <a:lt2>
        <a:srgbClr val="EEF1F3"/>
      </a:lt2>
      <a:accent1>
        <a:srgbClr val="56271C"/>
      </a:accent1>
      <a:accent2>
        <a:srgbClr val="77AB21"/>
      </a:accent2>
      <a:accent3>
        <a:srgbClr val="A0C269"/>
      </a:accent3>
      <a:accent4>
        <a:srgbClr val="FF6600"/>
      </a:accent4>
      <a:accent5>
        <a:srgbClr val="FFE882"/>
      </a:accent5>
      <a:accent6>
        <a:srgbClr val="E0E8EE"/>
      </a:accent6>
      <a:hlink>
        <a:srgbClr val="6AA84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olanio template">
  <a:themeElements>
    <a:clrScheme name="Custom 347">
      <a:dk1>
        <a:srgbClr val="484F56"/>
      </a:dk1>
      <a:lt1>
        <a:srgbClr val="FFFFFF"/>
      </a:lt1>
      <a:dk2>
        <a:srgbClr val="666666"/>
      </a:dk2>
      <a:lt2>
        <a:srgbClr val="EEF1F3"/>
      </a:lt2>
      <a:accent1>
        <a:srgbClr val="56271C"/>
      </a:accent1>
      <a:accent2>
        <a:srgbClr val="77AB21"/>
      </a:accent2>
      <a:accent3>
        <a:srgbClr val="A0C269"/>
      </a:accent3>
      <a:accent4>
        <a:srgbClr val="FF6600"/>
      </a:accent4>
      <a:accent5>
        <a:srgbClr val="FFE882"/>
      </a:accent5>
      <a:accent6>
        <a:srgbClr val="E0E8EE"/>
      </a:accent6>
      <a:hlink>
        <a:srgbClr val="6AA84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olanio template">
  <a:themeElements>
    <a:clrScheme name="Custom 347">
      <a:dk1>
        <a:srgbClr val="484F56"/>
      </a:dk1>
      <a:lt1>
        <a:srgbClr val="FFFFFF"/>
      </a:lt1>
      <a:dk2>
        <a:srgbClr val="666666"/>
      </a:dk2>
      <a:lt2>
        <a:srgbClr val="EEF1F3"/>
      </a:lt2>
      <a:accent1>
        <a:srgbClr val="56271C"/>
      </a:accent1>
      <a:accent2>
        <a:srgbClr val="77AB21"/>
      </a:accent2>
      <a:accent3>
        <a:srgbClr val="A0C269"/>
      </a:accent3>
      <a:accent4>
        <a:srgbClr val="FF6600"/>
      </a:accent4>
      <a:accent5>
        <a:srgbClr val="FFE882"/>
      </a:accent5>
      <a:accent6>
        <a:srgbClr val="E0E8EE"/>
      </a:accent6>
      <a:hlink>
        <a:srgbClr val="6AA84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8187DD0867EC4DADF51B95604AD4C9" ma:contentTypeVersion="19" ma:contentTypeDescription="Create a new document." ma:contentTypeScope="" ma:versionID="711174475d2800c0d403a202c330b10d">
  <xsd:schema xmlns:xsd="http://www.w3.org/2001/XMLSchema" xmlns:xs="http://www.w3.org/2001/XMLSchema" xmlns:p="http://schemas.microsoft.com/office/2006/metadata/properties" xmlns:ns2="dcd4e1ee-511d-4646-a74d-55f1211780de" xmlns:ns3="d2055eae-5cf9-4162-a0b6-76806b349d16" targetNamespace="http://schemas.microsoft.com/office/2006/metadata/properties" ma:root="true" ma:fieldsID="2d1f3b7fa6bb53b8e3d43c871389a176" ns2:_="" ns3:_="">
    <xsd:import namespace="dcd4e1ee-511d-4646-a74d-55f1211780de"/>
    <xsd:import namespace="d2055eae-5cf9-4162-a0b6-76806b349d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4e1ee-511d-4646-a74d-55f1211780d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1a405fa-90fe-4084-a60b-358b98881d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055eae-5cf9-4162-a0b6-76806b349d1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8fec855-63b5-45cc-b461-2eedc62cf969}" ma:internalName="TaxCatchAll" ma:showField="CatchAllData" ma:web="d2055eae-5cf9-4162-a0b6-76806b349d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d4e1ee-511d-4646-a74d-55f1211780de">
      <Terms xmlns="http://schemas.microsoft.com/office/infopath/2007/PartnerControls"/>
    </lcf76f155ced4ddcb4097134ff3c332f>
    <TaxCatchAll xmlns="d2055eae-5cf9-4162-a0b6-76806b349d16" xsi:nil="true"/>
  </documentManagement>
</p:properties>
</file>

<file path=customXml/itemProps1.xml><?xml version="1.0" encoding="utf-8"?>
<ds:datastoreItem xmlns:ds="http://schemas.openxmlformats.org/officeDocument/2006/customXml" ds:itemID="{03E16822-0178-43B7-8A99-DD7B8C83A20D}"/>
</file>

<file path=customXml/itemProps2.xml><?xml version="1.0" encoding="utf-8"?>
<ds:datastoreItem xmlns:ds="http://schemas.openxmlformats.org/officeDocument/2006/customXml" ds:itemID="{3A515296-3B16-4A9C-878A-F42C331EF94F}"/>
</file>

<file path=customXml/itemProps3.xml><?xml version="1.0" encoding="utf-8"?>
<ds:datastoreItem xmlns:ds="http://schemas.openxmlformats.org/officeDocument/2006/customXml" ds:itemID="{DDED67A9-67BD-424A-949E-BE44AE846F3A}"/>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0x010100A18187DD0867EC4DADF51B95604AD4C9</vt:lpwstr>
  </property>
</Properties>
</file>