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40"/>
  </p:notesMasterIdLst>
  <p:sldIdLst>
    <p:sldId id="256" r:id="rId5"/>
    <p:sldId id="263" r:id="rId6"/>
    <p:sldId id="293" r:id="rId7"/>
    <p:sldId id="259" r:id="rId8"/>
    <p:sldId id="260" r:id="rId9"/>
    <p:sldId id="261" r:id="rId10"/>
    <p:sldId id="262" r:id="rId11"/>
    <p:sldId id="257" r:id="rId12"/>
    <p:sldId id="258" r:id="rId13"/>
    <p:sldId id="264" r:id="rId14"/>
    <p:sldId id="278" r:id="rId15"/>
    <p:sldId id="279" r:id="rId16"/>
    <p:sldId id="274" r:id="rId17"/>
    <p:sldId id="297" r:id="rId18"/>
    <p:sldId id="281" r:id="rId19"/>
    <p:sldId id="288" r:id="rId20"/>
    <p:sldId id="282" r:id="rId21"/>
    <p:sldId id="294" r:id="rId22"/>
    <p:sldId id="283" r:id="rId23"/>
    <p:sldId id="284" r:id="rId24"/>
    <p:sldId id="285" r:id="rId25"/>
    <p:sldId id="280" r:id="rId26"/>
    <p:sldId id="265" r:id="rId27"/>
    <p:sldId id="267" r:id="rId28"/>
    <p:sldId id="268" r:id="rId29"/>
    <p:sldId id="269" r:id="rId30"/>
    <p:sldId id="270" r:id="rId31"/>
    <p:sldId id="271" r:id="rId32"/>
    <p:sldId id="275" r:id="rId33"/>
    <p:sldId id="272" r:id="rId34"/>
    <p:sldId id="276" r:id="rId35"/>
    <p:sldId id="295" r:id="rId36"/>
    <p:sldId id="290" r:id="rId37"/>
    <p:sldId id="277" r:id="rId38"/>
    <p:sldId id="29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CCFA1-C08C-4434-81EE-7BFD362C60C0}" v="3" dt="2026-04-22T15:16:16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3183" autoAdjust="0"/>
  </p:normalViewPr>
  <p:slideViewPr>
    <p:cSldViewPr snapToGrid="0">
      <p:cViewPr varScale="1">
        <p:scale>
          <a:sx n="70" d="100"/>
          <a:sy n="70" d="100"/>
        </p:scale>
        <p:origin x="21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a Zyskowski" userId="42f8984e-47f0-4c7f-ae94-44a1fa20934e" providerId="ADAL" clId="{6BB2C04D-F74A-4D39-B0C3-8DDAF100C912}"/>
    <pc:docChg chg="addSld delSld modSld">
      <pc:chgData name="Paulina Zyskowski" userId="42f8984e-47f0-4c7f-ae94-44a1fa20934e" providerId="ADAL" clId="{6BB2C04D-F74A-4D39-B0C3-8DDAF100C912}" dt="2026-04-22T15:16:16.830" v="10"/>
      <pc:docMkLst>
        <pc:docMk/>
      </pc:docMkLst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2541791474" sldId="265"/>
        </pc:sldMkLst>
      </pc:sldChg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3178122768" sldId="267"/>
        </pc:sldMkLst>
      </pc:sldChg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3159225431" sldId="268"/>
        </pc:sldMkLst>
      </pc:sldChg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2607130668" sldId="269"/>
        </pc:sldMkLst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75122810" sldId="270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75122810" sldId="270"/>
            <ac:spMk id="9" creationId="{D40791F6-715D-481A-9C4A-3645AECFD5A0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75122810" sldId="270"/>
            <ac:spMk id="13" creationId="{CADA4CA0-9A57-4FBE-A9E5-24DFC23C3F1A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75122810" sldId="270"/>
            <ac:spMk id="15" creationId="{811CBAFA-D7E0-40A7-BB94-2C05304B407B}"/>
          </ac:spMkLst>
        </pc:sp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75122810" sldId="270"/>
            <ac:cxnSpMk id="11" creationId="{740F83A4-FAC4-4867-95A5-BBFD280C7BF5}"/>
          </ac:cxnSpMkLst>
        </pc:cxnChg>
      </pc:sldChg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2952650416" sldId="271"/>
        </pc:sldMkLst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4110052289" sldId="272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110052289" sldId="272"/>
            <ac:spMk id="9" creationId="{D40791F6-715D-481A-9C4A-3645AECFD5A0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110052289" sldId="272"/>
            <ac:spMk id="13" creationId="{CADA4CA0-9A57-4FBE-A9E5-24DFC23C3F1A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110052289" sldId="272"/>
            <ac:spMk id="15" creationId="{811CBAFA-D7E0-40A7-BB94-2C05304B407B}"/>
          </ac:spMkLst>
        </pc:sp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4110052289" sldId="272"/>
            <ac:cxnSpMk id="11" creationId="{740F83A4-FAC4-4867-95A5-BBFD280C7BF5}"/>
          </ac:cxnSpMkLst>
        </pc:cxnChg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302659900" sldId="275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302659900" sldId="275"/>
            <ac:spMk id="26" creationId="{D40791F6-715D-481A-9C4A-3645AECFD5A0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302659900" sldId="275"/>
            <ac:spMk id="30" creationId="{CADA4CA0-9A57-4FBE-A9E5-24DFC23C3F1A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302659900" sldId="275"/>
            <ac:spMk id="32" creationId="{811CBAFA-D7E0-40A7-BB94-2C05304B407B}"/>
          </ac:spMkLst>
        </pc:sp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302659900" sldId="275"/>
            <ac:cxnSpMk id="28" creationId="{740F83A4-FAC4-4867-95A5-BBFD280C7BF5}"/>
          </ac:cxnSpMkLst>
        </pc:cxnChg>
      </pc:sldChg>
      <pc:sldChg chg="add del setBg">
        <pc:chgData name="Paulina Zyskowski" userId="42f8984e-47f0-4c7f-ae94-44a1fa20934e" providerId="ADAL" clId="{6BB2C04D-F74A-4D39-B0C3-8DDAF100C912}" dt="2026-04-22T15:16:16.830" v="10"/>
        <pc:sldMkLst>
          <pc:docMk/>
          <pc:sldMk cId="532850568" sldId="276"/>
        </pc:sldMkLst>
      </pc:sldChg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532253430" sldId="277"/>
        </pc:sldMkLst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4067719744" sldId="280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067719744" sldId="280"/>
            <ac:spMk id="14" creationId="{D40791F6-715D-481A-9C4A-3645AECFD5A0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067719744" sldId="280"/>
            <ac:spMk id="18" creationId="{CADA4CA0-9A57-4FBE-A9E5-24DFC23C3F1A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067719744" sldId="280"/>
            <ac:spMk id="20" creationId="{811CBAFA-D7E0-40A7-BB94-2C05304B407B}"/>
          </ac:spMkLst>
        </pc:sp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4067719744" sldId="280"/>
            <ac:cxnSpMk id="16" creationId="{740F83A4-FAC4-4867-95A5-BBFD280C7BF5}"/>
          </ac:cxnSpMkLst>
        </pc:cxnChg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4148284439" sldId="283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148284439" sldId="283"/>
            <ac:spMk id="31" creationId="{D40791F6-715D-481A-9C4A-3645AECFD5A0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148284439" sldId="283"/>
            <ac:spMk id="35" creationId="{CADA4CA0-9A57-4FBE-A9E5-24DFC23C3F1A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4148284439" sldId="283"/>
            <ac:spMk id="37" creationId="{811CBAFA-D7E0-40A7-BB94-2C05304B407B}"/>
          </ac:spMkLst>
        </pc:sp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4148284439" sldId="283"/>
            <ac:cxnSpMk id="33" creationId="{740F83A4-FAC4-4867-95A5-BBFD280C7BF5}"/>
          </ac:cxnSpMkLst>
        </pc:cxnChg>
      </pc:sldChg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52070806" sldId="284"/>
        </pc:sldMkLst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2523303596" sldId="285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2523303596" sldId="285"/>
            <ac:spMk id="19" creationId="{EE1530B0-6F96-46C0-8B3E-3215CB756BE4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2523303596" sldId="285"/>
            <ac:spMk id="21" creationId="{754910CF-1B56-45D3-960A-E89F7B3B9131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2523303596" sldId="285"/>
            <ac:spMk id="23" creationId="{6669F804-A677-4B75-95F4-A5E4426FB774}"/>
          </ac:spMkLst>
        </pc:spChg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193789485" sldId="290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93789485" sldId="290"/>
            <ac:spMk id="10" creationId="{D829E218-74FB-4455-98BE-F2C5BA8978BE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93789485" sldId="290"/>
            <ac:spMk id="12" creationId="{7E8D75FD-D4F9-4D11-B70D-82EFCB4CFA5B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93789485" sldId="290"/>
            <ac:spMk id="16" creationId="{E75F8FC7-2268-462F-AFF6-A4A975C3444E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93789485" sldId="290"/>
            <ac:spMk id="20" creationId="{9D1C364C-8702-4ED9-9D23-41CDB2982B4E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93789485" sldId="290"/>
            <ac:spMk id="22" creationId="{7EE051E9-6C07-4FBB-B4F7-EDF8DDEAA6DA}"/>
          </ac:spMkLst>
        </pc:sp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193789485" sldId="290"/>
            <ac:cxnSpMk id="14" creationId="{1F5DC8C3-BA5F-4EED-BB9A-A14272BD82A1}"/>
          </ac:cxnSpMkLst>
        </pc:cxn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193789485" sldId="290"/>
            <ac:cxnSpMk id="18" creationId="{BEF45B32-FB97-49CC-B778-CA7CF87BEF7A}"/>
          </ac:cxnSpMkLst>
        </pc:cxnChg>
      </pc:sldChg>
      <pc:sldChg chg="addSp delSp add del setBg delDesignElem">
        <pc:chgData name="Paulina Zyskowski" userId="42f8984e-47f0-4c7f-ae94-44a1fa20934e" providerId="ADAL" clId="{6BB2C04D-F74A-4D39-B0C3-8DDAF100C912}" dt="2026-04-22T15:16:16.830" v="10"/>
        <pc:sldMkLst>
          <pc:docMk/>
          <pc:sldMk cId="1037294999" sldId="294"/>
        </pc:sldMkLst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037294999" sldId="294"/>
            <ac:spMk id="1033" creationId="{873ECEC8-0F24-45B8-950F-35FC94BCEAC8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037294999" sldId="294"/>
            <ac:spMk id="1037" creationId="{7D417315-0A35-4882-ABD2-ABE3C89E5DCF}"/>
          </ac:spMkLst>
        </pc:spChg>
        <pc:spChg chg="add del">
          <ac:chgData name="Paulina Zyskowski" userId="42f8984e-47f0-4c7f-ae94-44a1fa20934e" providerId="ADAL" clId="{6BB2C04D-F74A-4D39-B0C3-8DDAF100C912}" dt="2026-04-22T15:16:05.352" v="9"/>
          <ac:spMkLst>
            <pc:docMk/>
            <pc:sldMk cId="1037294999" sldId="294"/>
            <ac:spMk id="1039" creationId="{8B53612E-ADB2-4457-9688-89506397AF28}"/>
          </ac:spMkLst>
        </pc:spChg>
        <pc:cxnChg chg="add del">
          <ac:chgData name="Paulina Zyskowski" userId="42f8984e-47f0-4c7f-ae94-44a1fa20934e" providerId="ADAL" clId="{6BB2C04D-F74A-4D39-B0C3-8DDAF100C912}" dt="2026-04-22T15:16:05.352" v="9"/>
          <ac:cxnSpMkLst>
            <pc:docMk/>
            <pc:sldMk cId="1037294999" sldId="294"/>
            <ac:cxnSpMk id="1035" creationId="{89EB8C68-FF1B-4849-867B-32D29B19F102}"/>
          </ac:cxnSpMkLst>
        </pc:cxnChg>
      </pc:sldChg>
      <pc:sldChg chg="add del">
        <pc:chgData name="Paulina Zyskowski" userId="42f8984e-47f0-4c7f-ae94-44a1fa20934e" providerId="ADAL" clId="{6BB2C04D-F74A-4D39-B0C3-8DDAF100C912}" dt="2026-04-22T15:16:16.830" v="10"/>
        <pc:sldMkLst>
          <pc:docMk/>
          <pc:sldMk cId="1343755695" sldId="295"/>
        </pc:sldMkLst>
      </pc:sldChg>
      <pc:sldChg chg="add del setBg">
        <pc:chgData name="Paulina Zyskowski" userId="42f8984e-47f0-4c7f-ae94-44a1fa20934e" providerId="ADAL" clId="{6BB2C04D-F74A-4D39-B0C3-8DDAF100C912}" dt="2026-04-22T15:16:16.830" v="10"/>
        <pc:sldMkLst>
          <pc:docMk/>
          <pc:sldMk cId="3262640256" sldId="296"/>
        </pc:sldMkLst>
      </pc:sldChg>
    </pc:docChg>
  </pc:docChgLst>
  <pc:docChgLst>
    <pc:chgData name="Jones Roxann R" userId="65c7bdd4-4960-43e9-9dfe-2a861527ce12" providerId="ADAL" clId="{60636662-8096-4F15-8EEC-C106EB05BFF5}"/>
    <pc:docChg chg="delSld">
      <pc:chgData name="Jones Roxann R" userId="65c7bdd4-4960-43e9-9dfe-2a861527ce12" providerId="ADAL" clId="{60636662-8096-4F15-8EEC-C106EB05BFF5}" dt="2026-04-21T16:51:11.467" v="17" actId="47"/>
      <pc:docMkLst>
        <pc:docMk/>
      </pc:docMkLst>
      <pc:sldChg chg="del">
        <pc:chgData name="Jones Roxann R" userId="65c7bdd4-4960-43e9-9dfe-2a861527ce12" providerId="ADAL" clId="{60636662-8096-4F15-8EEC-C106EB05BFF5}" dt="2026-04-21T16:50:59.958" v="5" actId="47"/>
        <pc:sldMkLst>
          <pc:docMk/>
          <pc:sldMk cId="2541791474" sldId="265"/>
        </pc:sldMkLst>
      </pc:sldChg>
      <pc:sldChg chg="del">
        <pc:chgData name="Jones Roxann R" userId="65c7bdd4-4960-43e9-9dfe-2a861527ce12" providerId="ADAL" clId="{60636662-8096-4F15-8EEC-C106EB05BFF5}" dt="2026-04-21T16:51:01.048" v="6" actId="47"/>
        <pc:sldMkLst>
          <pc:docMk/>
          <pc:sldMk cId="3178122768" sldId="267"/>
        </pc:sldMkLst>
      </pc:sldChg>
      <pc:sldChg chg="del">
        <pc:chgData name="Jones Roxann R" userId="65c7bdd4-4960-43e9-9dfe-2a861527ce12" providerId="ADAL" clId="{60636662-8096-4F15-8EEC-C106EB05BFF5}" dt="2026-04-21T16:51:01.801" v="7" actId="47"/>
        <pc:sldMkLst>
          <pc:docMk/>
          <pc:sldMk cId="3159225431" sldId="268"/>
        </pc:sldMkLst>
      </pc:sldChg>
      <pc:sldChg chg="del">
        <pc:chgData name="Jones Roxann R" userId="65c7bdd4-4960-43e9-9dfe-2a861527ce12" providerId="ADAL" clId="{60636662-8096-4F15-8EEC-C106EB05BFF5}" dt="2026-04-21T16:51:02.856" v="8" actId="47"/>
        <pc:sldMkLst>
          <pc:docMk/>
          <pc:sldMk cId="2607130668" sldId="269"/>
        </pc:sldMkLst>
      </pc:sldChg>
      <pc:sldChg chg="del">
        <pc:chgData name="Jones Roxann R" userId="65c7bdd4-4960-43e9-9dfe-2a861527ce12" providerId="ADAL" clId="{60636662-8096-4F15-8EEC-C106EB05BFF5}" dt="2026-04-21T16:51:03.523" v="9" actId="47"/>
        <pc:sldMkLst>
          <pc:docMk/>
          <pc:sldMk cId="75122810" sldId="270"/>
        </pc:sldMkLst>
      </pc:sldChg>
      <pc:sldChg chg="del">
        <pc:chgData name="Jones Roxann R" userId="65c7bdd4-4960-43e9-9dfe-2a861527ce12" providerId="ADAL" clId="{60636662-8096-4F15-8EEC-C106EB05BFF5}" dt="2026-04-21T16:51:03.996" v="10" actId="47"/>
        <pc:sldMkLst>
          <pc:docMk/>
          <pc:sldMk cId="2952650416" sldId="271"/>
        </pc:sldMkLst>
      </pc:sldChg>
      <pc:sldChg chg="del">
        <pc:chgData name="Jones Roxann R" userId="65c7bdd4-4960-43e9-9dfe-2a861527ce12" providerId="ADAL" clId="{60636662-8096-4F15-8EEC-C106EB05BFF5}" dt="2026-04-21T16:51:05.389" v="12" actId="47"/>
        <pc:sldMkLst>
          <pc:docMk/>
          <pc:sldMk cId="4110052289" sldId="272"/>
        </pc:sldMkLst>
      </pc:sldChg>
      <pc:sldChg chg="del">
        <pc:chgData name="Jones Roxann R" userId="65c7bdd4-4960-43e9-9dfe-2a861527ce12" providerId="ADAL" clId="{60636662-8096-4F15-8EEC-C106EB05BFF5}" dt="2026-04-21T16:51:04.731" v="11" actId="47"/>
        <pc:sldMkLst>
          <pc:docMk/>
          <pc:sldMk cId="302659900" sldId="275"/>
        </pc:sldMkLst>
      </pc:sldChg>
      <pc:sldChg chg="del">
        <pc:chgData name="Jones Roxann R" userId="65c7bdd4-4960-43e9-9dfe-2a861527ce12" providerId="ADAL" clId="{60636662-8096-4F15-8EEC-C106EB05BFF5}" dt="2026-04-21T16:51:06" v="13" actId="47"/>
        <pc:sldMkLst>
          <pc:docMk/>
          <pc:sldMk cId="532850568" sldId="276"/>
        </pc:sldMkLst>
      </pc:sldChg>
      <pc:sldChg chg="del">
        <pc:chgData name="Jones Roxann R" userId="65c7bdd4-4960-43e9-9dfe-2a861527ce12" providerId="ADAL" clId="{60636662-8096-4F15-8EEC-C106EB05BFF5}" dt="2026-04-21T16:51:08.061" v="16" actId="47"/>
        <pc:sldMkLst>
          <pc:docMk/>
          <pc:sldMk cId="532253430" sldId="277"/>
        </pc:sldMkLst>
      </pc:sldChg>
      <pc:sldChg chg="del">
        <pc:chgData name="Jones Roxann R" userId="65c7bdd4-4960-43e9-9dfe-2a861527ce12" providerId="ADAL" clId="{60636662-8096-4F15-8EEC-C106EB05BFF5}" dt="2026-04-21T16:50:59.378" v="4" actId="47"/>
        <pc:sldMkLst>
          <pc:docMk/>
          <pc:sldMk cId="4067719744" sldId="280"/>
        </pc:sldMkLst>
      </pc:sldChg>
      <pc:sldChg chg="del">
        <pc:chgData name="Jones Roxann R" userId="65c7bdd4-4960-43e9-9dfe-2a861527ce12" providerId="ADAL" clId="{60636662-8096-4F15-8EEC-C106EB05BFF5}" dt="2026-04-21T16:50:56.791" v="1" actId="47"/>
        <pc:sldMkLst>
          <pc:docMk/>
          <pc:sldMk cId="4148284439" sldId="283"/>
        </pc:sldMkLst>
      </pc:sldChg>
      <pc:sldChg chg="del">
        <pc:chgData name="Jones Roxann R" userId="65c7bdd4-4960-43e9-9dfe-2a861527ce12" providerId="ADAL" clId="{60636662-8096-4F15-8EEC-C106EB05BFF5}" dt="2026-04-21T16:50:57.859" v="2" actId="47"/>
        <pc:sldMkLst>
          <pc:docMk/>
          <pc:sldMk cId="52070806" sldId="284"/>
        </pc:sldMkLst>
      </pc:sldChg>
      <pc:sldChg chg="del">
        <pc:chgData name="Jones Roxann R" userId="65c7bdd4-4960-43e9-9dfe-2a861527ce12" providerId="ADAL" clId="{60636662-8096-4F15-8EEC-C106EB05BFF5}" dt="2026-04-21T16:50:58.761" v="3" actId="47"/>
        <pc:sldMkLst>
          <pc:docMk/>
          <pc:sldMk cId="2523303596" sldId="285"/>
        </pc:sldMkLst>
      </pc:sldChg>
      <pc:sldChg chg="del">
        <pc:chgData name="Jones Roxann R" userId="65c7bdd4-4960-43e9-9dfe-2a861527ce12" providerId="ADAL" clId="{60636662-8096-4F15-8EEC-C106EB05BFF5}" dt="2026-04-21T16:51:07.261" v="15" actId="47"/>
        <pc:sldMkLst>
          <pc:docMk/>
          <pc:sldMk cId="193789485" sldId="290"/>
        </pc:sldMkLst>
      </pc:sldChg>
      <pc:sldChg chg="del">
        <pc:chgData name="Jones Roxann R" userId="65c7bdd4-4960-43e9-9dfe-2a861527ce12" providerId="ADAL" clId="{60636662-8096-4F15-8EEC-C106EB05BFF5}" dt="2026-04-21T16:50:51.885" v="0" actId="47"/>
        <pc:sldMkLst>
          <pc:docMk/>
          <pc:sldMk cId="1037294999" sldId="294"/>
        </pc:sldMkLst>
      </pc:sldChg>
      <pc:sldChg chg="del">
        <pc:chgData name="Jones Roxann R" userId="65c7bdd4-4960-43e9-9dfe-2a861527ce12" providerId="ADAL" clId="{60636662-8096-4F15-8EEC-C106EB05BFF5}" dt="2026-04-21T16:51:06.652" v="14" actId="47"/>
        <pc:sldMkLst>
          <pc:docMk/>
          <pc:sldMk cId="1343755695" sldId="295"/>
        </pc:sldMkLst>
      </pc:sldChg>
      <pc:sldChg chg="del">
        <pc:chgData name="Jones Roxann R" userId="65c7bdd4-4960-43e9-9dfe-2a861527ce12" providerId="ADAL" clId="{60636662-8096-4F15-8EEC-C106EB05BFF5}" dt="2026-04-21T16:51:11.467" v="17" actId="47"/>
        <pc:sldMkLst>
          <pc:docMk/>
          <pc:sldMk cId="3262640256" sldId="29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74AB6D-3583-481D-A607-CD59DF0DD3E8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C31A4DE-A31F-4BC8-8A9B-39C3BE5A7C60}">
      <dgm:prSet custT="1"/>
      <dgm:spPr/>
      <dgm:t>
        <a:bodyPr/>
        <a:lstStyle/>
        <a:p>
          <a:r>
            <a:rPr lang="en-US" sz="2200" b="1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The issue:</a:t>
          </a:r>
        </a:p>
      </dgm:t>
    </dgm:pt>
    <dgm:pt modelId="{C5441F1B-C3CF-45FD-AE5C-CBB76ED95479}" type="parTrans" cxnId="{632EDDC6-8BFC-4CBD-9695-A9082178118E}">
      <dgm:prSet/>
      <dgm:spPr/>
      <dgm:t>
        <a:bodyPr/>
        <a:lstStyle/>
        <a:p>
          <a:endParaRPr lang="en-US"/>
        </a:p>
      </dgm:t>
    </dgm:pt>
    <dgm:pt modelId="{4CC9527C-7F08-483D-9833-FD4D61314E6D}" type="sibTrans" cxnId="{632EDDC6-8BFC-4CBD-9695-A9082178118E}">
      <dgm:prSet/>
      <dgm:spPr/>
      <dgm:t>
        <a:bodyPr/>
        <a:lstStyle/>
        <a:p>
          <a:endParaRPr lang="en-US"/>
        </a:p>
      </dgm:t>
    </dgm:pt>
    <dgm:pt modelId="{C2390AD6-3BF2-4100-BF9D-850AB2C76D6E}">
      <dgm:prSet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Gambling in Oregon is highly accessible, making young people particularly vulnerable. </a:t>
          </a:r>
        </a:p>
      </dgm:t>
    </dgm:pt>
    <dgm:pt modelId="{E60D0874-A782-4191-84E9-97E667FAC773}" type="parTrans" cxnId="{D4C19BD0-29A9-4AFB-9754-12370086D0B6}">
      <dgm:prSet/>
      <dgm:spPr/>
      <dgm:t>
        <a:bodyPr/>
        <a:lstStyle/>
        <a:p>
          <a:endParaRPr lang="en-US"/>
        </a:p>
      </dgm:t>
    </dgm:pt>
    <dgm:pt modelId="{25A1FA98-63A3-4E36-B2D5-D29401ED9DD1}" type="sibTrans" cxnId="{D4C19BD0-29A9-4AFB-9754-12370086D0B6}">
      <dgm:prSet/>
      <dgm:spPr/>
      <dgm:t>
        <a:bodyPr/>
        <a:lstStyle/>
        <a:p>
          <a:endParaRPr lang="en-US"/>
        </a:p>
      </dgm:t>
    </dgm:pt>
    <dgm:pt modelId="{BB113881-B6E3-49A9-9C23-1CE2804F47EE}">
      <dgm:prSet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Elevating youth gambling to a </a:t>
          </a:r>
          <a:r>
            <a:rPr lang="en-US" sz="2200" b="1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public health priority </a:t>
          </a:r>
          <a:r>
            <a:rPr lang="en-US" sz="2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was essential.</a:t>
          </a:r>
        </a:p>
      </dgm:t>
    </dgm:pt>
    <dgm:pt modelId="{77915C92-22FD-4C96-8212-9DFC862DEDA0}" type="parTrans" cxnId="{1FB05905-1CF1-4D08-82A7-D5049234C378}">
      <dgm:prSet/>
      <dgm:spPr/>
      <dgm:t>
        <a:bodyPr/>
        <a:lstStyle/>
        <a:p>
          <a:endParaRPr lang="en-US"/>
        </a:p>
      </dgm:t>
    </dgm:pt>
    <dgm:pt modelId="{6986AA3E-1A0F-4CC9-BB94-AC0784EA7492}" type="sibTrans" cxnId="{1FB05905-1CF1-4D08-82A7-D5049234C378}">
      <dgm:prSet/>
      <dgm:spPr/>
      <dgm:t>
        <a:bodyPr/>
        <a:lstStyle/>
        <a:p>
          <a:endParaRPr lang="en-US"/>
        </a:p>
      </dgm:t>
    </dgm:pt>
    <dgm:pt modelId="{334E857F-6780-4850-BB34-2E8F03AD5945}">
      <dgm:prSet custT="1"/>
      <dgm:spPr/>
      <dgm:t>
        <a:bodyPr/>
        <a:lstStyle/>
        <a:p>
          <a:r>
            <a:rPr lang="en-US" sz="2200" b="1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Data Gaps</a:t>
          </a:r>
        </a:p>
      </dgm:t>
    </dgm:pt>
    <dgm:pt modelId="{80457DBC-126A-4CE2-83E2-B14F18C9B943}" type="parTrans" cxnId="{90D5B5FB-F668-41C6-B7FF-44319AAC08BE}">
      <dgm:prSet/>
      <dgm:spPr/>
      <dgm:t>
        <a:bodyPr/>
        <a:lstStyle/>
        <a:p>
          <a:endParaRPr lang="en-US"/>
        </a:p>
      </dgm:t>
    </dgm:pt>
    <dgm:pt modelId="{AD41B89F-9221-4FFD-834D-C33997FD2AE2}" type="sibTrans" cxnId="{90D5B5FB-F668-41C6-B7FF-44319AAC08BE}">
      <dgm:prSet/>
      <dgm:spPr/>
      <dgm:t>
        <a:bodyPr/>
        <a:lstStyle/>
        <a:p>
          <a:endParaRPr lang="en-US"/>
        </a:p>
      </dgm:t>
    </dgm:pt>
    <dgm:pt modelId="{E51BC371-2E98-4872-A8D1-7A65F3886E4C}">
      <dgm:prSet custT="1"/>
      <dgm:spPr/>
      <dgm:t>
        <a:bodyPr/>
        <a:lstStyle/>
        <a:p>
          <a:r>
            <a:rPr lang="en-US" sz="2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Existing data lacked depth on </a:t>
          </a:r>
          <a:r>
            <a:rPr lang="en-US" sz="2200" b="1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awareness</a:t>
          </a:r>
          <a:r>
            <a:rPr lang="en-US" sz="2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, </a:t>
          </a:r>
          <a:r>
            <a:rPr lang="en-US" sz="2200" b="1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perceptions</a:t>
          </a:r>
          <a:r>
            <a:rPr lang="en-US" sz="2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, </a:t>
          </a:r>
          <a:r>
            <a:rPr lang="en-US" sz="2200" b="1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and attitudes</a:t>
          </a:r>
          <a:r>
            <a:rPr lang="en-US" sz="2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 among youth and parents/caregivers.</a:t>
          </a:r>
        </a:p>
      </dgm:t>
    </dgm:pt>
    <dgm:pt modelId="{DB719CFB-96B8-4FD2-832D-5AD659F22196}" type="parTrans" cxnId="{DC1F4D39-D8BA-432A-A4AE-97D741AB1F63}">
      <dgm:prSet/>
      <dgm:spPr/>
      <dgm:t>
        <a:bodyPr/>
        <a:lstStyle/>
        <a:p>
          <a:endParaRPr lang="en-US"/>
        </a:p>
      </dgm:t>
    </dgm:pt>
    <dgm:pt modelId="{215A1F02-B03E-4FD9-B309-E736977409D8}" type="sibTrans" cxnId="{DC1F4D39-D8BA-432A-A4AE-97D741AB1F63}">
      <dgm:prSet/>
      <dgm:spPr/>
      <dgm:t>
        <a:bodyPr/>
        <a:lstStyle/>
        <a:p>
          <a:endParaRPr lang="en-US"/>
        </a:p>
      </dgm:t>
    </dgm:pt>
    <dgm:pt modelId="{075F7859-F08C-4D5C-AA47-94F7C2EFBFCF}">
      <dgm:prSet custT="1"/>
      <dgm:spPr/>
      <dgm:t>
        <a:bodyPr/>
        <a:lstStyle/>
        <a:p>
          <a:r>
            <a:rPr lang="en-US" sz="2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Without these insights, prevention strategies risk being less effective.</a:t>
          </a:r>
        </a:p>
      </dgm:t>
    </dgm:pt>
    <dgm:pt modelId="{B848F45D-21AD-4307-9AF4-4709AD1F41DF}" type="parTrans" cxnId="{4B44E716-BDCE-41C9-A48F-C00345935EAF}">
      <dgm:prSet/>
      <dgm:spPr/>
      <dgm:t>
        <a:bodyPr/>
        <a:lstStyle/>
        <a:p>
          <a:endParaRPr lang="en-US"/>
        </a:p>
      </dgm:t>
    </dgm:pt>
    <dgm:pt modelId="{2E315A9D-5D7B-4EC9-80C8-47A5E09F727A}" type="sibTrans" cxnId="{4B44E716-BDCE-41C9-A48F-C00345935EAF}">
      <dgm:prSet/>
      <dgm:spPr/>
      <dgm:t>
        <a:bodyPr/>
        <a:lstStyle/>
        <a:p>
          <a:endParaRPr lang="en-US"/>
        </a:p>
      </dgm:t>
    </dgm:pt>
    <dgm:pt modelId="{8D53C442-F741-488F-B3DB-82A80E355469}" type="pres">
      <dgm:prSet presAssocID="{3874AB6D-3583-481D-A607-CD59DF0DD3E8}" presName="linear" presStyleCnt="0">
        <dgm:presLayoutVars>
          <dgm:animLvl val="lvl"/>
          <dgm:resizeHandles val="exact"/>
        </dgm:presLayoutVars>
      </dgm:prSet>
      <dgm:spPr/>
    </dgm:pt>
    <dgm:pt modelId="{A7CBD895-B0B8-4E0C-9B6A-94E9DCBC76A6}" type="pres">
      <dgm:prSet presAssocID="{6C31A4DE-A31F-4BC8-8A9B-39C3BE5A7C6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3D9F774-7643-402D-8EC5-1F1F0B4D48E8}" type="pres">
      <dgm:prSet presAssocID="{6C31A4DE-A31F-4BC8-8A9B-39C3BE5A7C60}" presName="childText" presStyleLbl="revTx" presStyleIdx="0" presStyleCnt="2">
        <dgm:presLayoutVars>
          <dgm:bulletEnabled val="1"/>
        </dgm:presLayoutVars>
      </dgm:prSet>
      <dgm:spPr/>
    </dgm:pt>
    <dgm:pt modelId="{B24A1DCF-C451-4046-AA79-9801AA72EF6B}" type="pres">
      <dgm:prSet presAssocID="{334E857F-6780-4850-BB34-2E8F03AD594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B4CF7BE-FB7B-4DDC-943A-80362E454405}" type="pres">
      <dgm:prSet presAssocID="{334E857F-6780-4850-BB34-2E8F03AD594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FB05905-1CF1-4D08-82A7-D5049234C378}" srcId="{6C31A4DE-A31F-4BC8-8A9B-39C3BE5A7C60}" destId="{BB113881-B6E3-49A9-9C23-1CE2804F47EE}" srcOrd="1" destOrd="0" parTransId="{77915C92-22FD-4C96-8212-9DFC862DEDA0}" sibTransId="{6986AA3E-1A0F-4CC9-BB94-AC0784EA7492}"/>
    <dgm:cxn modelId="{4B44E716-BDCE-41C9-A48F-C00345935EAF}" srcId="{334E857F-6780-4850-BB34-2E8F03AD5945}" destId="{075F7859-F08C-4D5C-AA47-94F7C2EFBFCF}" srcOrd="1" destOrd="0" parTransId="{B848F45D-21AD-4307-9AF4-4709AD1F41DF}" sibTransId="{2E315A9D-5D7B-4EC9-80C8-47A5E09F727A}"/>
    <dgm:cxn modelId="{0D981820-5DD7-4654-8272-506C2707013F}" type="presOf" srcId="{334E857F-6780-4850-BB34-2E8F03AD5945}" destId="{B24A1DCF-C451-4046-AA79-9801AA72EF6B}" srcOrd="0" destOrd="0" presId="urn:microsoft.com/office/officeart/2005/8/layout/vList2"/>
    <dgm:cxn modelId="{DC1F4D39-D8BA-432A-A4AE-97D741AB1F63}" srcId="{334E857F-6780-4850-BB34-2E8F03AD5945}" destId="{E51BC371-2E98-4872-A8D1-7A65F3886E4C}" srcOrd="0" destOrd="0" parTransId="{DB719CFB-96B8-4FD2-832D-5AD659F22196}" sibTransId="{215A1F02-B03E-4FD9-B309-E736977409D8}"/>
    <dgm:cxn modelId="{913CBE53-9001-4E53-B8D6-B6CA5631DB1C}" type="presOf" srcId="{075F7859-F08C-4D5C-AA47-94F7C2EFBFCF}" destId="{9B4CF7BE-FB7B-4DDC-943A-80362E454405}" srcOrd="0" destOrd="1" presId="urn:microsoft.com/office/officeart/2005/8/layout/vList2"/>
    <dgm:cxn modelId="{84EADFA9-CE9C-42BE-BE2C-7FE9D9B6A2ED}" type="presOf" srcId="{6C31A4DE-A31F-4BC8-8A9B-39C3BE5A7C60}" destId="{A7CBD895-B0B8-4E0C-9B6A-94E9DCBC76A6}" srcOrd="0" destOrd="0" presId="urn:microsoft.com/office/officeart/2005/8/layout/vList2"/>
    <dgm:cxn modelId="{632EDDC6-8BFC-4CBD-9695-A9082178118E}" srcId="{3874AB6D-3583-481D-A607-CD59DF0DD3E8}" destId="{6C31A4DE-A31F-4BC8-8A9B-39C3BE5A7C60}" srcOrd="0" destOrd="0" parTransId="{C5441F1B-C3CF-45FD-AE5C-CBB76ED95479}" sibTransId="{4CC9527C-7F08-483D-9833-FD4D61314E6D}"/>
    <dgm:cxn modelId="{D4C19BD0-29A9-4AFB-9754-12370086D0B6}" srcId="{6C31A4DE-A31F-4BC8-8A9B-39C3BE5A7C60}" destId="{C2390AD6-3BF2-4100-BF9D-850AB2C76D6E}" srcOrd="0" destOrd="0" parTransId="{E60D0874-A782-4191-84E9-97E667FAC773}" sibTransId="{25A1FA98-63A3-4E36-B2D5-D29401ED9DD1}"/>
    <dgm:cxn modelId="{D46B3DDF-AD01-4AEB-A0BD-7F11121F976D}" type="presOf" srcId="{3874AB6D-3583-481D-A607-CD59DF0DD3E8}" destId="{8D53C442-F741-488F-B3DB-82A80E355469}" srcOrd="0" destOrd="0" presId="urn:microsoft.com/office/officeart/2005/8/layout/vList2"/>
    <dgm:cxn modelId="{9208C9E7-CC85-4B1F-AAA2-A8C1413A919A}" type="presOf" srcId="{E51BC371-2E98-4872-A8D1-7A65F3886E4C}" destId="{9B4CF7BE-FB7B-4DDC-943A-80362E454405}" srcOrd="0" destOrd="0" presId="urn:microsoft.com/office/officeart/2005/8/layout/vList2"/>
    <dgm:cxn modelId="{432D1AEE-42D4-43CB-B28D-3E624F0765D2}" type="presOf" srcId="{C2390AD6-3BF2-4100-BF9D-850AB2C76D6E}" destId="{83D9F774-7643-402D-8EC5-1F1F0B4D48E8}" srcOrd="0" destOrd="0" presId="urn:microsoft.com/office/officeart/2005/8/layout/vList2"/>
    <dgm:cxn modelId="{7BFF42FB-8CC0-4EF5-A1C2-7815164A1551}" type="presOf" srcId="{BB113881-B6E3-49A9-9C23-1CE2804F47EE}" destId="{83D9F774-7643-402D-8EC5-1F1F0B4D48E8}" srcOrd="0" destOrd="1" presId="urn:microsoft.com/office/officeart/2005/8/layout/vList2"/>
    <dgm:cxn modelId="{90D5B5FB-F668-41C6-B7FF-44319AAC08BE}" srcId="{3874AB6D-3583-481D-A607-CD59DF0DD3E8}" destId="{334E857F-6780-4850-BB34-2E8F03AD5945}" srcOrd="1" destOrd="0" parTransId="{80457DBC-126A-4CE2-83E2-B14F18C9B943}" sibTransId="{AD41B89F-9221-4FFD-834D-C33997FD2AE2}"/>
    <dgm:cxn modelId="{2C6462BC-4C5E-44B4-B876-EC45E1A0DB6D}" type="presParOf" srcId="{8D53C442-F741-488F-B3DB-82A80E355469}" destId="{A7CBD895-B0B8-4E0C-9B6A-94E9DCBC76A6}" srcOrd="0" destOrd="0" presId="urn:microsoft.com/office/officeart/2005/8/layout/vList2"/>
    <dgm:cxn modelId="{2E1557B5-8FE6-42EF-9C13-C772794971ED}" type="presParOf" srcId="{8D53C442-F741-488F-B3DB-82A80E355469}" destId="{83D9F774-7643-402D-8EC5-1F1F0B4D48E8}" srcOrd="1" destOrd="0" presId="urn:microsoft.com/office/officeart/2005/8/layout/vList2"/>
    <dgm:cxn modelId="{AEEC76EF-B4CE-4950-8CD5-F466136B5538}" type="presParOf" srcId="{8D53C442-F741-488F-B3DB-82A80E355469}" destId="{B24A1DCF-C451-4046-AA79-9801AA72EF6B}" srcOrd="2" destOrd="0" presId="urn:microsoft.com/office/officeart/2005/8/layout/vList2"/>
    <dgm:cxn modelId="{DD12EE7C-2304-4F97-ABA4-27AD9AEEA6FF}" type="presParOf" srcId="{8D53C442-F741-488F-B3DB-82A80E355469}" destId="{9B4CF7BE-FB7B-4DDC-943A-80362E45440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05C14B-B15A-4795-8420-9A7BE3DE911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F128D5-C0CE-40AF-BB67-8E1C8A5BD985}">
      <dgm:prSet custT="1"/>
      <dgm:spPr/>
      <dgm:t>
        <a:bodyPr/>
        <a:lstStyle/>
        <a:p>
          <a:r>
            <a:rPr lang="en-US" sz="15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"</a:t>
          </a:r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It was like having a conversation with my little </a:t>
          </a:r>
          <a:r>
            <a:rPr lang="en-US" sz="1800" i="1" dirty="0" err="1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primos</a:t>
          </a:r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 and </a:t>
          </a:r>
          <a:r>
            <a:rPr lang="en-US" sz="1800" i="1" dirty="0" err="1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primas</a:t>
          </a:r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” ~ facilitator </a:t>
          </a:r>
        </a:p>
      </dgm:t>
    </dgm:pt>
    <dgm:pt modelId="{B07E4950-7819-4308-A6BE-2F71B6E5566E}" type="parTrans" cxnId="{3FB1E71E-C106-4DC8-899E-1DA170B51315}">
      <dgm:prSet/>
      <dgm:spPr/>
      <dgm:t>
        <a:bodyPr/>
        <a:lstStyle/>
        <a:p>
          <a:endParaRPr lang="en-US"/>
        </a:p>
      </dgm:t>
    </dgm:pt>
    <dgm:pt modelId="{B2ACF48F-E32C-4FCA-A861-488D3399BE09}" type="sibTrans" cxnId="{3FB1E71E-C106-4DC8-899E-1DA170B51315}">
      <dgm:prSet/>
      <dgm:spPr/>
      <dgm:t>
        <a:bodyPr/>
        <a:lstStyle/>
        <a:p>
          <a:endParaRPr lang="en-US"/>
        </a:p>
      </dgm:t>
    </dgm:pt>
    <dgm:pt modelId="{F770AAEE-B65B-4432-809D-B2BF28DBD70C}">
      <dgm:prSet custT="1"/>
      <dgm:spPr/>
      <dgm:t>
        <a:bodyPr/>
        <a:lstStyle/>
        <a:p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generally understood gambling, though some viewed certain activities as low-stakes fun </a:t>
          </a:r>
        </a:p>
      </dgm:t>
    </dgm:pt>
    <dgm:pt modelId="{97BDD36C-5929-4205-B2B4-101A7ADD65E1}" type="parTrans" cxnId="{17E361BC-34BE-4CEF-A869-9991665C4496}">
      <dgm:prSet/>
      <dgm:spPr/>
      <dgm:t>
        <a:bodyPr/>
        <a:lstStyle/>
        <a:p>
          <a:endParaRPr lang="en-US"/>
        </a:p>
      </dgm:t>
    </dgm:pt>
    <dgm:pt modelId="{D6EE2C92-65CB-4F1D-ABA5-60544C1ABABB}" type="sibTrans" cxnId="{17E361BC-34BE-4CEF-A869-9991665C4496}">
      <dgm:prSet/>
      <dgm:spPr/>
      <dgm:t>
        <a:bodyPr/>
        <a:lstStyle/>
        <a:p>
          <a:endParaRPr lang="en-US"/>
        </a:p>
      </dgm:t>
    </dgm:pt>
    <dgm:pt modelId="{05854E41-2637-454E-8767-7B8BE4C69101}">
      <dgm:prSet custT="1"/>
      <dgm:spPr/>
      <dgm:t>
        <a:bodyPr/>
        <a:lstStyle/>
        <a:p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Once definitions were aligned, youth easily connected the topic to their family, school and community </a:t>
          </a:r>
        </a:p>
      </dgm:t>
    </dgm:pt>
    <dgm:pt modelId="{81AA45E0-E418-45FC-A0CC-C3B116A80616}" type="parTrans" cxnId="{1DC4E737-2ABF-4BDD-A131-6FF0F6CCB54D}">
      <dgm:prSet/>
      <dgm:spPr/>
      <dgm:t>
        <a:bodyPr/>
        <a:lstStyle/>
        <a:p>
          <a:endParaRPr lang="en-US"/>
        </a:p>
      </dgm:t>
    </dgm:pt>
    <dgm:pt modelId="{CADB0FE7-4803-4949-B504-CCC153A380ED}" type="sibTrans" cxnId="{1DC4E737-2ABF-4BDD-A131-6FF0F6CCB54D}">
      <dgm:prSet/>
      <dgm:spPr/>
      <dgm:t>
        <a:bodyPr/>
        <a:lstStyle/>
        <a:p>
          <a:endParaRPr lang="en-US"/>
        </a:p>
      </dgm:t>
    </dgm:pt>
    <dgm:pt modelId="{6CCD02C0-63CD-46B5-AA18-36B96B42E045}">
      <dgm:prSet custT="1"/>
      <dgm:spPr/>
      <dgm:t>
        <a:bodyPr/>
        <a:lstStyle/>
        <a:p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Scripted questions helped youth form their own conclusions</a:t>
          </a:r>
        </a:p>
      </dgm:t>
    </dgm:pt>
    <dgm:pt modelId="{0D742E8A-FFC4-4F5C-A3DE-20A7D0E35611}" type="parTrans" cxnId="{9CA1884C-8ED8-4CB1-8530-E282A9342704}">
      <dgm:prSet/>
      <dgm:spPr/>
      <dgm:t>
        <a:bodyPr/>
        <a:lstStyle/>
        <a:p>
          <a:endParaRPr lang="en-US"/>
        </a:p>
      </dgm:t>
    </dgm:pt>
    <dgm:pt modelId="{BC2430C2-0655-407D-9EEE-53B231F52B1A}" type="sibTrans" cxnId="{9CA1884C-8ED8-4CB1-8530-E282A9342704}">
      <dgm:prSet/>
      <dgm:spPr/>
      <dgm:t>
        <a:bodyPr/>
        <a:lstStyle/>
        <a:p>
          <a:endParaRPr lang="en-US"/>
        </a:p>
      </dgm:t>
    </dgm:pt>
    <dgm:pt modelId="{AD4DC610-894D-4E69-998C-7F67DFB92E5C}">
      <dgm:prSet custT="1"/>
      <dgm:spPr/>
      <dgm:t>
        <a:bodyPr/>
        <a:lstStyle/>
        <a:p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raised questions about their social environment including scams, ads, losing sleep or time on digital devices and games </a:t>
          </a:r>
        </a:p>
      </dgm:t>
    </dgm:pt>
    <dgm:pt modelId="{A8FF6277-1E4A-490E-B4D8-8E77810774DF}" type="parTrans" cxnId="{8D79CD32-6270-4094-B545-A10C5DD9FA9F}">
      <dgm:prSet/>
      <dgm:spPr/>
      <dgm:t>
        <a:bodyPr/>
        <a:lstStyle/>
        <a:p>
          <a:endParaRPr lang="en-US"/>
        </a:p>
      </dgm:t>
    </dgm:pt>
    <dgm:pt modelId="{B462EED0-3132-4B99-86F5-90AEC899E70F}" type="sibTrans" cxnId="{8D79CD32-6270-4094-B545-A10C5DD9FA9F}">
      <dgm:prSet/>
      <dgm:spPr/>
      <dgm:t>
        <a:bodyPr/>
        <a:lstStyle/>
        <a:p>
          <a:endParaRPr lang="en-US"/>
        </a:p>
      </dgm:t>
    </dgm:pt>
    <dgm:pt modelId="{C92646AE-89EE-4B2E-AC9D-7398D8CA4080}">
      <dgm:prSet custT="1"/>
      <dgm:spPr/>
      <dgm:t>
        <a:bodyPr/>
        <a:lstStyle/>
        <a:p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questioned whether parents were having the same conversation </a:t>
          </a:r>
        </a:p>
      </dgm:t>
    </dgm:pt>
    <dgm:pt modelId="{1EB5E03C-C3BF-4CD8-88A4-41082177648F}" type="parTrans" cxnId="{DDF86EE5-3CB5-4BAB-9DDB-A726A7E0B738}">
      <dgm:prSet/>
      <dgm:spPr/>
      <dgm:t>
        <a:bodyPr/>
        <a:lstStyle/>
        <a:p>
          <a:endParaRPr lang="en-US"/>
        </a:p>
      </dgm:t>
    </dgm:pt>
    <dgm:pt modelId="{353CAF83-DBA1-41CE-ABDF-F79B03B0E4BB}" type="sibTrans" cxnId="{DDF86EE5-3CB5-4BAB-9DDB-A726A7E0B738}">
      <dgm:prSet/>
      <dgm:spPr/>
      <dgm:t>
        <a:bodyPr/>
        <a:lstStyle/>
        <a:p>
          <a:endParaRPr lang="en-US"/>
        </a:p>
      </dgm:t>
    </dgm:pt>
    <dgm:pt modelId="{B1B82975-892C-4451-BA90-5F5F9CB6EBD0}">
      <dgm:prSet custT="1"/>
      <dgm:spPr/>
      <dgm:t>
        <a:bodyPr/>
        <a:lstStyle/>
        <a:p>
          <a:r>
            <a:rPr lang="en-US" sz="1800" i="1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“</a:t>
          </a:r>
          <a:r>
            <a:rPr lang="en-US" sz="18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I know my parents are going to say I’m addicted to my phone, but I don’t know what else to do” ~ youth participant (in transition not recorded) </a:t>
          </a:r>
        </a:p>
      </dgm:t>
    </dgm:pt>
    <dgm:pt modelId="{176FAAE1-4524-4CDF-A6DF-FA03D6A6B01F}" type="parTrans" cxnId="{684F5821-4B5D-4A8F-9874-DCCFF79BB088}">
      <dgm:prSet/>
      <dgm:spPr/>
      <dgm:t>
        <a:bodyPr/>
        <a:lstStyle/>
        <a:p>
          <a:endParaRPr lang="en-US"/>
        </a:p>
      </dgm:t>
    </dgm:pt>
    <dgm:pt modelId="{038263C4-1E9D-4DBE-A549-B84B6FED47DC}" type="sibTrans" cxnId="{684F5821-4B5D-4A8F-9874-DCCFF79BB088}">
      <dgm:prSet/>
      <dgm:spPr/>
      <dgm:t>
        <a:bodyPr/>
        <a:lstStyle/>
        <a:p>
          <a:endParaRPr lang="en-US"/>
        </a:p>
      </dgm:t>
    </dgm:pt>
    <dgm:pt modelId="{D1428F2D-A206-45D7-8EC2-F59F8214896F}" type="pres">
      <dgm:prSet presAssocID="{3605C14B-B15A-4795-8420-9A7BE3DE9114}" presName="vert0" presStyleCnt="0">
        <dgm:presLayoutVars>
          <dgm:dir/>
          <dgm:animOne val="branch"/>
          <dgm:animLvl val="lvl"/>
        </dgm:presLayoutVars>
      </dgm:prSet>
      <dgm:spPr/>
    </dgm:pt>
    <dgm:pt modelId="{DF10DB88-9AA8-4035-AD3A-2EB6E9AE3926}" type="pres">
      <dgm:prSet presAssocID="{B0F128D5-C0CE-40AF-BB67-8E1C8A5BD985}" presName="thickLine" presStyleLbl="alignNode1" presStyleIdx="0" presStyleCnt="7"/>
      <dgm:spPr/>
    </dgm:pt>
    <dgm:pt modelId="{86363682-D2FC-429E-BFFF-3A1FE0D14210}" type="pres">
      <dgm:prSet presAssocID="{B0F128D5-C0CE-40AF-BB67-8E1C8A5BD985}" presName="horz1" presStyleCnt="0"/>
      <dgm:spPr/>
    </dgm:pt>
    <dgm:pt modelId="{B08ADAAD-6CBA-4BB8-82DD-5A088810FBF9}" type="pres">
      <dgm:prSet presAssocID="{B0F128D5-C0CE-40AF-BB67-8E1C8A5BD985}" presName="tx1" presStyleLbl="revTx" presStyleIdx="0" presStyleCnt="7"/>
      <dgm:spPr/>
    </dgm:pt>
    <dgm:pt modelId="{F4861A0F-C670-4D56-AB18-F466645AC0D8}" type="pres">
      <dgm:prSet presAssocID="{B0F128D5-C0CE-40AF-BB67-8E1C8A5BD985}" presName="vert1" presStyleCnt="0"/>
      <dgm:spPr/>
    </dgm:pt>
    <dgm:pt modelId="{FB9153D2-0D59-451E-A046-1ECDF7A07CD8}" type="pres">
      <dgm:prSet presAssocID="{F770AAEE-B65B-4432-809D-B2BF28DBD70C}" presName="thickLine" presStyleLbl="alignNode1" presStyleIdx="1" presStyleCnt="7"/>
      <dgm:spPr/>
    </dgm:pt>
    <dgm:pt modelId="{F38B2130-59E6-4F8F-9021-2E03B3DCC10C}" type="pres">
      <dgm:prSet presAssocID="{F770AAEE-B65B-4432-809D-B2BF28DBD70C}" presName="horz1" presStyleCnt="0"/>
      <dgm:spPr/>
    </dgm:pt>
    <dgm:pt modelId="{35C511D9-613F-439C-BA58-0D84C3B4AB82}" type="pres">
      <dgm:prSet presAssocID="{F770AAEE-B65B-4432-809D-B2BF28DBD70C}" presName="tx1" presStyleLbl="revTx" presStyleIdx="1" presStyleCnt="7"/>
      <dgm:spPr/>
    </dgm:pt>
    <dgm:pt modelId="{22B04C27-29E0-4519-83BE-3FEA01A8D9F2}" type="pres">
      <dgm:prSet presAssocID="{F770AAEE-B65B-4432-809D-B2BF28DBD70C}" presName="vert1" presStyleCnt="0"/>
      <dgm:spPr/>
    </dgm:pt>
    <dgm:pt modelId="{1B742EAE-433A-4623-BD1F-0B43D0DA89C5}" type="pres">
      <dgm:prSet presAssocID="{05854E41-2637-454E-8767-7B8BE4C69101}" presName="thickLine" presStyleLbl="alignNode1" presStyleIdx="2" presStyleCnt="7"/>
      <dgm:spPr/>
    </dgm:pt>
    <dgm:pt modelId="{964F4333-88D0-481D-8745-8978C819CD82}" type="pres">
      <dgm:prSet presAssocID="{05854E41-2637-454E-8767-7B8BE4C69101}" presName="horz1" presStyleCnt="0"/>
      <dgm:spPr/>
    </dgm:pt>
    <dgm:pt modelId="{A55FEF53-E42E-41A9-96EB-E02CDD0B51C6}" type="pres">
      <dgm:prSet presAssocID="{05854E41-2637-454E-8767-7B8BE4C69101}" presName="tx1" presStyleLbl="revTx" presStyleIdx="2" presStyleCnt="7"/>
      <dgm:spPr/>
    </dgm:pt>
    <dgm:pt modelId="{BEE17B21-7FA0-4BC8-AD10-1D4640466AA6}" type="pres">
      <dgm:prSet presAssocID="{05854E41-2637-454E-8767-7B8BE4C69101}" presName="vert1" presStyleCnt="0"/>
      <dgm:spPr/>
    </dgm:pt>
    <dgm:pt modelId="{3A87BF97-6327-4F36-B5F8-0C06C4F85099}" type="pres">
      <dgm:prSet presAssocID="{6CCD02C0-63CD-46B5-AA18-36B96B42E045}" presName="thickLine" presStyleLbl="alignNode1" presStyleIdx="3" presStyleCnt="7"/>
      <dgm:spPr/>
    </dgm:pt>
    <dgm:pt modelId="{CBA8F742-C3FE-4BBE-9034-BA7F1B6544B8}" type="pres">
      <dgm:prSet presAssocID="{6CCD02C0-63CD-46B5-AA18-36B96B42E045}" presName="horz1" presStyleCnt="0"/>
      <dgm:spPr/>
    </dgm:pt>
    <dgm:pt modelId="{171B49F5-4840-4BD0-A7E3-1186EFE285D0}" type="pres">
      <dgm:prSet presAssocID="{6CCD02C0-63CD-46B5-AA18-36B96B42E045}" presName="tx1" presStyleLbl="revTx" presStyleIdx="3" presStyleCnt="7"/>
      <dgm:spPr/>
    </dgm:pt>
    <dgm:pt modelId="{D06800C0-248B-482D-85A0-3FF15FA575B3}" type="pres">
      <dgm:prSet presAssocID="{6CCD02C0-63CD-46B5-AA18-36B96B42E045}" presName="vert1" presStyleCnt="0"/>
      <dgm:spPr/>
    </dgm:pt>
    <dgm:pt modelId="{A3045559-ACF7-43C8-9687-C51A2C4E3F3C}" type="pres">
      <dgm:prSet presAssocID="{AD4DC610-894D-4E69-998C-7F67DFB92E5C}" presName="thickLine" presStyleLbl="alignNode1" presStyleIdx="4" presStyleCnt="7"/>
      <dgm:spPr/>
    </dgm:pt>
    <dgm:pt modelId="{820E443D-D31E-4C1C-A80B-0194AB59DCBD}" type="pres">
      <dgm:prSet presAssocID="{AD4DC610-894D-4E69-998C-7F67DFB92E5C}" presName="horz1" presStyleCnt="0"/>
      <dgm:spPr/>
    </dgm:pt>
    <dgm:pt modelId="{5337F94D-1F64-472E-8A4F-D1044D165C89}" type="pres">
      <dgm:prSet presAssocID="{AD4DC610-894D-4E69-998C-7F67DFB92E5C}" presName="tx1" presStyleLbl="revTx" presStyleIdx="4" presStyleCnt="7"/>
      <dgm:spPr/>
    </dgm:pt>
    <dgm:pt modelId="{4151833D-C652-4756-A541-BDD02F455589}" type="pres">
      <dgm:prSet presAssocID="{AD4DC610-894D-4E69-998C-7F67DFB92E5C}" presName="vert1" presStyleCnt="0"/>
      <dgm:spPr/>
    </dgm:pt>
    <dgm:pt modelId="{2E76317A-A84D-40FC-9E83-FF16CCB7FE9B}" type="pres">
      <dgm:prSet presAssocID="{C92646AE-89EE-4B2E-AC9D-7398D8CA4080}" presName="thickLine" presStyleLbl="alignNode1" presStyleIdx="5" presStyleCnt="7"/>
      <dgm:spPr/>
    </dgm:pt>
    <dgm:pt modelId="{E3AA2524-1A81-43D1-9EB9-596366E21429}" type="pres">
      <dgm:prSet presAssocID="{C92646AE-89EE-4B2E-AC9D-7398D8CA4080}" presName="horz1" presStyleCnt="0"/>
      <dgm:spPr/>
    </dgm:pt>
    <dgm:pt modelId="{CCA7F92C-7680-411E-A9B8-D09012080222}" type="pres">
      <dgm:prSet presAssocID="{C92646AE-89EE-4B2E-AC9D-7398D8CA4080}" presName="tx1" presStyleLbl="revTx" presStyleIdx="5" presStyleCnt="7"/>
      <dgm:spPr/>
    </dgm:pt>
    <dgm:pt modelId="{FECE4770-A5C9-41A4-B090-67CFB2576423}" type="pres">
      <dgm:prSet presAssocID="{C92646AE-89EE-4B2E-AC9D-7398D8CA4080}" presName="vert1" presStyleCnt="0"/>
      <dgm:spPr/>
    </dgm:pt>
    <dgm:pt modelId="{EF05E9B9-7226-4E22-9845-362BA9CF3A40}" type="pres">
      <dgm:prSet presAssocID="{B1B82975-892C-4451-BA90-5F5F9CB6EBD0}" presName="thickLine" presStyleLbl="alignNode1" presStyleIdx="6" presStyleCnt="7"/>
      <dgm:spPr/>
    </dgm:pt>
    <dgm:pt modelId="{81072482-5F4D-4802-9D83-035417A0E237}" type="pres">
      <dgm:prSet presAssocID="{B1B82975-892C-4451-BA90-5F5F9CB6EBD0}" presName="horz1" presStyleCnt="0"/>
      <dgm:spPr/>
    </dgm:pt>
    <dgm:pt modelId="{1E8A7AEC-C1B4-428C-98A9-70FF3CB6403B}" type="pres">
      <dgm:prSet presAssocID="{B1B82975-892C-4451-BA90-5F5F9CB6EBD0}" presName="tx1" presStyleLbl="revTx" presStyleIdx="6" presStyleCnt="7"/>
      <dgm:spPr/>
    </dgm:pt>
    <dgm:pt modelId="{6BC5A41D-3DC0-4D8F-AF6E-3F6946AF3871}" type="pres">
      <dgm:prSet presAssocID="{B1B82975-892C-4451-BA90-5F5F9CB6EBD0}" presName="vert1" presStyleCnt="0"/>
      <dgm:spPr/>
    </dgm:pt>
  </dgm:ptLst>
  <dgm:cxnLst>
    <dgm:cxn modelId="{5128BB19-249E-4C25-9E88-1197CA90FED2}" type="presOf" srcId="{05854E41-2637-454E-8767-7B8BE4C69101}" destId="{A55FEF53-E42E-41A9-96EB-E02CDD0B51C6}" srcOrd="0" destOrd="0" presId="urn:microsoft.com/office/officeart/2008/layout/LinedList"/>
    <dgm:cxn modelId="{3FB1E71E-C106-4DC8-899E-1DA170B51315}" srcId="{3605C14B-B15A-4795-8420-9A7BE3DE9114}" destId="{B0F128D5-C0CE-40AF-BB67-8E1C8A5BD985}" srcOrd="0" destOrd="0" parTransId="{B07E4950-7819-4308-A6BE-2F71B6E5566E}" sibTransId="{B2ACF48F-E32C-4FCA-A861-488D3399BE09}"/>
    <dgm:cxn modelId="{684F5821-4B5D-4A8F-9874-DCCFF79BB088}" srcId="{3605C14B-B15A-4795-8420-9A7BE3DE9114}" destId="{B1B82975-892C-4451-BA90-5F5F9CB6EBD0}" srcOrd="6" destOrd="0" parTransId="{176FAAE1-4524-4CDF-A6DF-FA03D6A6B01F}" sibTransId="{038263C4-1E9D-4DBE-A549-B84B6FED47DC}"/>
    <dgm:cxn modelId="{A55BA028-BD2F-4340-B579-738A85A852C5}" type="presOf" srcId="{B0F128D5-C0CE-40AF-BB67-8E1C8A5BD985}" destId="{B08ADAAD-6CBA-4BB8-82DD-5A088810FBF9}" srcOrd="0" destOrd="0" presId="urn:microsoft.com/office/officeart/2008/layout/LinedList"/>
    <dgm:cxn modelId="{8D79CD32-6270-4094-B545-A10C5DD9FA9F}" srcId="{3605C14B-B15A-4795-8420-9A7BE3DE9114}" destId="{AD4DC610-894D-4E69-998C-7F67DFB92E5C}" srcOrd="4" destOrd="0" parTransId="{A8FF6277-1E4A-490E-B4D8-8E77810774DF}" sibTransId="{B462EED0-3132-4B99-86F5-90AEC899E70F}"/>
    <dgm:cxn modelId="{1DC4E737-2ABF-4BDD-A131-6FF0F6CCB54D}" srcId="{3605C14B-B15A-4795-8420-9A7BE3DE9114}" destId="{05854E41-2637-454E-8767-7B8BE4C69101}" srcOrd="2" destOrd="0" parTransId="{81AA45E0-E418-45FC-A0CC-C3B116A80616}" sibTransId="{CADB0FE7-4803-4949-B504-CCC153A380ED}"/>
    <dgm:cxn modelId="{D94A3560-DD27-477D-B890-20044FFBC3D2}" type="presOf" srcId="{AD4DC610-894D-4E69-998C-7F67DFB92E5C}" destId="{5337F94D-1F64-472E-8A4F-D1044D165C89}" srcOrd="0" destOrd="0" presId="urn:microsoft.com/office/officeart/2008/layout/LinedList"/>
    <dgm:cxn modelId="{9CA1884C-8ED8-4CB1-8530-E282A9342704}" srcId="{3605C14B-B15A-4795-8420-9A7BE3DE9114}" destId="{6CCD02C0-63CD-46B5-AA18-36B96B42E045}" srcOrd="3" destOrd="0" parTransId="{0D742E8A-FFC4-4F5C-A3DE-20A7D0E35611}" sibTransId="{BC2430C2-0655-407D-9EEE-53B231F52B1A}"/>
    <dgm:cxn modelId="{666DB571-DC2E-4614-BAD5-0FE6F3C5979F}" type="presOf" srcId="{B1B82975-892C-4451-BA90-5F5F9CB6EBD0}" destId="{1E8A7AEC-C1B4-428C-98A9-70FF3CB6403B}" srcOrd="0" destOrd="0" presId="urn:microsoft.com/office/officeart/2008/layout/LinedList"/>
    <dgm:cxn modelId="{19632178-E4A8-4006-A9F7-7A31DDF6B002}" type="presOf" srcId="{F770AAEE-B65B-4432-809D-B2BF28DBD70C}" destId="{35C511D9-613F-439C-BA58-0D84C3B4AB82}" srcOrd="0" destOrd="0" presId="urn:microsoft.com/office/officeart/2008/layout/LinedList"/>
    <dgm:cxn modelId="{17E361BC-34BE-4CEF-A869-9991665C4496}" srcId="{3605C14B-B15A-4795-8420-9A7BE3DE9114}" destId="{F770AAEE-B65B-4432-809D-B2BF28DBD70C}" srcOrd="1" destOrd="0" parTransId="{97BDD36C-5929-4205-B2B4-101A7ADD65E1}" sibTransId="{D6EE2C92-65CB-4F1D-ABA5-60544C1ABABB}"/>
    <dgm:cxn modelId="{4967B6CB-9BC1-457D-B1DE-19AC05F12021}" type="presOf" srcId="{3605C14B-B15A-4795-8420-9A7BE3DE9114}" destId="{D1428F2D-A206-45D7-8EC2-F59F8214896F}" srcOrd="0" destOrd="0" presId="urn:microsoft.com/office/officeart/2008/layout/LinedList"/>
    <dgm:cxn modelId="{644E94DA-6D32-4160-A5C7-D7BA6A5310EE}" type="presOf" srcId="{C92646AE-89EE-4B2E-AC9D-7398D8CA4080}" destId="{CCA7F92C-7680-411E-A9B8-D09012080222}" srcOrd="0" destOrd="0" presId="urn:microsoft.com/office/officeart/2008/layout/LinedList"/>
    <dgm:cxn modelId="{DDF86EE5-3CB5-4BAB-9DDB-A726A7E0B738}" srcId="{3605C14B-B15A-4795-8420-9A7BE3DE9114}" destId="{C92646AE-89EE-4B2E-AC9D-7398D8CA4080}" srcOrd="5" destOrd="0" parTransId="{1EB5E03C-C3BF-4CD8-88A4-41082177648F}" sibTransId="{353CAF83-DBA1-41CE-ABDF-F79B03B0E4BB}"/>
    <dgm:cxn modelId="{27D464F5-5DFA-436E-B98D-7A9EBD7DF12A}" type="presOf" srcId="{6CCD02C0-63CD-46B5-AA18-36B96B42E045}" destId="{171B49F5-4840-4BD0-A7E3-1186EFE285D0}" srcOrd="0" destOrd="0" presId="urn:microsoft.com/office/officeart/2008/layout/LinedList"/>
    <dgm:cxn modelId="{FD49CD70-15EC-4273-A825-3BCA453E1F64}" type="presParOf" srcId="{D1428F2D-A206-45D7-8EC2-F59F8214896F}" destId="{DF10DB88-9AA8-4035-AD3A-2EB6E9AE3926}" srcOrd="0" destOrd="0" presId="urn:microsoft.com/office/officeart/2008/layout/LinedList"/>
    <dgm:cxn modelId="{0B403AF3-2695-4B48-BEBF-D29288596E9A}" type="presParOf" srcId="{D1428F2D-A206-45D7-8EC2-F59F8214896F}" destId="{86363682-D2FC-429E-BFFF-3A1FE0D14210}" srcOrd="1" destOrd="0" presId="urn:microsoft.com/office/officeart/2008/layout/LinedList"/>
    <dgm:cxn modelId="{425B40F7-4E9B-402E-B07B-1890D3DBB90D}" type="presParOf" srcId="{86363682-D2FC-429E-BFFF-3A1FE0D14210}" destId="{B08ADAAD-6CBA-4BB8-82DD-5A088810FBF9}" srcOrd="0" destOrd="0" presId="urn:microsoft.com/office/officeart/2008/layout/LinedList"/>
    <dgm:cxn modelId="{80420ED1-F6BB-45F9-A333-4100CDFA2E44}" type="presParOf" srcId="{86363682-D2FC-429E-BFFF-3A1FE0D14210}" destId="{F4861A0F-C670-4D56-AB18-F466645AC0D8}" srcOrd="1" destOrd="0" presId="urn:microsoft.com/office/officeart/2008/layout/LinedList"/>
    <dgm:cxn modelId="{471BEF01-CE52-4713-9B51-5CF5521EE954}" type="presParOf" srcId="{D1428F2D-A206-45D7-8EC2-F59F8214896F}" destId="{FB9153D2-0D59-451E-A046-1ECDF7A07CD8}" srcOrd="2" destOrd="0" presId="urn:microsoft.com/office/officeart/2008/layout/LinedList"/>
    <dgm:cxn modelId="{85A8E05B-9664-4659-BCF8-D3154C23C818}" type="presParOf" srcId="{D1428F2D-A206-45D7-8EC2-F59F8214896F}" destId="{F38B2130-59E6-4F8F-9021-2E03B3DCC10C}" srcOrd="3" destOrd="0" presId="urn:microsoft.com/office/officeart/2008/layout/LinedList"/>
    <dgm:cxn modelId="{88AAD2A3-DE79-480A-98DF-C7DD5591F793}" type="presParOf" srcId="{F38B2130-59E6-4F8F-9021-2E03B3DCC10C}" destId="{35C511D9-613F-439C-BA58-0D84C3B4AB82}" srcOrd="0" destOrd="0" presId="urn:microsoft.com/office/officeart/2008/layout/LinedList"/>
    <dgm:cxn modelId="{16259589-B63A-4170-BD80-B7AEEEB01955}" type="presParOf" srcId="{F38B2130-59E6-4F8F-9021-2E03B3DCC10C}" destId="{22B04C27-29E0-4519-83BE-3FEA01A8D9F2}" srcOrd="1" destOrd="0" presId="urn:microsoft.com/office/officeart/2008/layout/LinedList"/>
    <dgm:cxn modelId="{C908B3F8-620A-42C9-8AF3-C6C4D17A8071}" type="presParOf" srcId="{D1428F2D-A206-45D7-8EC2-F59F8214896F}" destId="{1B742EAE-433A-4623-BD1F-0B43D0DA89C5}" srcOrd="4" destOrd="0" presId="urn:microsoft.com/office/officeart/2008/layout/LinedList"/>
    <dgm:cxn modelId="{F98B334F-F74F-422A-9D87-14DB097A1DA4}" type="presParOf" srcId="{D1428F2D-A206-45D7-8EC2-F59F8214896F}" destId="{964F4333-88D0-481D-8745-8978C819CD82}" srcOrd="5" destOrd="0" presId="urn:microsoft.com/office/officeart/2008/layout/LinedList"/>
    <dgm:cxn modelId="{F2C1ED46-58BE-42D6-9C85-7A12CC98456B}" type="presParOf" srcId="{964F4333-88D0-481D-8745-8978C819CD82}" destId="{A55FEF53-E42E-41A9-96EB-E02CDD0B51C6}" srcOrd="0" destOrd="0" presId="urn:microsoft.com/office/officeart/2008/layout/LinedList"/>
    <dgm:cxn modelId="{F5B4D819-12B4-4062-B4A8-C0E6593EF789}" type="presParOf" srcId="{964F4333-88D0-481D-8745-8978C819CD82}" destId="{BEE17B21-7FA0-4BC8-AD10-1D4640466AA6}" srcOrd="1" destOrd="0" presId="urn:microsoft.com/office/officeart/2008/layout/LinedList"/>
    <dgm:cxn modelId="{5FDA96EB-A289-41EC-9659-73C68D0690E5}" type="presParOf" srcId="{D1428F2D-A206-45D7-8EC2-F59F8214896F}" destId="{3A87BF97-6327-4F36-B5F8-0C06C4F85099}" srcOrd="6" destOrd="0" presId="urn:microsoft.com/office/officeart/2008/layout/LinedList"/>
    <dgm:cxn modelId="{B33ABA60-7E6F-4CFC-8AD4-0C38479F0A19}" type="presParOf" srcId="{D1428F2D-A206-45D7-8EC2-F59F8214896F}" destId="{CBA8F742-C3FE-4BBE-9034-BA7F1B6544B8}" srcOrd="7" destOrd="0" presId="urn:microsoft.com/office/officeart/2008/layout/LinedList"/>
    <dgm:cxn modelId="{D5605277-9CF9-4DD1-ACA4-70689F02AB26}" type="presParOf" srcId="{CBA8F742-C3FE-4BBE-9034-BA7F1B6544B8}" destId="{171B49F5-4840-4BD0-A7E3-1186EFE285D0}" srcOrd="0" destOrd="0" presId="urn:microsoft.com/office/officeart/2008/layout/LinedList"/>
    <dgm:cxn modelId="{7990A5C0-360A-4119-BA91-69DC3D36C9C1}" type="presParOf" srcId="{CBA8F742-C3FE-4BBE-9034-BA7F1B6544B8}" destId="{D06800C0-248B-482D-85A0-3FF15FA575B3}" srcOrd="1" destOrd="0" presId="urn:microsoft.com/office/officeart/2008/layout/LinedList"/>
    <dgm:cxn modelId="{0C704BB4-F6FA-4066-80D3-53A46F99F71E}" type="presParOf" srcId="{D1428F2D-A206-45D7-8EC2-F59F8214896F}" destId="{A3045559-ACF7-43C8-9687-C51A2C4E3F3C}" srcOrd="8" destOrd="0" presId="urn:microsoft.com/office/officeart/2008/layout/LinedList"/>
    <dgm:cxn modelId="{7ACB67A5-5DF1-40E3-9664-CE3A59E061DB}" type="presParOf" srcId="{D1428F2D-A206-45D7-8EC2-F59F8214896F}" destId="{820E443D-D31E-4C1C-A80B-0194AB59DCBD}" srcOrd="9" destOrd="0" presId="urn:microsoft.com/office/officeart/2008/layout/LinedList"/>
    <dgm:cxn modelId="{C4C3BB2C-6DCA-474E-971D-47ED75E3C6A0}" type="presParOf" srcId="{820E443D-D31E-4C1C-A80B-0194AB59DCBD}" destId="{5337F94D-1F64-472E-8A4F-D1044D165C89}" srcOrd="0" destOrd="0" presId="urn:microsoft.com/office/officeart/2008/layout/LinedList"/>
    <dgm:cxn modelId="{A3F2017C-3048-4A2C-BCDF-7640FE03C245}" type="presParOf" srcId="{820E443D-D31E-4C1C-A80B-0194AB59DCBD}" destId="{4151833D-C652-4756-A541-BDD02F455589}" srcOrd="1" destOrd="0" presId="urn:microsoft.com/office/officeart/2008/layout/LinedList"/>
    <dgm:cxn modelId="{59A50616-8B0A-4D94-AE69-A42C237CEC93}" type="presParOf" srcId="{D1428F2D-A206-45D7-8EC2-F59F8214896F}" destId="{2E76317A-A84D-40FC-9E83-FF16CCB7FE9B}" srcOrd="10" destOrd="0" presId="urn:microsoft.com/office/officeart/2008/layout/LinedList"/>
    <dgm:cxn modelId="{1F12F3EF-0B2E-4EB7-8745-7DCF4FD8983E}" type="presParOf" srcId="{D1428F2D-A206-45D7-8EC2-F59F8214896F}" destId="{E3AA2524-1A81-43D1-9EB9-596366E21429}" srcOrd="11" destOrd="0" presId="urn:microsoft.com/office/officeart/2008/layout/LinedList"/>
    <dgm:cxn modelId="{3C6FC6A9-83A8-407F-AFC8-4654A1EB8BA3}" type="presParOf" srcId="{E3AA2524-1A81-43D1-9EB9-596366E21429}" destId="{CCA7F92C-7680-411E-A9B8-D09012080222}" srcOrd="0" destOrd="0" presId="urn:microsoft.com/office/officeart/2008/layout/LinedList"/>
    <dgm:cxn modelId="{FE274515-9348-4EB2-9148-38B9D5B184FD}" type="presParOf" srcId="{E3AA2524-1A81-43D1-9EB9-596366E21429}" destId="{FECE4770-A5C9-41A4-B090-67CFB2576423}" srcOrd="1" destOrd="0" presId="urn:microsoft.com/office/officeart/2008/layout/LinedList"/>
    <dgm:cxn modelId="{12E6A5DB-8EAC-4EE6-8BEB-80598566AC5B}" type="presParOf" srcId="{D1428F2D-A206-45D7-8EC2-F59F8214896F}" destId="{EF05E9B9-7226-4E22-9845-362BA9CF3A40}" srcOrd="12" destOrd="0" presId="urn:microsoft.com/office/officeart/2008/layout/LinedList"/>
    <dgm:cxn modelId="{D4C40C96-7AE7-4458-B8F2-6F95566D6A6A}" type="presParOf" srcId="{D1428F2D-A206-45D7-8EC2-F59F8214896F}" destId="{81072482-5F4D-4802-9D83-035417A0E237}" srcOrd="13" destOrd="0" presId="urn:microsoft.com/office/officeart/2008/layout/LinedList"/>
    <dgm:cxn modelId="{9E4BE496-3C77-4DD0-A7B9-82F214501558}" type="presParOf" srcId="{81072482-5F4D-4802-9D83-035417A0E237}" destId="{1E8A7AEC-C1B4-428C-98A9-70FF3CB6403B}" srcOrd="0" destOrd="0" presId="urn:microsoft.com/office/officeart/2008/layout/LinedList"/>
    <dgm:cxn modelId="{194C9239-46DB-41EC-A4C7-76035C637C1E}" type="presParOf" srcId="{81072482-5F4D-4802-9D83-035417A0E237}" destId="{6BC5A41D-3DC0-4D8F-AF6E-3F6946AF38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F0F872-2257-46E4-89C5-5B9BA881556A}" type="doc">
      <dgm:prSet loTypeId="urn:microsoft.com/office/officeart/2005/8/layout/default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A87796C-EE36-4BB4-80F5-86942C7D348E}">
      <dgm:prSet custT="1"/>
      <dgm:spPr/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Many Oregon youth have already tried gambling.</a:t>
          </a:r>
          <a:endParaRPr lang="en-US" sz="20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gm:t>
    </dgm:pt>
    <dgm:pt modelId="{1F756F95-B28C-48E4-9D7A-6BF407F9F970}" type="parTrans" cxnId="{3EEB3DBF-2B41-4104-8204-A8BD9146574F}">
      <dgm:prSet/>
      <dgm:spPr/>
      <dgm:t>
        <a:bodyPr/>
        <a:lstStyle/>
        <a:p>
          <a:endParaRPr lang="en-US"/>
        </a:p>
      </dgm:t>
    </dgm:pt>
    <dgm:pt modelId="{FC6E46FC-C029-428C-8EFD-18E0705358C8}" type="sibTrans" cxnId="{3EEB3DBF-2B41-4104-8204-A8BD9146574F}">
      <dgm:prSet/>
      <dgm:spPr/>
      <dgm:t>
        <a:bodyPr/>
        <a:lstStyle/>
        <a:p>
          <a:endParaRPr lang="en-US"/>
        </a:p>
      </dgm:t>
    </dgm:pt>
    <dgm:pt modelId="{3E339042-F4F9-4DBF-81A5-4221409389F5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</a:t>
          </a:r>
          <a:r>
            <a:rPr lang="en-US" sz="200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 prefer learning from teachers, parents, and social media</a:t>
          </a:r>
          <a:endParaRPr lang="en-US" sz="20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gm:t>
    </dgm:pt>
    <dgm:pt modelId="{10CA03E7-6DFC-431F-830D-8712ADF7E847}" type="parTrans" cxnId="{8C96CB34-14CF-4208-AD6E-7D57C5E91EFE}">
      <dgm:prSet/>
      <dgm:spPr/>
      <dgm:t>
        <a:bodyPr/>
        <a:lstStyle/>
        <a:p>
          <a:endParaRPr lang="en-US"/>
        </a:p>
      </dgm:t>
    </dgm:pt>
    <dgm:pt modelId="{8EA39845-B092-4B7E-B955-AD0CEAAB0ADD}" type="sibTrans" cxnId="{8C96CB34-14CF-4208-AD6E-7D57C5E91EFE}">
      <dgm:prSet/>
      <dgm:spPr/>
      <dgm:t>
        <a:bodyPr/>
        <a:lstStyle/>
        <a:p>
          <a:endParaRPr lang="en-US"/>
        </a:p>
      </dgm:t>
    </dgm:pt>
    <dgm:pt modelId="{2622282E-DB15-4C9E-A671-38DB68252C42}">
      <dgm:prSet custT="1"/>
      <dgm:spPr/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view gambling as both risky and fun, and identify the similarities to video games</a:t>
          </a:r>
          <a:endParaRPr lang="en-US" sz="20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gm:t>
    </dgm:pt>
    <dgm:pt modelId="{48FB291C-B67D-4851-8E42-6C73E4B7B77F}" type="parTrans" cxnId="{01263BAE-E609-43A8-BAD8-800F196BF129}">
      <dgm:prSet/>
      <dgm:spPr/>
      <dgm:t>
        <a:bodyPr/>
        <a:lstStyle/>
        <a:p>
          <a:endParaRPr lang="en-US"/>
        </a:p>
      </dgm:t>
    </dgm:pt>
    <dgm:pt modelId="{D09901F0-E8C1-4DB6-979F-FD3A90B8A6E9}" type="sibTrans" cxnId="{01263BAE-E609-43A8-BAD8-800F196BF129}">
      <dgm:prSet/>
      <dgm:spPr/>
      <dgm:t>
        <a:bodyPr/>
        <a:lstStyle/>
        <a:p>
          <a:endParaRPr lang="en-US"/>
        </a:p>
      </dgm:t>
    </dgm:pt>
    <dgm:pt modelId="{753AB521-FC10-431A-8DDF-775BEFD28DF3}">
      <dgm:prSet custT="1"/>
      <dgm:spPr/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Parents &amp; caregivers underestimate youth exposure to gambling</a:t>
          </a:r>
          <a:endParaRPr lang="en-US" sz="20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gm:t>
    </dgm:pt>
    <dgm:pt modelId="{E2215C3B-BC05-4374-9936-573DF7722DF7}" type="parTrans" cxnId="{AD76D1AC-73A1-4235-8751-E78FE255AB61}">
      <dgm:prSet/>
      <dgm:spPr/>
      <dgm:t>
        <a:bodyPr/>
        <a:lstStyle/>
        <a:p>
          <a:endParaRPr lang="en-US"/>
        </a:p>
      </dgm:t>
    </dgm:pt>
    <dgm:pt modelId="{D42A9CCD-6C60-44C3-B58B-C92632257F61}" type="sibTrans" cxnId="{AD76D1AC-73A1-4235-8751-E78FE255AB61}">
      <dgm:prSet/>
      <dgm:spPr/>
      <dgm:t>
        <a:bodyPr/>
        <a:lstStyle/>
        <a:p>
          <a:endParaRPr lang="en-US"/>
        </a:p>
      </dgm:t>
    </dgm:pt>
    <dgm:pt modelId="{25F6FE3B-9BE7-46AD-AD95-0C31657B00F7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Concerns include normalization, addiction risk, financial impacts, and links to other risky behaviors </a:t>
          </a:r>
        </a:p>
      </dgm:t>
    </dgm:pt>
    <dgm:pt modelId="{A34D814A-5848-4CD0-9E69-C5FD8E553300}" type="parTrans" cxnId="{C95AF22D-5060-4101-BDDA-018580FE77A0}">
      <dgm:prSet/>
      <dgm:spPr/>
      <dgm:t>
        <a:bodyPr/>
        <a:lstStyle/>
        <a:p>
          <a:endParaRPr lang="en-US"/>
        </a:p>
      </dgm:t>
    </dgm:pt>
    <dgm:pt modelId="{831061A9-E99D-4CF2-8B44-C6CFB97CA9E5}" type="sibTrans" cxnId="{C95AF22D-5060-4101-BDDA-018580FE77A0}">
      <dgm:prSet/>
      <dgm:spPr/>
      <dgm:t>
        <a:bodyPr/>
        <a:lstStyle/>
        <a:p>
          <a:endParaRPr lang="en-US"/>
        </a:p>
      </dgm:t>
    </dgm:pt>
    <dgm:pt modelId="{F3D01068-ED69-4679-9095-A74F08917693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Parents &amp; Caregivers want toolkits, culturally relevant resources, and guidance for conversations</a:t>
          </a:r>
        </a:p>
      </dgm:t>
    </dgm:pt>
    <dgm:pt modelId="{38AB7AE4-34A6-458E-B818-8723FA3F81C5}" type="parTrans" cxnId="{BF716DC5-9DCE-416D-B787-7EADBA2D8629}">
      <dgm:prSet/>
      <dgm:spPr/>
      <dgm:t>
        <a:bodyPr/>
        <a:lstStyle/>
        <a:p>
          <a:endParaRPr lang="en-US"/>
        </a:p>
      </dgm:t>
    </dgm:pt>
    <dgm:pt modelId="{8306E53C-9E38-45F2-89BE-913F1380ABC4}" type="sibTrans" cxnId="{BF716DC5-9DCE-416D-B787-7EADBA2D8629}">
      <dgm:prSet/>
      <dgm:spPr/>
      <dgm:t>
        <a:bodyPr/>
        <a:lstStyle/>
        <a:p>
          <a:endParaRPr lang="en-US"/>
        </a:p>
      </dgm:t>
    </dgm:pt>
    <dgm:pt modelId="{305625B1-7456-419B-902B-EA42BF8ADB8F}" type="pres">
      <dgm:prSet presAssocID="{41F0F872-2257-46E4-89C5-5B9BA881556A}" presName="diagram" presStyleCnt="0">
        <dgm:presLayoutVars>
          <dgm:dir/>
          <dgm:resizeHandles val="exact"/>
        </dgm:presLayoutVars>
      </dgm:prSet>
      <dgm:spPr/>
    </dgm:pt>
    <dgm:pt modelId="{E1A8AA2F-60DA-43A7-A035-F333DD0827EF}" type="pres">
      <dgm:prSet presAssocID="{2A87796C-EE36-4BB4-80F5-86942C7D348E}" presName="node" presStyleLbl="node1" presStyleIdx="0" presStyleCnt="6">
        <dgm:presLayoutVars>
          <dgm:bulletEnabled val="1"/>
        </dgm:presLayoutVars>
      </dgm:prSet>
      <dgm:spPr/>
    </dgm:pt>
    <dgm:pt modelId="{08629555-64BC-406B-988F-68DF731E87E6}" type="pres">
      <dgm:prSet presAssocID="{FC6E46FC-C029-428C-8EFD-18E0705358C8}" presName="sibTrans" presStyleCnt="0"/>
      <dgm:spPr/>
    </dgm:pt>
    <dgm:pt modelId="{D6A5F589-577D-4A6B-987D-74579829409D}" type="pres">
      <dgm:prSet presAssocID="{3E339042-F4F9-4DBF-81A5-4221409389F5}" presName="node" presStyleLbl="node1" presStyleIdx="1" presStyleCnt="6">
        <dgm:presLayoutVars>
          <dgm:bulletEnabled val="1"/>
        </dgm:presLayoutVars>
      </dgm:prSet>
      <dgm:spPr/>
    </dgm:pt>
    <dgm:pt modelId="{015B29AF-DF2D-400F-A809-3799C6A14DED}" type="pres">
      <dgm:prSet presAssocID="{8EA39845-B092-4B7E-B955-AD0CEAAB0ADD}" presName="sibTrans" presStyleCnt="0"/>
      <dgm:spPr/>
    </dgm:pt>
    <dgm:pt modelId="{1FC3AB23-C2F8-4BEB-974C-945E94E0AE60}" type="pres">
      <dgm:prSet presAssocID="{2622282E-DB15-4C9E-A671-38DB68252C42}" presName="node" presStyleLbl="node1" presStyleIdx="2" presStyleCnt="6">
        <dgm:presLayoutVars>
          <dgm:bulletEnabled val="1"/>
        </dgm:presLayoutVars>
      </dgm:prSet>
      <dgm:spPr/>
    </dgm:pt>
    <dgm:pt modelId="{59ADA66C-BBD1-457F-9D43-FBDBB6EBE037}" type="pres">
      <dgm:prSet presAssocID="{D09901F0-E8C1-4DB6-979F-FD3A90B8A6E9}" presName="sibTrans" presStyleCnt="0"/>
      <dgm:spPr/>
    </dgm:pt>
    <dgm:pt modelId="{7D75ED8F-AD60-4C62-A7E2-FE22963EB975}" type="pres">
      <dgm:prSet presAssocID="{753AB521-FC10-431A-8DDF-775BEFD28DF3}" presName="node" presStyleLbl="node1" presStyleIdx="3" presStyleCnt="6">
        <dgm:presLayoutVars>
          <dgm:bulletEnabled val="1"/>
        </dgm:presLayoutVars>
      </dgm:prSet>
      <dgm:spPr/>
    </dgm:pt>
    <dgm:pt modelId="{B8797E8D-A98A-4762-950C-C95DA7B85A43}" type="pres">
      <dgm:prSet presAssocID="{D42A9CCD-6C60-44C3-B58B-C92632257F61}" presName="sibTrans" presStyleCnt="0"/>
      <dgm:spPr/>
    </dgm:pt>
    <dgm:pt modelId="{59304755-FCA1-41C8-8DD8-0FAB6B5DAD43}" type="pres">
      <dgm:prSet presAssocID="{25F6FE3B-9BE7-46AD-AD95-0C31657B00F7}" presName="node" presStyleLbl="node1" presStyleIdx="4" presStyleCnt="6">
        <dgm:presLayoutVars>
          <dgm:bulletEnabled val="1"/>
        </dgm:presLayoutVars>
      </dgm:prSet>
      <dgm:spPr/>
    </dgm:pt>
    <dgm:pt modelId="{C63E2C3B-F02C-471C-A6F5-1E3AA0741EFB}" type="pres">
      <dgm:prSet presAssocID="{831061A9-E99D-4CF2-8B44-C6CFB97CA9E5}" presName="sibTrans" presStyleCnt="0"/>
      <dgm:spPr/>
    </dgm:pt>
    <dgm:pt modelId="{74FD8A98-B230-4E59-B1D4-9C6F3F43628E}" type="pres">
      <dgm:prSet presAssocID="{F3D01068-ED69-4679-9095-A74F08917693}" presName="node" presStyleLbl="node1" presStyleIdx="5" presStyleCnt="6">
        <dgm:presLayoutVars>
          <dgm:bulletEnabled val="1"/>
        </dgm:presLayoutVars>
      </dgm:prSet>
      <dgm:spPr/>
    </dgm:pt>
  </dgm:ptLst>
  <dgm:cxnLst>
    <dgm:cxn modelId="{C95AF22D-5060-4101-BDDA-018580FE77A0}" srcId="{41F0F872-2257-46E4-89C5-5B9BA881556A}" destId="{25F6FE3B-9BE7-46AD-AD95-0C31657B00F7}" srcOrd="4" destOrd="0" parTransId="{A34D814A-5848-4CD0-9E69-C5FD8E553300}" sibTransId="{831061A9-E99D-4CF2-8B44-C6CFB97CA9E5}"/>
    <dgm:cxn modelId="{8C96CB34-14CF-4208-AD6E-7D57C5E91EFE}" srcId="{41F0F872-2257-46E4-89C5-5B9BA881556A}" destId="{3E339042-F4F9-4DBF-81A5-4221409389F5}" srcOrd="1" destOrd="0" parTransId="{10CA03E7-6DFC-431F-830D-8712ADF7E847}" sibTransId="{8EA39845-B092-4B7E-B955-AD0CEAAB0ADD}"/>
    <dgm:cxn modelId="{99BBB736-7325-478E-96B8-CAE2B517D0A9}" type="presOf" srcId="{3E339042-F4F9-4DBF-81A5-4221409389F5}" destId="{D6A5F589-577D-4A6B-987D-74579829409D}" srcOrd="0" destOrd="0" presId="urn:microsoft.com/office/officeart/2005/8/layout/default"/>
    <dgm:cxn modelId="{33CED169-E15A-434D-9396-F338C6F4A87E}" type="presOf" srcId="{25F6FE3B-9BE7-46AD-AD95-0C31657B00F7}" destId="{59304755-FCA1-41C8-8DD8-0FAB6B5DAD43}" srcOrd="0" destOrd="0" presId="urn:microsoft.com/office/officeart/2005/8/layout/default"/>
    <dgm:cxn modelId="{0EF4C37B-DAFD-4A49-8E12-A15596AAEC3F}" type="presOf" srcId="{2A87796C-EE36-4BB4-80F5-86942C7D348E}" destId="{E1A8AA2F-60DA-43A7-A035-F333DD0827EF}" srcOrd="0" destOrd="0" presId="urn:microsoft.com/office/officeart/2005/8/layout/default"/>
    <dgm:cxn modelId="{8F078B83-0EA5-46A9-A32C-F1300004272A}" type="presOf" srcId="{753AB521-FC10-431A-8DDF-775BEFD28DF3}" destId="{7D75ED8F-AD60-4C62-A7E2-FE22963EB975}" srcOrd="0" destOrd="0" presId="urn:microsoft.com/office/officeart/2005/8/layout/default"/>
    <dgm:cxn modelId="{D0369CAC-0368-411E-BB5A-BDB880EF501A}" type="presOf" srcId="{F3D01068-ED69-4679-9095-A74F08917693}" destId="{74FD8A98-B230-4E59-B1D4-9C6F3F43628E}" srcOrd="0" destOrd="0" presId="urn:microsoft.com/office/officeart/2005/8/layout/default"/>
    <dgm:cxn modelId="{AD76D1AC-73A1-4235-8751-E78FE255AB61}" srcId="{41F0F872-2257-46E4-89C5-5B9BA881556A}" destId="{753AB521-FC10-431A-8DDF-775BEFD28DF3}" srcOrd="3" destOrd="0" parTransId="{E2215C3B-BC05-4374-9936-573DF7722DF7}" sibTransId="{D42A9CCD-6C60-44C3-B58B-C92632257F61}"/>
    <dgm:cxn modelId="{01263BAE-E609-43A8-BAD8-800F196BF129}" srcId="{41F0F872-2257-46E4-89C5-5B9BA881556A}" destId="{2622282E-DB15-4C9E-A671-38DB68252C42}" srcOrd="2" destOrd="0" parTransId="{48FB291C-B67D-4851-8E42-6C73E4B7B77F}" sibTransId="{D09901F0-E8C1-4DB6-979F-FD3A90B8A6E9}"/>
    <dgm:cxn modelId="{899B74B5-B129-4115-892D-CD856D02FE23}" type="presOf" srcId="{2622282E-DB15-4C9E-A671-38DB68252C42}" destId="{1FC3AB23-C2F8-4BEB-974C-945E94E0AE60}" srcOrd="0" destOrd="0" presId="urn:microsoft.com/office/officeart/2005/8/layout/default"/>
    <dgm:cxn modelId="{3EEB3DBF-2B41-4104-8204-A8BD9146574F}" srcId="{41F0F872-2257-46E4-89C5-5B9BA881556A}" destId="{2A87796C-EE36-4BB4-80F5-86942C7D348E}" srcOrd="0" destOrd="0" parTransId="{1F756F95-B28C-48E4-9D7A-6BF407F9F970}" sibTransId="{FC6E46FC-C029-428C-8EFD-18E0705358C8}"/>
    <dgm:cxn modelId="{BF716DC5-9DCE-416D-B787-7EADBA2D8629}" srcId="{41F0F872-2257-46E4-89C5-5B9BA881556A}" destId="{F3D01068-ED69-4679-9095-A74F08917693}" srcOrd="5" destOrd="0" parTransId="{38AB7AE4-34A6-458E-B818-8723FA3F81C5}" sibTransId="{8306E53C-9E38-45F2-89BE-913F1380ABC4}"/>
    <dgm:cxn modelId="{AC35E4CC-0478-4D7D-833A-7F4247A5EC76}" type="presOf" srcId="{41F0F872-2257-46E4-89C5-5B9BA881556A}" destId="{305625B1-7456-419B-902B-EA42BF8ADB8F}" srcOrd="0" destOrd="0" presId="urn:microsoft.com/office/officeart/2005/8/layout/default"/>
    <dgm:cxn modelId="{462934F5-A0BB-41BC-96F8-F0C32048E515}" type="presParOf" srcId="{305625B1-7456-419B-902B-EA42BF8ADB8F}" destId="{E1A8AA2F-60DA-43A7-A035-F333DD0827EF}" srcOrd="0" destOrd="0" presId="urn:microsoft.com/office/officeart/2005/8/layout/default"/>
    <dgm:cxn modelId="{B76F84EF-AB72-4EDB-AC91-82429722BA86}" type="presParOf" srcId="{305625B1-7456-419B-902B-EA42BF8ADB8F}" destId="{08629555-64BC-406B-988F-68DF731E87E6}" srcOrd="1" destOrd="0" presId="urn:microsoft.com/office/officeart/2005/8/layout/default"/>
    <dgm:cxn modelId="{3E6D917D-1A8C-4E72-8479-DA4F9477A7E7}" type="presParOf" srcId="{305625B1-7456-419B-902B-EA42BF8ADB8F}" destId="{D6A5F589-577D-4A6B-987D-74579829409D}" srcOrd="2" destOrd="0" presId="urn:microsoft.com/office/officeart/2005/8/layout/default"/>
    <dgm:cxn modelId="{0BCFD35B-9239-4A4E-97C6-383A747A6795}" type="presParOf" srcId="{305625B1-7456-419B-902B-EA42BF8ADB8F}" destId="{015B29AF-DF2D-400F-A809-3799C6A14DED}" srcOrd="3" destOrd="0" presId="urn:microsoft.com/office/officeart/2005/8/layout/default"/>
    <dgm:cxn modelId="{B4572F9E-6BB4-4E2C-888A-A38ECC53C71A}" type="presParOf" srcId="{305625B1-7456-419B-902B-EA42BF8ADB8F}" destId="{1FC3AB23-C2F8-4BEB-974C-945E94E0AE60}" srcOrd="4" destOrd="0" presId="urn:microsoft.com/office/officeart/2005/8/layout/default"/>
    <dgm:cxn modelId="{D78C8A23-7DCD-47D4-91F7-1117D8D318F1}" type="presParOf" srcId="{305625B1-7456-419B-902B-EA42BF8ADB8F}" destId="{59ADA66C-BBD1-457F-9D43-FBDBB6EBE037}" srcOrd="5" destOrd="0" presId="urn:microsoft.com/office/officeart/2005/8/layout/default"/>
    <dgm:cxn modelId="{1539A28B-E9A7-430D-8FB5-80E8F2851922}" type="presParOf" srcId="{305625B1-7456-419B-902B-EA42BF8ADB8F}" destId="{7D75ED8F-AD60-4C62-A7E2-FE22963EB975}" srcOrd="6" destOrd="0" presId="urn:microsoft.com/office/officeart/2005/8/layout/default"/>
    <dgm:cxn modelId="{EDB3DDFA-8A55-4954-BD50-285EEA8F65B9}" type="presParOf" srcId="{305625B1-7456-419B-902B-EA42BF8ADB8F}" destId="{B8797E8D-A98A-4762-950C-C95DA7B85A43}" srcOrd="7" destOrd="0" presId="urn:microsoft.com/office/officeart/2005/8/layout/default"/>
    <dgm:cxn modelId="{68EBD864-2961-4166-BEB4-5C0F56281219}" type="presParOf" srcId="{305625B1-7456-419B-902B-EA42BF8ADB8F}" destId="{59304755-FCA1-41C8-8DD8-0FAB6B5DAD43}" srcOrd="8" destOrd="0" presId="urn:microsoft.com/office/officeart/2005/8/layout/default"/>
    <dgm:cxn modelId="{C9484E11-D43B-4FA2-9DCA-3BD1618416A4}" type="presParOf" srcId="{305625B1-7456-419B-902B-EA42BF8ADB8F}" destId="{C63E2C3B-F02C-471C-A6F5-1E3AA0741EFB}" srcOrd="9" destOrd="0" presId="urn:microsoft.com/office/officeart/2005/8/layout/default"/>
    <dgm:cxn modelId="{BF8CF120-519B-48A5-9A0E-819115CD7226}" type="presParOf" srcId="{305625B1-7456-419B-902B-EA42BF8ADB8F}" destId="{74FD8A98-B230-4E59-B1D4-9C6F3F43628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BD895-B0B8-4E0C-9B6A-94E9DCBC76A6}">
      <dsp:nvSpPr>
        <dsp:cNvPr id="0" name=""/>
        <dsp:cNvSpPr/>
      </dsp:nvSpPr>
      <dsp:spPr>
        <a:xfrm>
          <a:off x="0" y="21445"/>
          <a:ext cx="10058399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The issue:</a:t>
          </a:r>
        </a:p>
      </dsp:txBody>
      <dsp:txXfrm>
        <a:off x="34726" y="56171"/>
        <a:ext cx="9988947" cy="641908"/>
      </dsp:txXfrm>
    </dsp:sp>
    <dsp:sp modelId="{83D9F774-7643-402D-8EC5-1F1F0B4D48E8}">
      <dsp:nvSpPr>
        <dsp:cNvPr id="0" name=""/>
        <dsp:cNvSpPr/>
      </dsp:nvSpPr>
      <dsp:spPr>
        <a:xfrm>
          <a:off x="0" y="732805"/>
          <a:ext cx="10058399" cy="1160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35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Gambling in Oregon is highly accessible, making young people particularly vulnerable.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Elevating youth gambling to a </a:t>
          </a:r>
          <a:r>
            <a:rPr lang="en-US" sz="2200" b="1" kern="1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public health priority </a:t>
          </a:r>
          <a:r>
            <a:rPr lang="en-US" sz="2200" kern="1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was essential.</a:t>
          </a:r>
        </a:p>
      </dsp:txBody>
      <dsp:txXfrm>
        <a:off x="0" y="732805"/>
        <a:ext cx="10058399" cy="1160235"/>
      </dsp:txXfrm>
    </dsp:sp>
    <dsp:sp modelId="{B24A1DCF-C451-4046-AA79-9801AA72EF6B}">
      <dsp:nvSpPr>
        <dsp:cNvPr id="0" name=""/>
        <dsp:cNvSpPr/>
      </dsp:nvSpPr>
      <dsp:spPr>
        <a:xfrm>
          <a:off x="0" y="1893040"/>
          <a:ext cx="10058399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Data Gaps</a:t>
          </a:r>
        </a:p>
      </dsp:txBody>
      <dsp:txXfrm>
        <a:off x="34726" y="1927766"/>
        <a:ext cx="9988947" cy="641908"/>
      </dsp:txXfrm>
    </dsp:sp>
    <dsp:sp modelId="{9B4CF7BE-FB7B-4DDC-943A-80362E454405}">
      <dsp:nvSpPr>
        <dsp:cNvPr id="0" name=""/>
        <dsp:cNvSpPr/>
      </dsp:nvSpPr>
      <dsp:spPr>
        <a:xfrm>
          <a:off x="0" y="2604400"/>
          <a:ext cx="10058399" cy="1160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35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Existing data lacked depth on </a:t>
          </a:r>
          <a:r>
            <a:rPr lang="en-US" sz="2200" b="1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awareness</a:t>
          </a:r>
          <a:r>
            <a:rPr lang="en-US" sz="22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, </a:t>
          </a:r>
          <a:r>
            <a:rPr lang="en-US" sz="2200" b="1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perceptions</a:t>
          </a:r>
          <a:r>
            <a:rPr lang="en-US" sz="22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, </a:t>
          </a:r>
          <a:r>
            <a:rPr lang="en-US" sz="2200" b="1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and attitudes</a:t>
          </a:r>
          <a:r>
            <a:rPr lang="en-US" sz="22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 among youth and parents/caregivers.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Without these insights, prevention strategies risk being less effective.</a:t>
          </a:r>
        </a:p>
      </dsp:txBody>
      <dsp:txXfrm>
        <a:off x="0" y="2604400"/>
        <a:ext cx="10058399" cy="1160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0DB88-9AA8-4035-AD3A-2EB6E9AE3926}">
      <dsp:nvSpPr>
        <dsp:cNvPr id="0" name=""/>
        <dsp:cNvSpPr/>
      </dsp:nvSpPr>
      <dsp:spPr>
        <a:xfrm>
          <a:off x="0" y="767"/>
          <a:ext cx="71453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ADAAD-6CBA-4BB8-82DD-5A088810FBF9}">
      <dsp:nvSpPr>
        <dsp:cNvPr id="0" name=""/>
        <dsp:cNvSpPr/>
      </dsp:nvSpPr>
      <dsp:spPr>
        <a:xfrm>
          <a:off x="0" y="767"/>
          <a:ext cx="7145337" cy="897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"</a:t>
          </a: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It was like having a conversation with my little </a:t>
          </a:r>
          <a:r>
            <a:rPr lang="en-US" sz="1800" i="1" kern="1200" dirty="0" err="1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primos</a:t>
          </a: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 and </a:t>
          </a:r>
          <a:r>
            <a:rPr lang="en-US" sz="1800" i="1" kern="1200" dirty="0" err="1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primas</a:t>
          </a: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” ~ facilitator </a:t>
          </a:r>
        </a:p>
      </dsp:txBody>
      <dsp:txXfrm>
        <a:off x="0" y="767"/>
        <a:ext cx="7145337" cy="897571"/>
      </dsp:txXfrm>
    </dsp:sp>
    <dsp:sp modelId="{FB9153D2-0D59-451E-A046-1ECDF7A07CD8}">
      <dsp:nvSpPr>
        <dsp:cNvPr id="0" name=""/>
        <dsp:cNvSpPr/>
      </dsp:nvSpPr>
      <dsp:spPr>
        <a:xfrm>
          <a:off x="0" y="898339"/>
          <a:ext cx="7145337" cy="0"/>
        </a:xfrm>
        <a:prstGeom prst="line">
          <a:avLst/>
        </a:prstGeom>
        <a:solidFill>
          <a:schemeClr val="accent2">
            <a:hueOff val="-221971"/>
            <a:satOff val="-98"/>
            <a:lumOff val="261"/>
            <a:alphaOff val="0"/>
          </a:schemeClr>
        </a:solidFill>
        <a:ln w="15875" cap="flat" cmpd="sng" algn="ctr">
          <a:solidFill>
            <a:schemeClr val="accent2">
              <a:hueOff val="-221971"/>
              <a:satOff val="-98"/>
              <a:lumOff val="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511D9-613F-439C-BA58-0D84C3B4AB82}">
      <dsp:nvSpPr>
        <dsp:cNvPr id="0" name=""/>
        <dsp:cNvSpPr/>
      </dsp:nvSpPr>
      <dsp:spPr>
        <a:xfrm>
          <a:off x="0" y="898339"/>
          <a:ext cx="7145337" cy="897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generally understood gambling, though some viewed certain activities as low-stakes fun </a:t>
          </a:r>
        </a:p>
      </dsp:txBody>
      <dsp:txXfrm>
        <a:off x="0" y="898339"/>
        <a:ext cx="7145337" cy="897571"/>
      </dsp:txXfrm>
    </dsp:sp>
    <dsp:sp modelId="{1B742EAE-433A-4623-BD1F-0B43D0DA89C5}">
      <dsp:nvSpPr>
        <dsp:cNvPr id="0" name=""/>
        <dsp:cNvSpPr/>
      </dsp:nvSpPr>
      <dsp:spPr>
        <a:xfrm>
          <a:off x="0" y="1795911"/>
          <a:ext cx="7145337" cy="0"/>
        </a:xfrm>
        <a:prstGeom prst="line">
          <a:avLst/>
        </a:prstGeom>
        <a:solidFill>
          <a:schemeClr val="accent2">
            <a:hueOff val="-443941"/>
            <a:satOff val="-195"/>
            <a:lumOff val="523"/>
            <a:alphaOff val="0"/>
          </a:schemeClr>
        </a:solidFill>
        <a:ln w="15875" cap="flat" cmpd="sng" algn="ctr">
          <a:solidFill>
            <a:schemeClr val="accent2">
              <a:hueOff val="-443941"/>
              <a:satOff val="-195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FEF53-E42E-41A9-96EB-E02CDD0B51C6}">
      <dsp:nvSpPr>
        <dsp:cNvPr id="0" name=""/>
        <dsp:cNvSpPr/>
      </dsp:nvSpPr>
      <dsp:spPr>
        <a:xfrm>
          <a:off x="0" y="1795911"/>
          <a:ext cx="7145337" cy="897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Once definitions were aligned, youth easily connected the topic to their family, school and community </a:t>
          </a:r>
        </a:p>
      </dsp:txBody>
      <dsp:txXfrm>
        <a:off x="0" y="1795911"/>
        <a:ext cx="7145337" cy="897571"/>
      </dsp:txXfrm>
    </dsp:sp>
    <dsp:sp modelId="{3A87BF97-6327-4F36-B5F8-0C06C4F85099}">
      <dsp:nvSpPr>
        <dsp:cNvPr id="0" name=""/>
        <dsp:cNvSpPr/>
      </dsp:nvSpPr>
      <dsp:spPr>
        <a:xfrm>
          <a:off x="0" y="2693483"/>
          <a:ext cx="7145337" cy="0"/>
        </a:xfrm>
        <a:prstGeom prst="line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accent2">
              <a:hueOff val="-665912"/>
              <a:satOff val="-293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B49F5-4840-4BD0-A7E3-1186EFE285D0}">
      <dsp:nvSpPr>
        <dsp:cNvPr id="0" name=""/>
        <dsp:cNvSpPr/>
      </dsp:nvSpPr>
      <dsp:spPr>
        <a:xfrm>
          <a:off x="0" y="2693483"/>
          <a:ext cx="7145337" cy="897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Scripted questions helped youth form their own conclusions</a:t>
          </a:r>
        </a:p>
      </dsp:txBody>
      <dsp:txXfrm>
        <a:off x="0" y="2693483"/>
        <a:ext cx="7145337" cy="897571"/>
      </dsp:txXfrm>
    </dsp:sp>
    <dsp:sp modelId="{A3045559-ACF7-43C8-9687-C51A2C4E3F3C}">
      <dsp:nvSpPr>
        <dsp:cNvPr id="0" name=""/>
        <dsp:cNvSpPr/>
      </dsp:nvSpPr>
      <dsp:spPr>
        <a:xfrm>
          <a:off x="0" y="3591054"/>
          <a:ext cx="7145337" cy="0"/>
        </a:xfrm>
        <a:prstGeom prst="line">
          <a:avLst/>
        </a:prstGeom>
        <a:solidFill>
          <a:schemeClr val="accent2">
            <a:hueOff val="-887883"/>
            <a:satOff val="-391"/>
            <a:lumOff val="1046"/>
            <a:alphaOff val="0"/>
          </a:schemeClr>
        </a:solidFill>
        <a:ln w="15875" cap="flat" cmpd="sng" algn="ctr">
          <a:solidFill>
            <a:schemeClr val="accent2">
              <a:hueOff val="-887883"/>
              <a:satOff val="-391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7F94D-1F64-472E-8A4F-D1044D165C89}">
      <dsp:nvSpPr>
        <dsp:cNvPr id="0" name=""/>
        <dsp:cNvSpPr/>
      </dsp:nvSpPr>
      <dsp:spPr>
        <a:xfrm>
          <a:off x="0" y="3591054"/>
          <a:ext cx="7145337" cy="897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raised questions about their social environment including scams, ads, losing sleep or time on digital devices and games </a:t>
          </a:r>
        </a:p>
      </dsp:txBody>
      <dsp:txXfrm>
        <a:off x="0" y="3591054"/>
        <a:ext cx="7145337" cy="897571"/>
      </dsp:txXfrm>
    </dsp:sp>
    <dsp:sp modelId="{2E76317A-A84D-40FC-9E83-FF16CCB7FE9B}">
      <dsp:nvSpPr>
        <dsp:cNvPr id="0" name=""/>
        <dsp:cNvSpPr/>
      </dsp:nvSpPr>
      <dsp:spPr>
        <a:xfrm>
          <a:off x="0" y="4488626"/>
          <a:ext cx="7145337" cy="0"/>
        </a:xfrm>
        <a:prstGeom prst="line">
          <a:avLst/>
        </a:prstGeom>
        <a:solidFill>
          <a:schemeClr val="accent2">
            <a:hueOff val="-1109853"/>
            <a:satOff val="-488"/>
            <a:lumOff val="1307"/>
            <a:alphaOff val="0"/>
          </a:schemeClr>
        </a:solidFill>
        <a:ln w="15875" cap="flat" cmpd="sng" algn="ctr">
          <a:solidFill>
            <a:schemeClr val="accent2">
              <a:hueOff val="-1109853"/>
              <a:satOff val="-488"/>
              <a:lumOff val="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7F92C-7680-411E-A9B8-D09012080222}">
      <dsp:nvSpPr>
        <dsp:cNvPr id="0" name=""/>
        <dsp:cNvSpPr/>
      </dsp:nvSpPr>
      <dsp:spPr>
        <a:xfrm>
          <a:off x="0" y="4488626"/>
          <a:ext cx="7145337" cy="897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questioned whether parents were having the same conversation </a:t>
          </a:r>
        </a:p>
      </dsp:txBody>
      <dsp:txXfrm>
        <a:off x="0" y="4488626"/>
        <a:ext cx="7145337" cy="897571"/>
      </dsp:txXfrm>
    </dsp:sp>
    <dsp:sp modelId="{EF05E9B9-7226-4E22-9845-362BA9CF3A40}">
      <dsp:nvSpPr>
        <dsp:cNvPr id="0" name=""/>
        <dsp:cNvSpPr/>
      </dsp:nvSpPr>
      <dsp:spPr>
        <a:xfrm>
          <a:off x="0" y="5386198"/>
          <a:ext cx="7145337" cy="0"/>
        </a:xfrm>
        <a:prstGeom prst="line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accent2">
              <a:hueOff val="-1331824"/>
              <a:satOff val="-586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A7AEC-C1B4-428C-98A9-70FF3CB6403B}">
      <dsp:nvSpPr>
        <dsp:cNvPr id="0" name=""/>
        <dsp:cNvSpPr/>
      </dsp:nvSpPr>
      <dsp:spPr>
        <a:xfrm>
          <a:off x="0" y="5386198"/>
          <a:ext cx="7145337" cy="897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“</a:t>
          </a:r>
          <a:r>
            <a:rPr lang="en-US" sz="1800" kern="12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I know my parents are going to say I’m addicted to my phone, but I don’t know what else to do” ~ youth participant (in transition not recorded) </a:t>
          </a:r>
        </a:p>
      </dsp:txBody>
      <dsp:txXfrm>
        <a:off x="0" y="5386198"/>
        <a:ext cx="7145337" cy="8975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8AA2F-60DA-43A7-A035-F333DD0827EF}">
      <dsp:nvSpPr>
        <dsp:cNvPr id="0" name=""/>
        <dsp:cNvSpPr/>
      </dsp:nvSpPr>
      <dsp:spPr>
        <a:xfrm>
          <a:off x="78581" y="173"/>
          <a:ext cx="3094136" cy="18564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Many Oregon youth have already tried gambling.</a:t>
          </a:r>
          <a:endParaRPr lang="en-US" sz="2000" kern="12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sp:txBody>
      <dsp:txXfrm>
        <a:off x="78581" y="173"/>
        <a:ext cx="3094136" cy="1856482"/>
      </dsp:txXfrm>
    </dsp:sp>
    <dsp:sp modelId="{D6A5F589-577D-4A6B-987D-74579829409D}">
      <dsp:nvSpPr>
        <dsp:cNvPr id="0" name=""/>
        <dsp:cNvSpPr/>
      </dsp:nvSpPr>
      <dsp:spPr>
        <a:xfrm>
          <a:off x="3482131" y="173"/>
          <a:ext cx="3094136" cy="18564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</a:t>
          </a:r>
          <a:r>
            <a:rPr lang="en-US" sz="2000" kern="120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 prefer learning from teachers, parents, and social media</a:t>
          </a:r>
          <a:endParaRPr lang="en-US" sz="2000" kern="12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sp:txBody>
      <dsp:txXfrm>
        <a:off x="3482131" y="173"/>
        <a:ext cx="3094136" cy="1856482"/>
      </dsp:txXfrm>
    </dsp:sp>
    <dsp:sp modelId="{1FC3AB23-C2F8-4BEB-974C-945E94E0AE60}">
      <dsp:nvSpPr>
        <dsp:cNvPr id="0" name=""/>
        <dsp:cNvSpPr/>
      </dsp:nvSpPr>
      <dsp:spPr>
        <a:xfrm>
          <a:off x="6885682" y="173"/>
          <a:ext cx="3094136" cy="18564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Youth view gambling as both risky and fun, and identify the similarities to video games</a:t>
          </a:r>
          <a:endParaRPr lang="en-US" sz="2000" kern="12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sp:txBody>
      <dsp:txXfrm>
        <a:off x="6885682" y="173"/>
        <a:ext cx="3094136" cy="1856482"/>
      </dsp:txXfrm>
    </dsp:sp>
    <dsp:sp modelId="{7D75ED8F-AD60-4C62-A7E2-FE22963EB975}">
      <dsp:nvSpPr>
        <dsp:cNvPr id="0" name=""/>
        <dsp:cNvSpPr/>
      </dsp:nvSpPr>
      <dsp:spPr>
        <a:xfrm>
          <a:off x="78581" y="2166069"/>
          <a:ext cx="3094136" cy="18564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Parents &amp; caregivers underestimate youth exposure to gambling</a:t>
          </a:r>
          <a:endParaRPr lang="en-US" sz="2000" kern="1200" dirty="0">
            <a:solidFill>
              <a:schemeClr val="tx1"/>
            </a:solidFill>
            <a:latin typeface="Noto Serif" panose="02020502060505020204" pitchFamily="18" charset="0"/>
            <a:ea typeface="Noto Serif" panose="02020502060505020204" pitchFamily="18" charset="0"/>
            <a:cs typeface="Noto Serif" panose="02020502060505020204" pitchFamily="18" charset="0"/>
          </a:endParaRPr>
        </a:p>
      </dsp:txBody>
      <dsp:txXfrm>
        <a:off x="78581" y="2166069"/>
        <a:ext cx="3094136" cy="1856482"/>
      </dsp:txXfrm>
    </dsp:sp>
    <dsp:sp modelId="{59304755-FCA1-41C8-8DD8-0FAB6B5DAD43}">
      <dsp:nvSpPr>
        <dsp:cNvPr id="0" name=""/>
        <dsp:cNvSpPr/>
      </dsp:nvSpPr>
      <dsp:spPr>
        <a:xfrm>
          <a:off x="3482131" y="2166069"/>
          <a:ext cx="3094136" cy="18564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Concerns include normalization, addiction risk, financial impacts, and links to other risky behaviors </a:t>
          </a:r>
        </a:p>
      </dsp:txBody>
      <dsp:txXfrm>
        <a:off x="3482131" y="2166069"/>
        <a:ext cx="3094136" cy="1856482"/>
      </dsp:txXfrm>
    </dsp:sp>
    <dsp:sp modelId="{74FD8A98-B230-4E59-B1D4-9C6F3F43628E}">
      <dsp:nvSpPr>
        <dsp:cNvPr id="0" name=""/>
        <dsp:cNvSpPr/>
      </dsp:nvSpPr>
      <dsp:spPr>
        <a:xfrm>
          <a:off x="6885682" y="2166069"/>
          <a:ext cx="3094136" cy="18564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rPr>
            <a:t>Parents &amp; Caregivers want toolkits, culturally relevant resources, and guidance for conversations</a:t>
          </a:r>
        </a:p>
      </dsp:txBody>
      <dsp:txXfrm>
        <a:off x="6885682" y="2166069"/>
        <a:ext cx="3094136" cy="1856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A8EF0-F965-44DA-A029-732BB4F86714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031A6-F6F1-4DB7-9B08-6E2976275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2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C6568-244F-3041-AD7D-42D3D3577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3BE50-556F-9F17-9E46-6A8830382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83698-E8AE-1CC4-68E8-4E3F9312B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4AFE3-BD21-8A66-900F-A599A7AA2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40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E3C1-104C-76B2-AC22-CD6210F75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01044-78C7-C99D-E6FB-85D74AAC1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749C3-9DAC-41A0-40EB-A33A0DA2A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0A9F1-39F7-96F2-D825-E0C2BDE67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53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A59BE-6BD1-7457-84E7-3AA5C7367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7019E-CC51-9F5D-17CA-7F1C342D7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9B2BBA-2F9D-70E7-0C94-597C9254E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0715D-7665-F03A-85C8-2D684BAC9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6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55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68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– interactive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1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23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58E44-4C50-36A2-903A-A193B300A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27448-C2AF-FDAA-3F42-C2BCAB115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AFB7A-C40B-ABD1-2312-BBB4312E4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95929-1491-A686-6034-0291A165B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872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B0FE9-E86B-F690-5D36-E2F5792DA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6DF675-4E22-869C-1C80-CBA50FC22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778E9-C391-E0EC-8718-426F8DDB7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65134-2375-0954-BA61-7AF38B5AC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3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69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07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E63EA-C184-569F-33D7-044391262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28B05-6DB3-C4CC-B87F-F6B4DB3DE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D1938F-267A-C49E-04FC-A889BF125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57BEF-ABAF-20EC-72AA-D56F34E15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12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383C-F088-7C11-549E-A5070C92C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D1563-2F56-B031-3D58-9EA819EB4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964FC-7120-CD81-47BB-DB7E7BED9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D56C8-63CF-FCBB-16A7-D7B45B9FA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096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85598-AD86-BC31-6A89-E020A3488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22AA84-255B-7FEF-AADA-871253EB6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DBA1D-C154-EF0A-116C-047FAEEDA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34337-6623-6F79-8516-A1BEB7C30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163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EF75-7628-7349-53C0-878498D9C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E5A5B-BA6F-673D-1F92-7A0BEEAA0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0221FC-460A-BC12-0789-0576B8F25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DAEDB-0BDC-BA60-2F11-0B24F4CF8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73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366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70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931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 -.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652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2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738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40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773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47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317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6749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14714-9874-D20A-797B-CD2F4366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5C43C5-7B06-7AF5-F9B4-B24CA4864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1A1AD-F35A-2211-BF79-F6D2BA6B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1D78D-9A9C-7D6C-D339-BC141ABD8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031A6-F6F1-4DB7-9B08-6E2976275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1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56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0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7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i="1" dirty="0"/>
              <a:t>P - What have you observed about youth gambling in your communities?</a:t>
            </a:r>
          </a:p>
          <a:p>
            <a:pPr lvl="0"/>
            <a:endParaRPr lang="en-US" i="1" dirty="0"/>
          </a:p>
          <a:p>
            <a:pPr lvl="0"/>
            <a:r>
              <a:rPr lang="en-US" i="1" dirty="0"/>
              <a:t>What prevention tactics have you implemented or observed? What was helpful/unhelpful about them?</a:t>
            </a:r>
          </a:p>
          <a:p>
            <a:pPr lvl="0"/>
            <a:endParaRPr lang="en-US" i="1" dirty="0"/>
          </a:p>
          <a:p>
            <a:pPr lvl="0"/>
            <a:r>
              <a:rPr lang="en-US" i="1" dirty="0"/>
              <a:t>What do you want to know from parents and caregivers of youth about youth gambling?</a:t>
            </a:r>
          </a:p>
          <a:p>
            <a:pPr lvl="0"/>
            <a:endParaRPr lang="en-US" i="1" dirty="0"/>
          </a:p>
          <a:p>
            <a:pPr lvl="0"/>
            <a:r>
              <a:rPr lang="en-US" i="1" dirty="0"/>
              <a:t>What information would be most useful for youth gambling prevention in your communities?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14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CE84-2D36-2AEF-00A5-4A372DFB3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55A5E-E8EE-7A88-58DD-35C0FD42C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C5CEE5-645E-7A24-80BE-AF8B22FA9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FA62-02C4-9C74-E6C8-4562889AB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031A6-F6F1-4DB7-9B08-6E29762750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9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57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1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69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2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9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8B8FF49-4C94-4BFA-8940-6DB543EAB50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FFEF02-1321-4341-B706-AABAE5F3C3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53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qed.org/news/11904111/4-tips-for-talking-to-your-latino-parents-about-mental-health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oha/HSD/Problem-Gambling/Documents/A%20Parent%E2%80%99s%20Guide%20to%20Preventing%20Youth%20Gambling%20%20(1)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jmGWHvwntf0?feature=oembed" TargetMode="External"/><Relationship Id="rId1" Type="http://schemas.openxmlformats.org/officeDocument/2006/relationships/video" Target="https://www.youtube.com/embed/nFMOvGR-T5E?feature=oembed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oregoncpg.org/learning/community-guardians/" TargetMode="External"/><Relationship Id="rId3" Type="http://schemas.openxmlformats.org/officeDocument/2006/relationships/hyperlink" Target="https://www.oregon.gov/oha/HSD/Problem-Gambling/Documents/Youth%20Gambling%20Focus%20Group%20&amp;%20Survey%20Findings%20from%20Parents%20in%20Oregon.pdf" TargetMode="External"/><Relationship Id="rId7" Type="http://schemas.openxmlformats.org/officeDocument/2006/relationships/hyperlink" Target="https://www.oregon.gov/oha/HSD/Problem-Gambling/Documents/Spanish-%20A%20Parent%E2%80%99s%20Guide%20to%20Preventing%20Youth%20Gambling_3.25.26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regon.gov/oha/HSD/Problem-Gambling/Documents/A%20Parent%E2%80%99s%20Guide%20to%20Preventing%20Youth%20Gambling%20%20(1).pdf" TargetMode="External"/><Relationship Id="rId5" Type="http://schemas.openxmlformats.org/officeDocument/2006/relationships/hyperlink" Target="https://www.oregon.gov/oha/HSD/Problem-Gambling/Documents/Youth%20Gambling%20Focus%20Groups-%20Two-Page%20Summary.pdf" TargetMode="External"/><Relationship Id="rId4" Type="http://schemas.openxmlformats.org/officeDocument/2006/relationships/hyperlink" Target="https://www.oregon.gov/oha/HSD/Problem-Gambling/Documents/Youth%20Gambling%20Focus%20Group%20&amp;%20Survey%20Findings%20from%20Youths%20in%20Oregon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mailto:Cynthia.Delatorre@bentoncountyor.gov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mailto:Roxann.r.jones@oha.Oregon.gov" TargetMode="External"/><Relationship Id="rId4" Type="http://schemas.openxmlformats.org/officeDocument/2006/relationships/hyperlink" Target="mailto:paige@problemgamblingsolutio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6A2C0-5CC9-D4C9-FBE3-ED56D952E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68601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Capturing Your </a:t>
            </a:r>
            <a:br>
              <a:rPr lang="en-US" sz="5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en-US" sz="5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Community’s Voice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E2C66-663F-7902-7D3B-D327FF5A6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 Roadmap from Data Gathering to Resource Development</a:t>
            </a:r>
          </a:p>
        </p:txBody>
      </p:sp>
      <p:pic>
        <p:nvPicPr>
          <p:cNvPr id="5" name="Picture 4" descr="Pins and map">
            <a:extLst>
              <a:ext uri="{FF2B5EF4-FFF2-40B4-BE49-F238E27FC236}">
                <a16:creationId xmlns:a16="http://schemas.microsoft.com/office/drawing/2014/main" id="{5B334695-3357-38E3-645E-BAC6BF93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2" b="-2"/>
          <a:stretch>
            <a:fillRect/>
          </a:stretch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09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ABE3E-D9E8-29E1-EB20-67A9F115D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4CD1F-64BE-E188-23D4-91E7FA5D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We Asked Youth</a:t>
            </a:r>
          </a:p>
        </p:txBody>
      </p:sp>
      <p:pic>
        <p:nvPicPr>
          <p:cNvPr id="4" name="Picture 3" descr="Five pre-teen children riding school bus">
            <a:extLst>
              <a:ext uri="{FF2B5EF4-FFF2-40B4-BE49-F238E27FC236}">
                <a16:creationId xmlns:a16="http://schemas.microsoft.com/office/drawing/2014/main" id="{5144F283-9637-5F8F-5F77-77E0B74D6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0" r="23412" b="-1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0A8905-142B-7C3D-5EA3-A6A8BCB4B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3"/>
            <a:ext cx="6861631" cy="388015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do you know about gambling?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Can you share any stories or experiences you've heard about peers gambling in your community or at schools?</a:t>
            </a:r>
          </a:p>
          <a:p>
            <a:pPr>
              <a:spcAft>
                <a:spcPts val="600"/>
              </a:spcAft>
            </a:pPr>
            <a:r>
              <a:rPr lang="en-US" sz="1800" i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[Define gambling]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18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games have you played that feel like gambling?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18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How do you think gambling is connected to other risky behaviors, like alcohol or drug use?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18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Where do you see or hear about gambling the most—at home, at school, on the internet, or somewhere else?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18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Have you ever talked to an </a:t>
            </a:r>
            <a:r>
              <a:rPr lang="en-US" sz="19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adult, like a parent or teacher, about gambling?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0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F9B9E-4C40-C3ED-EBAE-B9140D622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36F1772-5B88-4687-974A-52C4564F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3BF61-6424-CE15-CC42-E0E02DE9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We Asked Parents/Caregivers</a:t>
            </a:r>
          </a:p>
        </p:txBody>
      </p:sp>
      <p:pic>
        <p:nvPicPr>
          <p:cNvPr id="9" name="Picture 8" descr="People embracing graduate">
            <a:extLst>
              <a:ext uri="{FF2B5EF4-FFF2-40B4-BE49-F238E27FC236}">
                <a16:creationId xmlns:a16="http://schemas.microsoft.com/office/drawing/2014/main" id="{A0FD4E6A-31B7-46AE-1FAF-049C69A5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64" y="581098"/>
            <a:ext cx="3709566" cy="24761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2C99CD-8BCA-45F5-BA47-7A6D80CA8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wo men and child during hike">
            <a:extLst>
              <a:ext uri="{FF2B5EF4-FFF2-40B4-BE49-F238E27FC236}">
                <a16:creationId xmlns:a16="http://schemas.microsoft.com/office/drawing/2014/main" id="{AE24489C-9DDC-DF81-A206-C2F78DB72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63" y="3218101"/>
            <a:ext cx="3709567" cy="247613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FDDD08-A0B4-C803-085B-1115D7EC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870" y="2216028"/>
            <a:ext cx="7006129" cy="4371039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6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Can you share any stories or experiences you've heard about youth gambling in your community or at schools?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i="1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[Define gambling]</a:t>
            </a:r>
          </a:p>
          <a:p>
            <a:pPr marL="457200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 startAt="2"/>
            </a:pPr>
            <a:r>
              <a:rPr lang="en-US" sz="26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In what ways do you think youth are being exposed to gambling, whether it’s through media, friends, or other influences?</a:t>
            </a:r>
          </a:p>
          <a:p>
            <a:pPr marL="457200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 startAt="2"/>
            </a:pPr>
            <a:r>
              <a:rPr lang="en-US" sz="26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steps do you take in your own home to limit exposure to gambling?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Font typeface="+mj-lt"/>
              <a:buAutoNum type="arabicPeriod" startAt="2"/>
            </a:pPr>
            <a:r>
              <a:rPr lang="en-US" sz="26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strategies have you seen or heard about that parents or schools are using to help protect youth from exposure to gambling?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Font typeface="+mj-lt"/>
              <a:buAutoNum type="arabicPeriod" startAt="2"/>
            </a:pPr>
            <a:r>
              <a:rPr lang="en-US" sz="26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How do you think gambling might be linked to other risky behaviors in young people, such as substance use or harmful behavior?</a:t>
            </a:r>
          </a:p>
          <a:p>
            <a:pPr marL="457200" indent="-457200">
              <a:buFont typeface="+mj-lt"/>
              <a:buAutoNum type="arabicPeriod" startAt="2"/>
            </a:pPr>
            <a:endParaRPr lang="en-US" sz="1700" dirty="0"/>
          </a:p>
          <a:p>
            <a:endParaRPr lang="en-US" sz="1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E8667B-49C4-4E47-AB3E-78AC18E9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B04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1780B1-1435-4EBC-947B-9609953F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C4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CCC3E6-873E-770B-1793-82AA8A18D5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" y="6284989"/>
            <a:ext cx="12192001" cy="5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5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6D1FB-63B7-A915-C784-A1FA8AA55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3DB3-AA8F-EDC0-28B5-87673ADF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Focus Group Moderation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2EB3D-308E-9257-57D9-BC94AF930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80633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Objective: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Equip local prevention experts to facilitate effective focus groups</a:t>
            </a:r>
            <a:endParaRPr lang="en-US" i="1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lvl="1"/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1925E6-B785-EC46-D617-19ACACDC1AC6}"/>
              </a:ext>
            </a:extLst>
          </p:cNvPr>
          <p:cNvSpPr/>
          <p:nvPr/>
        </p:nvSpPr>
        <p:spPr>
          <a:xfrm>
            <a:off x="1097280" y="2248901"/>
            <a:ext cx="5415815" cy="33832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Training Curriculum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Focus groups for research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Moderator role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Notetaker role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Planning and preparing for a focus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Introduction to analyzing and reporting findings</a:t>
            </a:r>
          </a:p>
        </p:txBody>
      </p:sp>
      <p:pic>
        <p:nvPicPr>
          <p:cNvPr id="5" name="Picture 4" descr="Group of adults sitting in circle">
            <a:extLst>
              <a:ext uri="{FF2B5EF4-FFF2-40B4-BE49-F238E27FC236}">
                <a16:creationId xmlns:a16="http://schemas.microsoft.com/office/drawing/2014/main" id="{A77F78CC-6355-2287-0386-06824F12B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06" y="2560865"/>
            <a:ext cx="4790574" cy="31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leagues huddle">
            <a:extLst>
              <a:ext uri="{FF2B5EF4-FFF2-40B4-BE49-F238E27FC236}">
                <a16:creationId xmlns:a16="http://schemas.microsoft.com/office/drawing/2014/main" id="{CA767020-0599-22D1-ACB7-926F5219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1" r="28851" b="-1"/>
          <a:stretch>
            <a:fillRect/>
          </a:stretch>
        </p:blipFill>
        <p:spPr>
          <a:xfrm>
            <a:off x="20" y="10"/>
            <a:ext cx="457895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D9C48B3-6057-4FA3-BFE1-E277D0635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rgbClr val="3B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11A18-40E4-8F47-A9DA-F02229AA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258418"/>
            <a:ext cx="6339840" cy="77819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Recruitment Strategies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8BFF5C-9619-41D1-9F73-F5B9D6C6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rgbClr val="B99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30F50-8DDA-A04A-81B6-5CB22D6F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1295032"/>
            <a:ext cx="6339840" cy="4817164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Make participation easy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Remove participation barriers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Use diverse outreach channels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Make outreach messages simple and inviting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Partner with existing community connectors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Use incentives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Tailor recruitment to each audience’s communication habits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Follow up to reduce no-shows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Build trust by being transparent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Over-recruit </a:t>
            </a:r>
          </a:p>
        </p:txBody>
      </p:sp>
    </p:spTree>
    <p:extLst>
      <p:ext uri="{BB962C8B-B14F-4D97-AF65-F5344CB8AC3E}">
        <p14:creationId xmlns:p14="http://schemas.microsoft.com/office/powerpoint/2010/main" val="3123948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C16B-1351-C297-C19A-B63A7434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Meet Benton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03DB5-DA97-7A1D-96C5-486C54982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362" y="1845734"/>
            <a:ext cx="5969317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Population: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~97,728 (2025)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Demographics: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White non-Hispanic (77%) Black (2%) American Indian/Alaskan Native (1%), Asian (7%) Native Hawaiian and/or other Pacific Islander (0.3%) Multiple Races (4%) Latino/Hispanics (10%)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Major cities: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Corvallis, Philomath, Monroe, Alsea, North Albany, and Adair Village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Landscape: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Urban (Corvallis), Rural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Economic Industries: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Agriculture, forest products, research and development, electronics, wineries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State of Oregon: Blue Book - Benton County">
            <a:extLst>
              <a:ext uri="{FF2B5EF4-FFF2-40B4-BE49-F238E27FC236}">
                <a16:creationId xmlns:a16="http://schemas.microsoft.com/office/drawing/2014/main" id="{F09D7A6E-511C-8DFA-D719-DAFB8CFD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4" y="2109577"/>
            <a:ext cx="4185469" cy="296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4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9340E-4EB8-7695-4F7F-D3E08888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Recruitment – Local Level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2EDB5-3444-B0C3-424A-2E97A991F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786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82B10-DDDF-25CF-9F06-DD64E45F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Focus population: Latino youth and Latino parents/caregivers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Partnered with bilingual school health navigator placed at a local dual immersion middle school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Decided to hold focus groups with Latino youth and Latino parents/caregivers on the same date/time in the same setting (the middle school)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Created a flyer and school staff supported outreach recruitment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Community safety concerns around immigration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Incentives to meet community needs: gift-card, activities for children during the focus group, dinner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33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E362070-691D-44DB-98D4-BC61774B0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7EFE9C-DAE7-4ECA-BDB2-34E2534B8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CDF8F8-26C9-B397-3AFD-8FF2C1F7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strategies would you use to recruit individuals from your identified population for a focus group?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2FEC-7D79-E686-05B4-E28723BD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504" y="4455620"/>
            <a:ext cx="7321946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b="1" spc="200" dirty="0">
                <a:solidFill>
                  <a:srgbClr val="002060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We want to learn from you!</a:t>
            </a:r>
          </a:p>
        </p:txBody>
      </p:sp>
      <p:pic>
        <p:nvPicPr>
          <p:cNvPr id="7" name="Graphic 6" descr="Idea outline">
            <a:extLst>
              <a:ext uri="{FF2B5EF4-FFF2-40B4-BE49-F238E27FC236}">
                <a16:creationId xmlns:a16="http://schemas.microsoft.com/office/drawing/2014/main" id="{24700C49-4DA2-41D1-5358-A13FCB6392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0CE275-BAEC-48E9-B00C-1B635C68F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2C524A-01E1-4209-AE20-DA64F7CB1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4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A1535-5D81-8610-0B3A-BB1ED752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817" y="635431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Conducting Focus Groups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5BC65-0BC1-A746-D73C-893EF2468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75" r="19590" b="-1"/>
          <a:stretch>
            <a:fillRect/>
          </a:stretch>
        </p:blipFill>
        <p:spPr>
          <a:xfrm>
            <a:off x="642257" y="908642"/>
            <a:ext cx="4001315" cy="531440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907C8-EC39-66D4-FDF8-F552A4994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3"/>
            <a:ext cx="6846330" cy="40241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Focus groups held simultaneously at Linus Pauling Middle School in  Corvallis, OR: parents/caregivers and youth in different locations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Each group supported by one facilitator and one note-taker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Team members were bilingual (English/Spanish) and bicultural (Latin America/United States), helping build trust and rapport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Sessions opened with ice-breakers or </a:t>
            </a:r>
            <a:r>
              <a:rPr lang="en-US" sz="2600" i="1" dirty="0" err="1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dinamicas</a:t>
            </a:r>
            <a:r>
              <a:rPr lang="en-US" sz="2600" i="1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to encourage comfort and  participation 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Schedule: 20 minutes for dinner, 10 minutes for introductions and consent review, and 1 hour for discussion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Zoom used for audio recording</a:t>
            </a: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7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0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9CE869-8351-B465-3753-47184F3A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EF063-8738-2BD9-691D-722850ED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Parent/Caregiver Focus Group </a:t>
            </a:r>
          </a:p>
        </p:txBody>
      </p:sp>
      <p:pic>
        <p:nvPicPr>
          <p:cNvPr id="1028" name="Picture 4" descr="Illustration of a Latinx young adult hugging their parents after having a conversation about mental health.">
            <a:extLst>
              <a:ext uri="{FF2B5EF4-FFF2-40B4-BE49-F238E27FC236}">
                <a16:creationId xmlns:a16="http://schemas.microsoft.com/office/drawing/2014/main" id="{27293506-38B1-8375-70F3-367528F59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r="21230" b="2"/>
          <a:stretch>
            <a:fillRect/>
          </a:stretch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63285-9024-DB33-9028-54FB90C20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People in the room: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Conducted in Spanish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Facilitator(s): Latina parent, Latina young adult with Latino immigrant parents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Most participants were immigrants from Mexico and Central America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Equal representation of moms and dads (not as typical) </a:t>
            </a: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indent="0">
              <a:buNone/>
            </a:pPr>
            <a:endParaRPr lang="en-US" sz="19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9C32D-9EBA-9606-5510-193305147A4E}"/>
              </a:ext>
            </a:extLst>
          </p:cNvPr>
          <p:cNvSpPr txBox="1"/>
          <p:nvPr/>
        </p:nvSpPr>
        <p:spPr>
          <a:xfrm>
            <a:off x="152401" y="6004289"/>
            <a:ext cx="28701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Image from KQED.org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94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72B789-1B25-E851-E599-38B991529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8210A-D078-7139-8085-F93D0AAF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Parent/Caregiver Focus Group - Highlights</a:t>
            </a:r>
          </a:p>
        </p:txBody>
      </p:sp>
      <p:pic>
        <p:nvPicPr>
          <p:cNvPr id="15" name="Picture 14" descr="Star feedback notification">
            <a:extLst>
              <a:ext uri="{FF2B5EF4-FFF2-40B4-BE49-F238E27FC236}">
                <a16:creationId xmlns:a16="http://schemas.microsoft.com/office/drawing/2014/main" id="{47CB43B0-4CF7-59B9-C7D5-537D1652D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 r="10323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0E492A-A613-8127-DBB6-4C9FD261A05B}"/>
              </a:ext>
            </a:extLst>
          </p:cNvPr>
          <p:cNvSpPr txBox="1">
            <a:spLocks/>
          </p:cNvSpPr>
          <p:nvPr/>
        </p:nvSpPr>
        <p:spPr>
          <a:xfrm>
            <a:off x="4974769" y="2198914"/>
            <a:ext cx="657497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Challenges with defining “problem gambling” in Spanish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Engagement was strong, and participants motivated to continue the conversation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 major theme was concern  about digital devise use and overall digital safety.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Parents identified a need for practical digital wellness strategies for youth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Parents also expressed interest in digital education tools to help reinforce expectations at home.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8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F9839C-3A89-0D74-44AB-FF3C5AF12CD8}"/>
              </a:ext>
            </a:extLst>
          </p:cNvPr>
          <p:cNvSpPr txBox="1"/>
          <p:nvPr/>
        </p:nvSpPr>
        <p:spPr>
          <a:xfrm>
            <a:off x="994463" y="1566165"/>
            <a:ext cx="10634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3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BD5C1DF5-3C2D-1714-6ED7-F54139D39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6" b="-4"/>
          <a:stretch>
            <a:fillRect/>
          </a:stretch>
        </p:blipFill>
        <p:spPr>
          <a:xfrm rot="5400000">
            <a:off x="260083" y="961190"/>
            <a:ext cx="3931920" cy="3545243"/>
          </a:xfrm>
          <a:prstGeom prst="rect">
            <a:avLst/>
          </a:prstGeom>
        </p:spPr>
      </p:pic>
      <p:pic>
        <p:nvPicPr>
          <p:cNvPr id="6" name="Picture 5" descr="A person wearing sunglasses&#10;&#10;AI-generated content may be incorrect.">
            <a:extLst>
              <a:ext uri="{FF2B5EF4-FFF2-40B4-BE49-F238E27FC236}">
                <a16:creationId xmlns:a16="http://schemas.microsoft.com/office/drawing/2014/main" id="{E19A2E64-04F4-AFD0-612C-F1091392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42" r="5000" b="2"/>
          <a:stretch>
            <a:fillRect/>
          </a:stretch>
        </p:blipFill>
        <p:spPr>
          <a:xfrm>
            <a:off x="8355229" y="767851"/>
            <a:ext cx="3525332" cy="3931920"/>
          </a:xfrm>
          <a:prstGeom prst="rect">
            <a:avLst/>
          </a:prstGeom>
        </p:spPr>
      </p:pic>
      <p:pic>
        <p:nvPicPr>
          <p:cNvPr id="5" name="Picture 4" descr="A person smiling in front of a bush&#10;&#10;AI-generated content may be incorrect.">
            <a:extLst>
              <a:ext uri="{FF2B5EF4-FFF2-40B4-BE49-F238E27FC236}">
                <a16:creationId xmlns:a16="http://schemas.microsoft.com/office/drawing/2014/main" id="{C865F286-0EE5-152F-3BB3-892BBF6925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17" r="4526" b="3"/>
          <a:stretch>
            <a:fillRect/>
          </a:stretch>
        </p:blipFill>
        <p:spPr>
          <a:xfrm>
            <a:off x="4414281" y="775547"/>
            <a:ext cx="3525332" cy="3931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C44DCA-A26F-EB83-00CE-619F45365EE9}"/>
              </a:ext>
            </a:extLst>
          </p:cNvPr>
          <p:cNvSpPr txBox="1"/>
          <p:nvPr/>
        </p:nvSpPr>
        <p:spPr>
          <a:xfrm>
            <a:off x="576923" y="4699771"/>
            <a:ext cx="35452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Cynthia De La Torre</a:t>
            </a:r>
          </a:p>
          <a:p>
            <a:r>
              <a:rPr lang="en-US" sz="19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Benton County Health Dept</a:t>
            </a:r>
          </a:p>
          <a:p>
            <a:r>
              <a:rPr lang="en-US" sz="19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PG Prevention Coordinato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E112F-24C1-31E2-DD0C-19EE4D448E80}"/>
              </a:ext>
            </a:extLst>
          </p:cNvPr>
          <p:cNvSpPr txBox="1"/>
          <p:nvPr/>
        </p:nvSpPr>
        <p:spPr>
          <a:xfrm>
            <a:off x="4487152" y="4699771"/>
            <a:ext cx="364875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Paige Vazquez</a:t>
            </a:r>
          </a:p>
          <a:p>
            <a:r>
              <a:rPr lang="en-US" sz="19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Problem Gambling 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FFB11-A3B2-3694-BE69-985F56F8CEF0}"/>
              </a:ext>
            </a:extLst>
          </p:cNvPr>
          <p:cNvSpPr txBox="1"/>
          <p:nvPr/>
        </p:nvSpPr>
        <p:spPr>
          <a:xfrm>
            <a:off x="8443542" y="4699771"/>
            <a:ext cx="353654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Roxann Jones</a:t>
            </a:r>
          </a:p>
          <a:p>
            <a:r>
              <a:rPr lang="en-US" sz="19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Oregon Health Authority</a:t>
            </a:r>
          </a:p>
          <a:p>
            <a:r>
              <a:rPr lang="en-US" sz="19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Problem Gambling Specialist</a:t>
            </a:r>
          </a:p>
        </p:txBody>
      </p:sp>
    </p:spTree>
    <p:extLst>
      <p:ext uri="{BB962C8B-B14F-4D97-AF65-F5344CB8AC3E}">
        <p14:creationId xmlns:p14="http://schemas.microsoft.com/office/powerpoint/2010/main" val="133354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DF3C8-E8CC-FFD9-D4BD-A87E55B8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Youth Focus Group - Population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DDBA03-E449-DA24-43B7-F9446ADB46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87403" y="2257287"/>
            <a:ext cx="4157832" cy="320067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5E584-DCF0-5304-B930-AC39381F47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People in the room: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Conducted in: English, Spanish, Spanglish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Facilitator: Latina, 25 years, shared she had a little sister of similar age as the youth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Note-taker: Latino immigrant parent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Youth knew each other which may helped conversation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Motivational interviewing techniques used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DB59D-2B60-F8E2-9B58-883FC353E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F3553-8B30-7022-7C0A-36950949F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Youth Focus Group - Highlights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69F804-A677-4B75-95F4-A5E4426FB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5EDA3EB-B52C-1661-52EA-0DEB87ED785E}"/>
              </a:ext>
            </a:extLst>
          </p:cNvPr>
          <p:cNvGraphicFramePr/>
          <p:nvPr/>
        </p:nvGraphicFramePr>
        <p:xfrm>
          <a:off x="4365345" y="385203"/>
          <a:ext cx="7145337" cy="628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3303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A60A7-8391-A26C-5C99-B9497FAE7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8EB2F-E9C1-7BB5-BA99-783EFEF9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Follow-Up Consultation</a:t>
            </a:r>
          </a:p>
        </p:txBody>
      </p:sp>
      <p:pic>
        <p:nvPicPr>
          <p:cNvPr id="7" name="Picture 6" descr="Colorful overlapping people icons">
            <a:extLst>
              <a:ext uri="{FF2B5EF4-FFF2-40B4-BE49-F238E27FC236}">
                <a16:creationId xmlns:a16="http://schemas.microsoft.com/office/drawing/2014/main" id="{9A1EA3C0-3B8E-EF8C-699A-4AD7A21C0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9" r="17273" b="-1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610F34-ABB0-2525-4A1D-FF5E738AE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3"/>
            <a:ext cx="6574973" cy="3880153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Science Translation &amp; Applying Findings to Meaningful Work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Webinar provided several months following the published reports for all prevention specialists across the state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Introduction to science translation of the focus group findings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Dissemination strategies for community and professional audiences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Ideas to develop tools and practice using focus group findings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719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79195-A725-B6EF-4893-CC5B300A8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2A5C-621B-525A-E283-1333F32E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661A5-6D77-13FD-F8B4-13071746D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80633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Quantitative (surveys) &amp; qualitative (focus groups)</a:t>
            </a:r>
            <a:endParaRPr lang="en-US" i="1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lvl="1"/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E17DA7-B3AC-E930-F05E-EEBA5321700B}"/>
              </a:ext>
            </a:extLst>
          </p:cNvPr>
          <p:cNvSpPr/>
          <p:nvPr/>
        </p:nvSpPr>
        <p:spPr>
          <a:xfrm>
            <a:off x="1097280" y="2248901"/>
            <a:ext cx="4244741" cy="33832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Survey Data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Low response rates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Parent/caregiver = 16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Youth = 7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Reported descriptive statistics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82ED6D-706E-0FD1-3225-EC8EC19283BD}"/>
              </a:ext>
            </a:extLst>
          </p:cNvPr>
          <p:cNvSpPr/>
          <p:nvPr/>
        </p:nvSpPr>
        <p:spPr>
          <a:xfrm>
            <a:off x="6126480" y="2248900"/>
            <a:ext cx="4968240" cy="33832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Focus Group Data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Audio transcriptions + notetaker and moderator notes/comments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Thematic analysis conducted by the research consultant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Findings reviewed by and discussed with those who conducted the groups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Refined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91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DC22-9842-81A0-BAC1-A5E2A7303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33AE-3CB7-A660-239A-A96CD170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263527"/>
            <a:ext cx="9577137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How Have the Findings Been Used?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A9BD82-911D-4AF4-CB82-4CB38E181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1942240"/>
            <a:ext cx="9962147" cy="4217928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Reports published by OHA, presented at webinars and conferences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Findings used to inform prevention toolkit development (funded by an agility grant from the National Council on Problem Gambling, awarded to the Oregon Council on Problem Gambling)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Prevention specialists report:</a:t>
            </a:r>
          </a:p>
          <a:p>
            <a:pPr marL="635508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Referencing the results when sharing local (e.g., county-level) data</a:t>
            </a:r>
          </a:p>
          <a:p>
            <a:pPr marL="635508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Developing educational resources</a:t>
            </a:r>
          </a:p>
          <a:p>
            <a:pPr marL="635508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Inspiring future initiatives</a:t>
            </a:r>
          </a:p>
          <a:p>
            <a:pPr marL="635508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Informed approach to talking about gambling with youth</a:t>
            </a:r>
          </a:p>
        </p:txBody>
      </p:sp>
    </p:spTree>
    <p:extLst>
      <p:ext uri="{BB962C8B-B14F-4D97-AF65-F5344CB8AC3E}">
        <p14:creationId xmlns:p14="http://schemas.microsoft.com/office/powerpoint/2010/main" val="3178122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3CBEC-3759-088E-41D9-F2FE2B5E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Results: Youth and parent/caregiver focus group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6A51262-09F7-412F-1449-7C1587B9E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1943544"/>
            <a:ext cx="3122721" cy="4114800"/>
          </a:xfrm>
          <a:ln>
            <a:solidFill>
              <a:srgbClr val="EB5A2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5AAA1-5631-1A20-4CE7-97E4C480E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422" y="1943544"/>
            <a:ext cx="3151392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F18E9-5580-1642-7194-D39E7CE5B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469" y="1943551"/>
            <a:ext cx="3200400" cy="414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25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D4421-5D1E-8307-FD7D-9CF7478F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Focus group project insights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3F1E6FE-776E-3165-86FA-D74420035D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7130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8F3EA-8107-69DD-3BA9-A8DBAB3C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From youth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A598-5351-AC14-E43A-74848F1791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56" r="18959" b="3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8C3E0-C6A6-989C-5CC1-DD7F704C3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Youth felt it’s important to learn about gambling risks and felt at least somewhat confident they could find help if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Two-thirds want more information about gambling, and it’s impacts on people their 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Two-thirds have searched out information about addiction; all used internet searches, half consulted a trusted adult, and half used social media resources. 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2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31D33-CBBE-D346-3F99-8BFB1A6C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670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B1C43E-F73A-39DC-E940-DB9FCFC7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1014737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From the parents &amp; caregivers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52F4-A6B2-CC7C-EEB5-94D218B1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839382"/>
            <a:ext cx="11785600" cy="362247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Many parents believe gambling education should begin early – often before middle school.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Parents with middle – or high schoolers are more likely to view youth gambling as a problem.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Two –thirds have talked with their children about gambling, regardless of their level of concern.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Overall awareness of youth gambling is low.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Limited prior knowledge led parents to explore related concerns such as excessive screen use, social-media wagering, gambling-promoted apps, and youth confusion about what counts as gambling or it’s legal 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0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04980-4DF6-0744-29C5-4D73278D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How would you use the data </a:t>
            </a:r>
          </a:p>
        </p:txBody>
      </p:sp>
      <p:pic>
        <p:nvPicPr>
          <p:cNvPr id="5" name="Picture 4" descr="Scene board in red background">
            <a:extLst>
              <a:ext uri="{FF2B5EF4-FFF2-40B4-BE49-F238E27FC236}">
                <a16:creationId xmlns:a16="http://schemas.microsoft.com/office/drawing/2014/main" id="{1239633F-08E0-E515-3009-1F5171152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35301" b="-1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8B3B7-181B-8643-B3DD-57E41224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3"/>
            <a:ext cx="6574973" cy="4024135"/>
          </a:xfrm>
        </p:spPr>
        <p:txBody>
          <a:bodyPr>
            <a:noAutofit/>
          </a:bodyPr>
          <a:lstStyle/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Identify key themes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Pull out representative quotes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Combine findings across groups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Highlight gaps or contradictions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Connect themes to action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Use focus group data as complimentary evidence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Create a clear summary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Share back with participants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Different colored question marks">
            <a:extLst>
              <a:ext uri="{FF2B5EF4-FFF2-40B4-BE49-F238E27FC236}">
                <a16:creationId xmlns:a16="http://schemas.microsoft.com/office/drawing/2014/main" id="{D7B7CA91-C941-179B-5B2C-4C4ED6B2F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69" y="2152186"/>
            <a:ext cx="6827269" cy="4070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715BD-E3CE-B4AB-F551-2096AB6D86CC}"/>
              </a:ext>
            </a:extLst>
          </p:cNvPr>
          <p:cNvSpPr txBox="1"/>
          <p:nvPr/>
        </p:nvSpPr>
        <p:spPr>
          <a:xfrm>
            <a:off x="2112717" y="1968080"/>
            <a:ext cx="1580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Ideas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F9FAF7-CB07-7233-F917-1A54015839D0}"/>
              </a:ext>
            </a:extLst>
          </p:cNvPr>
          <p:cNvCxnSpPr/>
          <p:nvPr/>
        </p:nvCxnSpPr>
        <p:spPr>
          <a:xfrm>
            <a:off x="3442446" y="2229023"/>
            <a:ext cx="5020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4F4D8-65A8-2D42-202B-6A526087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Welcome to Oregon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63050B-9735-149D-D574-4BD0EBCAB8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42070"/>
            <a:ext cx="4938712" cy="36311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E888C-03E7-CA36-85C8-BBECDBDAC7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Population 4.27 million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Vast geography ranging from ocean, rivers, lakes, dense forest and high desert region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Approximate Race &amp; Ethnicity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White (Non-Hispanic) 71%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Hispanic/Latino 14.7% - 15.5%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Two or More Races: 6.1%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Asian: 4.4%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Native American/Alaska Native 1.1% - 1.6%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9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10073-7329-29DE-7264-7CF4BA49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Parent Guide to Preventing Youth-Gambling</a:t>
            </a:r>
          </a:p>
        </p:txBody>
      </p:sp>
      <p:pic>
        <p:nvPicPr>
          <p:cNvPr id="4" name="Content Placeholder 13">
            <a:hlinkClick r:id="rId3"/>
            <a:extLst>
              <a:ext uri="{FF2B5EF4-FFF2-40B4-BE49-F238E27FC236}">
                <a16:creationId xmlns:a16="http://schemas.microsoft.com/office/drawing/2014/main" id="{D3ADC581-ED68-114A-0631-A58EDAC0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2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  <a:noFill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EF38-22A5-3D98-6244-7922CF9B0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Supports parents in navigate the joys and  challenges of raising confident, healthy, and resilient children.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Offers practical, heart centered strategies to strengthen parent-child connections.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Provides tools for setting healthy and consistent boundaries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Includes prompts to spark meaningful, everyday conversations.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Helps parents build their child’s confidence to make safe, empowered choices.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52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3BF1-794A-EBFB-E143-66DA7749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Other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B627F-B2D3-E1DA-AF8C-98EF2EFBA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258" y="1845733"/>
            <a:ext cx="5633421" cy="4214407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Oregon Council on Problem Gambling</a:t>
            </a:r>
          </a:p>
          <a:p>
            <a:pPr algn="ctr"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Community Guardians </a:t>
            </a:r>
          </a:p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Financial Literacy Toolkit</a:t>
            </a:r>
          </a:p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Community Guardians is an initiative funded through a National Council on Problem Gambling (NCPG) Agility Grant that focuses on reducing gambling-related harm by strengthening the role of community leaders. The project is grounded in the belief that community-driven solutions are among the most effective ways to create lasting change.</a:t>
            </a:r>
          </a:p>
          <a:p>
            <a:endParaRPr lang="en-US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C286D-100D-E098-7962-EEACFC60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2" y="2508325"/>
            <a:ext cx="461019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50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EB78-B713-03FD-6BD1-04DE60C1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Videos</a:t>
            </a:r>
          </a:p>
        </p:txBody>
      </p:sp>
      <p:pic>
        <p:nvPicPr>
          <p:cNvPr id="6" name="Online Media 5" title="What Is Problem Gambling?">
            <a:hlinkClick r:id="" action="ppaction://media"/>
            <a:extLst>
              <a:ext uri="{FF2B5EF4-FFF2-40B4-BE49-F238E27FC236}">
                <a16:creationId xmlns:a16="http://schemas.microsoft.com/office/drawing/2014/main" id="{782C09E1-8120-B7F2-E7EC-C192D0090F84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96963" y="2462213"/>
            <a:ext cx="4938712" cy="2790825"/>
          </a:xfrm>
          <a:prstGeom prst="rect">
            <a:avLst/>
          </a:prstGeom>
        </p:spPr>
      </p:pic>
      <p:pic>
        <p:nvPicPr>
          <p:cNvPr id="5" name="Online Media 4" title="How Gambling Hijacks the Brain: The Science of Gambling Addiction">
            <a:hlinkClick r:id="" action="ppaction://media"/>
            <a:extLst>
              <a:ext uri="{FF2B5EF4-FFF2-40B4-BE49-F238E27FC236}">
                <a16:creationId xmlns:a16="http://schemas.microsoft.com/office/drawing/2014/main" id="{D798C88C-BFC1-B7E6-8830-E61A0A68E4F1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218238" y="2462213"/>
            <a:ext cx="4937125" cy="278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556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F0E17-9AAA-209F-BAEA-9B7A0672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32471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Questions?</a:t>
            </a:r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D3B746E5-42A4-B1CE-08AC-A4536E87B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r="19272" b="-2"/>
          <a:stretch>
            <a:fillRect/>
          </a:stretch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89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49DF1-18D9-5CD9-C74D-E9F5DB93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Resource Links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AC714-7467-42A1-F00D-F55B42E1D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7360"/>
            <a:ext cx="10058400" cy="4023360"/>
          </a:xfrm>
        </p:spPr>
        <p:txBody>
          <a:bodyPr/>
          <a:lstStyle/>
          <a:p>
            <a:pPr marL="29718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Understanding Youth Gambling: Focus Group &amp; Survey Findings from Parents in Oregon</a:t>
            </a:r>
            <a:endParaRPr lang="en-US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marL="29718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Understanding Youth Gambling: Focus Group &amp; Survey Findings from Youth in Oregon </a:t>
            </a:r>
            <a:endParaRPr lang="en-US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marL="29718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Gambling: A Summary of Insights From Youth, Parents, &amp; Caregivers</a:t>
            </a:r>
            <a:endParaRPr lang="en-US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marL="29718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Raising Smart Risk Takers: A Parent’s Guide to Preventing Youth Gambling</a:t>
            </a:r>
            <a:endParaRPr lang="en-US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marL="29718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CRIANDO TOMADORES DE RIESGOS INTELIGENTES: Consejos, herramientas y conversaciones sinceras para ayudar a su hijo a tomar decisiones seguras con confianza. Guía para Padres sobre la Prevención del Juego en Jóvenes </a:t>
            </a:r>
            <a:endParaRPr lang="es-ES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marL="29718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Guardians </a:t>
            </a:r>
            <a:r>
              <a:rPr lang="es-E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Oregon Council on Problem Gambling (OCPG)</a:t>
            </a:r>
            <a:endParaRPr lang="en-US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53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CF0B17-8745-3449-2761-555A1AFE8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3E65C6-B954-6BE2-C307-38D876A03D01}"/>
              </a:ext>
            </a:extLst>
          </p:cNvPr>
          <p:cNvSpPr txBox="1"/>
          <p:nvPr/>
        </p:nvSpPr>
        <p:spPr>
          <a:xfrm>
            <a:off x="1179629" y="812690"/>
            <a:ext cx="106341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Thank you for joining us today! Please do not hesitate to reach out if you have any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52F618-4C0F-5D08-2689-12F902CC1A11}"/>
              </a:ext>
            </a:extLst>
          </p:cNvPr>
          <p:cNvSpPr txBox="1"/>
          <p:nvPr/>
        </p:nvSpPr>
        <p:spPr>
          <a:xfrm>
            <a:off x="5226453" y="1949056"/>
            <a:ext cx="64403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Cynthia De La Torre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Benton County Health Dept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PG Prevention Coordinato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Cynthia.Delatorre@bentoncountyor.gov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925AB-F66D-EA08-841D-E1FDBFA17DE9}"/>
              </a:ext>
            </a:extLst>
          </p:cNvPr>
          <p:cNvSpPr txBox="1"/>
          <p:nvPr/>
        </p:nvSpPr>
        <p:spPr>
          <a:xfrm>
            <a:off x="5193443" y="3620973"/>
            <a:ext cx="5913798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Paige Vazquez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Problem Gambling Solutions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paige@problemgamblingsolutions.com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2E94B3-3956-750C-2D06-838640FC1080}"/>
              </a:ext>
            </a:extLst>
          </p:cNvPr>
          <p:cNvSpPr txBox="1"/>
          <p:nvPr/>
        </p:nvSpPr>
        <p:spPr>
          <a:xfrm>
            <a:off x="5193443" y="4926616"/>
            <a:ext cx="504978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Roxann Jones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Oregon Health Authority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Problem Gambling Specialist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Roxann.r.jones@oha.Oregon.gov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37D49-C14B-AA55-593A-83AB34A8E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0" y="3402106"/>
            <a:ext cx="2602403" cy="137160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CD96522-73A8-A8EE-73F3-A330E0312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4926616"/>
            <a:ext cx="3664310" cy="1188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210BA-5062-CB39-5AA3-47C6A75FE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50" y="1973901"/>
            <a:ext cx="408175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3ED8-17B6-E620-24B1-E1BF5733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How We Started – Need for Data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F10EB198-EA46-850C-135C-BD32B813D6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83938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18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32A4-BA43-6197-7F08-45897AD4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/>
                </a:solidFill>
              </a:rPr>
              <a:t>Why Data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844CA-9466-1559-E058-CAFA7CA4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267" y="4199467"/>
            <a:ext cx="5022833" cy="149477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spc="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Data tells our story and provides meaningful insights to support  prevention strategies</a:t>
            </a:r>
            <a:r>
              <a:rPr lang="en-US" sz="2200" cap="all" spc="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.</a:t>
            </a:r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ED566DE-903C-9DE2-067B-DA9E31345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r="14698"/>
          <a:stretch>
            <a:fillRect/>
          </a:stretch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EE8C-46B5-8F83-DE3B-97BD5050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We Decided to Do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222020-E7C5-0D35-85C3-5DD42BE4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99" y="5727515"/>
            <a:ext cx="10925101" cy="5154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spc="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Community-Engaged Focus Group Research </a:t>
            </a:r>
          </a:p>
        </p:txBody>
      </p:sp>
      <p:pic>
        <p:nvPicPr>
          <p:cNvPr id="9" name="Picture 8" descr="People in group therapy">
            <a:extLst>
              <a:ext uri="{FF2B5EF4-FFF2-40B4-BE49-F238E27FC236}">
                <a16:creationId xmlns:a16="http://schemas.microsoft.com/office/drawing/2014/main" id="{AA7C5CD4-C101-C622-B1D5-AB3DCDB6E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r="-1" b="41783"/>
          <a:stretch>
            <a:fillRect/>
          </a:stretch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3131A-3987-2EAE-58C2-70A852B95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EB724-13DD-EA16-66A4-7EA4E6A7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Next Steps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18968E-8523-8E86-4452-3FD625ACE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marL="274320" lvl="7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Development of application process and recruit prevention teams to host focus groups  with: </a:t>
            </a:r>
          </a:p>
          <a:p>
            <a:pPr marL="731520" lvl="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Middle- or high-school-aged youth</a:t>
            </a:r>
          </a:p>
          <a:p>
            <a:pPr marL="731520" lvl="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Parents and caregivers</a:t>
            </a:r>
          </a:p>
          <a:p>
            <a:pPr marL="274320" lvl="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Host Town Hall for all problem gambling prevention specialist to provide feedback on focus group questions.</a:t>
            </a:r>
          </a:p>
          <a:p>
            <a:pPr marL="274320" lvl="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Train focus group team leads on facilitation and recruitment  best practices</a:t>
            </a:r>
          </a:p>
          <a:p>
            <a:pPr marL="274320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Refine and finalize questions for youth and parent/caregiver focus groups</a:t>
            </a:r>
          </a:p>
          <a:p>
            <a:pPr marL="274320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Recruitment participants for focus groups</a:t>
            </a:r>
          </a:p>
        </p:txBody>
      </p:sp>
    </p:spTree>
    <p:extLst>
      <p:ext uri="{BB962C8B-B14F-4D97-AF65-F5344CB8AC3E}">
        <p14:creationId xmlns:p14="http://schemas.microsoft.com/office/powerpoint/2010/main" val="95574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9340E-4EB8-7695-4F7F-D3E08888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Prevention Expert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82B10-DDDF-25CF-9F06-DD64E45F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80633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Objective: </a:t>
            </a:r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Gather observations &amp; research priorities from prevention experts across Oregon to collaboratively design effective focus group questions.</a:t>
            </a:r>
            <a:endParaRPr lang="en-US" i="1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lvl="1"/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6F87E7-02CB-14C2-44E7-CD6EB6664A18}"/>
              </a:ext>
            </a:extLst>
          </p:cNvPr>
          <p:cNvSpPr/>
          <p:nvPr/>
        </p:nvSpPr>
        <p:spPr>
          <a:xfrm>
            <a:off x="1097280" y="2897480"/>
            <a:ext cx="4597667" cy="24026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Subject Matter Expert Townhall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Gather observations and research questions from problem gambling prevention specialists across the state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1A608B-8644-9046-7BE4-EB1624CD88AA}"/>
              </a:ext>
            </a:extLst>
          </p:cNvPr>
          <p:cNvSpPr/>
          <p:nvPr/>
        </p:nvSpPr>
        <p:spPr>
          <a:xfrm>
            <a:off x="6558013" y="2897480"/>
            <a:ext cx="4597667" cy="24026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Townhall Debrief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Review notes with project preventionists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Collaboratively develop strong, effective focus group questions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0BD11F-0DF2-9EB0-6140-9A78B7763C35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5694947" y="4098807"/>
            <a:ext cx="863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5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1C1B6-3737-CCC8-FDE7-A027EB50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B830-49AC-90F9-62E0-1A403039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Focus Group Question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065D-7391-B1AD-A01C-1E856B4A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806335"/>
          </a:xfrm>
        </p:spPr>
        <p:txBody>
          <a:bodyPr>
            <a:normAutofit fontScale="92500" lnSpcReduction="20000"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Objective: </a:t>
            </a:r>
            <a:r>
              <a:rPr lang="en-US" sz="22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Review notes from the subject matter expert town hall, determine research priorities for youth and parent/caregiver groups, and formulate focus group questions</a:t>
            </a:r>
            <a:endParaRPr lang="en-US" sz="2200" i="1" dirty="0">
              <a:solidFill>
                <a:schemeClr val="tx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  <a:p>
            <a:pPr lvl="1"/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7C44F8-573A-A21C-6169-44382A01FE60}"/>
              </a:ext>
            </a:extLst>
          </p:cNvPr>
          <p:cNvSpPr/>
          <p:nvPr/>
        </p:nvSpPr>
        <p:spPr>
          <a:xfrm>
            <a:off x="1036320" y="2772875"/>
            <a:ext cx="4929739" cy="33910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Research Priorities: Youth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Collecting youth gambling behavioral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are youth perceptions about gambling?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actually helpful for youth in gambling prevention?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Are they interested in learning more about gambling? Seeing the data?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5845BE-479C-FFCF-93FB-2B833B0E438D}"/>
              </a:ext>
            </a:extLst>
          </p:cNvPr>
          <p:cNvSpPr/>
          <p:nvPr/>
        </p:nvSpPr>
        <p:spPr>
          <a:xfrm>
            <a:off x="6225942" y="2784997"/>
            <a:ext cx="5271792" cy="33789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Focus Group Question (Draft)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does gambling look like in your world?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Are you engaging in gambling in gaming and/or sports betting?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have you seen on social media or television about gambling?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Have you ever had a conversation with a parent or mentor about gambling?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4DF17B-9673-27EC-DB72-0342E4D6EC9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5966059" y="4468388"/>
            <a:ext cx="259883" cy="6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d4e1ee-511d-4646-a74d-55f1211780de">
      <Terms xmlns="http://schemas.microsoft.com/office/infopath/2007/PartnerControls"/>
    </lcf76f155ced4ddcb4097134ff3c332f>
    <TaxCatchAll xmlns="d2055eae-5cf9-4162-a0b6-76806b349d1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8187DD0867EC4DADF51B95604AD4C9" ma:contentTypeVersion="19" ma:contentTypeDescription="Create a new document." ma:contentTypeScope="" ma:versionID="711174475d2800c0d403a202c330b10d">
  <xsd:schema xmlns:xsd="http://www.w3.org/2001/XMLSchema" xmlns:xs="http://www.w3.org/2001/XMLSchema" xmlns:p="http://schemas.microsoft.com/office/2006/metadata/properties" xmlns:ns2="dcd4e1ee-511d-4646-a74d-55f1211780de" xmlns:ns3="d2055eae-5cf9-4162-a0b6-76806b349d16" targetNamespace="http://schemas.microsoft.com/office/2006/metadata/properties" ma:root="true" ma:fieldsID="2d1f3b7fa6bb53b8e3d43c871389a176" ns2:_="" ns3:_="">
    <xsd:import namespace="dcd4e1ee-511d-4646-a74d-55f1211780de"/>
    <xsd:import namespace="d2055eae-5cf9-4162-a0b6-76806b349d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d4e1ee-511d-4646-a74d-55f1211780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a405fa-90fe-4084-a60b-358b98881d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55eae-5cf9-4162-a0b6-76806b349d1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8fec855-63b5-45cc-b461-2eedc62cf969}" ma:internalName="TaxCatchAll" ma:showField="CatchAllData" ma:web="d2055eae-5cf9-4162-a0b6-76806b349d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9B21D2-73E3-434C-A5F7-E46320BFCBDF}">
  <ds:schemaRefs>
    <ds:schemaRef ds:uri="http://schemas.microsoft.com/office/2006/metadata/properties"/>
    <ds:schemaRef ds:uri="http://schemas.microsoft.com/office/infopath/2007/PartnerControls"/>
    <ds:schemaRef ds:uri="dcd4e1ee-511d-4646-a74d-55f1211780de"/>
    <ds:schemaRef ds:uri="d2055eae-5cf9-4162-a0b6-76806b349d16"/>
  </ds:schemaRefs>
</ds:datastoreItem>
</file>

<file path=customXml/itemProps2.xml><?xml version="1.0" encoding="utf-8"?>
<ds:datastoreItem xmlns:ds="http://schemas.openxmlformats.org/officeDocument/2006/customXml" ds:itemID="{83A65354-FD99-42AC-B163-B04861C859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D64B53-CD98-4B32-B431-22968027A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d4e1ee-511d-4646-a74d-55f1211780de"/>
    <ds:schemaRef ds:uri="d2055eae-5cf9-4162-a0b6-76806b349d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bdd6eeb-0dd0-4927-947e-a759f08fcf55}" enabled="1" method="Privileged" siteId="{658e63e8-8d39-499c-8f48-13adc9452f4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565</TotalTime>
  <Words>2249</Words>
  <Application>Microsoft Office PowerPoint</Application>
  <PresentationFormat>Widescreen</PresentationFormat>
  <Paragraphs>325</Paragraphs>
  <Slides>35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Noto Serif</vt:lpstr>
      <vt:lpstr>Times</vt:lpstr>
      <vt:lpstr>Verdana</vt:lpstr>
      <vt:lpstr>Wingdings</vt:lpstr>
      <vt:lpstr>Retrospect</vt:lpstr>
      <vt:lpstr>Capturing Your  Community’s Voice</vt:lpstr>
      <vt:lpstr>PowerPoint Presentation</vt:lpstr>
      <vt:lpstr>Welcome to Oregon</vt:lpstr>
      <vt:lpstr>How We Started – Need for Data</vt:lpstr>
      <vt:lpstr>Why Data Matters</vt:lpstr>
      <vt:lpstr>What We Decided to Do</vt:lpstr>
      <vt:lpstr>Next Steps</vt:lpstr>
      <vt:lpstr>Prevention Expert Consultation</vt:lpstr>
      <vt:lpstr>Focus Group Question Development</vt:lpstr>
      <vt:lpstr>What We Asked Youth</vt:lpstr>
      <vt:lpstr>What We Asked Parents/Caregivers</vt:lpstr>
      <vt:lpstr>Focus Group Moderation Training</vt:lpstr>
      <vt:lpstr>Recruitment Strategies</vt:lpstr>
      <vt:lpstr>Meet Benton County</vt:lpstr>
      <vt:lpstr>Recruitment – Local Level </vt:lpstr>
      <vt:lpstr>What strategies would you use to recruit individuals from your identified population for a focus group?</vt:lpstr>
      <vt:lpstr>Conducting Focus Groups </vt:lpstr>
      <vt:lpstr>Parent/Caregiver Focus Group </vt:lpstr>
      <vt:lpstr>Parent/Caregiver Focus Group - Highlights</vt:lpstr>
      <vt:lpstr>Youth Focus Group - Population</vt:lpstr>
      <vt:lpstr>Youth Focus Group - Highlights </vt:lpstr>
      <vt:lpstr>Follow-Up Consultation</vt:lpstr>
      <vt:lpstr>Data Analysis</vt:lpstr>
      <vt:lpstr>How Have the Findings Been Used?</vt:lpstr>
      <vt:lpstr>Results: Youth and parent/caregiver focus group</vt:lpstr>
      <vt:lpstr>Focus group project insights</vt:lpstr>
      <vt:lpstr>From youth</vt:lpstr>
      <vt:lpstr>From the parents &amp; caregivers</vt:lpstr>
      <vt:lpstr>How would you use the data </vt:lpstr>
      <vt:lpstr>Parent Guide to Preventing Youth-Gambling</vt:lpstr>
      <vt:lpstr>Other resources</vt:lpstr>
      <vt:lpstr>Videos</vt:lpstr>
      <vt:lpstr>Questions?</vt:lpstr>
      <vt:lpstr>Resource Links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Jones Roxann R</dc:creator>
  <cp:lastModifiedBy>Paulina Zyskowski</cp:lastModifiedBy>
  <cp:revision>3</cp:revision>
  <dcterms:created xsi:type="dcterms:W3CDTF">2026-02-11T22:46:10Z</dcterms:created>
  <dcterms:modified xsi:type="dcterms:W3CDTF">2026-04-22T15:16:26Z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0x010100A18187DD0867EC4DADF51B95604AD4C9</vt:lpwstr>
  </property>
  <property fmtid="{D5CDD505-2E9C-101B-9397-08002B2CF9AE}" pid="3" name="MediaServiceImageTags">
    <vt:lpwstr/>
  </property>
</Properties>
</file>