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7" r:id="rId2"/>
    <p:sldId id="1114" r:id="rId3"/>
    <p:sldId id="1095" r:id="rId4"/>
    <p:sldId id="1111" r:id="rId5"/>
    <p:sldId id="1112" r:id="rId6"/>
    <p:sldId id="1039" r:id="rId7"/>
    <p:sldId id="1035" r:id="rId8"/>
    <p:sldId id="1036" r:id="rId9"/>
    <p:sldId id="1027" r:id="rId10"/>
    <p:sldId id="1046" r:id="rId11"/>
    <p:sldId id="1047" r:id="rId12"/>
    <p:sldId id="1054" r:id="rId13"/>
    <p:sldId id="1055" r:id="rId14"/>
    <p:sldId id="1099" r:id="rId15"/>
    <p:sldId id="1049" r:id="rId16"/>
    <p:sldId id="1098" r:id="rId17"/>
    <p:sldId id="1104" r:id="rId18"/>
    <p:sldId id="1110" r:id="rId19"/>
    <p:sldId id="1050" r:id="rId20"/>
    <p:sldId id="1056" r:id="rId21"/>
    <p:sldId id="1057" r:id="rId22"/>
    <p:sldId id="1058" r:id="rId23"/>
    <p:sldId id="1059" r:id="rId24"/>
    <p:sldId id="1060" r:id="rId25"/>
    <p:sldId id="1061" r:id="rId26"/>
    <p:sldId id="1062" r:id="rId27"/>
    <p:sldId id="1101" r:id="rId28"/>
    <p:sldId id="1100" r:id="rId29"/>
    <p:sldId id="1109" r:id="rId30"/>
    <p:sldId id="1108" r:id="rId31"/>
    <p:sldId id="1063" r:id="rId32"/>
    <p:sldId id="1092" r:id="rId33"/>
    <p:sldId id="1136" r:id="rId34"/>
    <p:sldId id="1078" r:id="rId35"/>
    <p:sldId id="1079" r:id="rId36"/>
    <p:sldId id="1143" r:id="rId37"/>
    <p:sldId id="1144" r:id="rId38"/>
    <p:sldId id="1145" r:id="rId39"/>
    <p:sldId id="1066" r:id="rId40"/>
    <p:sldId id="1067" r:id="rId41"/>
    <p:sldId id="1106" r:id="rId42"/>
    <p:sldId id="1107" r:id="rId43"/>
    <p:sldId id="1074" r:id="rId44"/>
    <p:sldId id="1075" r:id="rId45"/>
    <p:sldId id="1081" r:id="rId46"/>
    <p:sldId id="1082" r:id="rId47"/>
    <p:sldId id="1086" r:id="rId48"/>
    <p:sldId id="1085" r:id="rId49"/>
    <p:sldId id="1088" r:id="rId50"/>
    <p:sldId id="1090" r:id="rId51"/>
    <p:sldId id="1162" r:id="rId52"/>
    <p:sldId id="1091" r:id="rId53"/>
    <p:sldId id="1026" r:id="rId54"/>
    <p:sldId id="923"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925"/>
  </p:normalViewPr>
  <p:slideViewPr>
    <p:cSldViewPr>
      <p:cViewPr varScale="1">
        <p:scale>
          <a:sx n="51" d="100"/>
          <a:sy n="51" d="100"/>
        </p:scale>
        <p:origin x="557" y="38"/>
      </p:cViewPr>
      <p:guideLst>
        <p:guide orient="horz" pos="2160"/>
        <p:guide pos="2880"/>
      </p:guideLst>
    </p:cSldViewPr>
  </p:slideViewPr>
  <p:outlineViewPr>
    <p:cViewPr>
      <p:scale>
        <a:sx n="33" d="100"/>
        <a:sy n="33" d="100"/>
      </p:scale>
      <p:origin x="0" y="49662"/>
    </p:cViewPr>
  </p:outlineViewPr>
  <p:notesTextViewPr>
    <p:cViewPr>
      <p:scale>
        <a:sx n="100" d="100"/>
        <a:sy n="100" d="100"/>
      </p:scale>
      <p:origin x="0" y="0"/>
    </p:cViewPr>
  </p:notesTextViewPr>
  <p:sorterViewPr>
    <p:cViewPr varScale="1">
      <p:scale>
        <a:sx n="1" d="1"/>
        <a:sy n="1" d="1"/>
      </p:scale>
      <p:origin x="0" y="-2796"/>
    </p:cViewPr>
  </p:sorterViewPr>
  <p:notesViewPr>
    <p:cSldViewPr>
      <p:cViewPr varScale="1">
        <p:scale>
          <a:sx n="101" d="100"/>
          <a:sy n="101" d="100"/>
        </p:scale>
        <p:origin x="-25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9" charset="0"/>
                <a:ea typeface="+mn-ea"/>
                <a:cs typeface="+mn-cs"/>
              </a:defRPr>
            </a:lvl1pPr>
          </a:lstStyle>
          <a:p>
            <a:pPr>
              <a:defRPr/>
            </a:pPr>
            <a:endParaRPr lang="en-US" dirty="0"/>
          </a:p>
        </p:txBody>
      </p:sp>
      <p:sp>
        <p:nvSpPr>
          <p:cNvPr id="768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9" charset="0"/>
                <a:ea typeface="+mn-ea"/>
                <a:cs typeface="+mn-cs"/>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768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9" charset="0"/>
                <a:ea typeface="+mn-ea"/>
                <a:cs typeface="+mn-cs"/>
              </a:defRPr>
            </a:lvl1pPr>
          </a:lstStyle>
          <a:p>
            <a:pPr>
              <a:defRPr/>
            </a:pPr>
            <a:endParaRPr lang="en-US" dirty="0"/>
          </a:p>
        </p:txBody>
      </p:sp>
      <p:sp>
        <p:nvSpPr>
          <p:cNvPr id="768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660A07C-2355-9B46-9DB8-0B6E7D9265CE}" type="slidenum">
              <a:rPr lang="en-US"/>
              <a:pPr/>
              <a:t>‹#›</a:t>
            </a:fld>
            <a:endParaRPr lang="en-US" dirty="0"/>
          </a:p>
        </p:txBody>
      </p:sp>
    </p:spTree>
    <p:extLst>
      <p:ext uri="{BB962C8B-B14F-4D97-AF65-F5344CB8AC3E}">
        <p14:creationId xmlns:p14="http://schemas.microsoft.com/office/powerpoint/2010/main" val="58742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8F80A12-081B-7F4D-8019-C72061FB56CA}" type="slidenum">
              <a:rPr lang="en-US" sz="1200"/>
              <a:pPr eaLnBrk="1" hangingPunct="1"/>
              <a:t>1</a:t>
            </a:fld>
            <a:endParaRPr lang="en-US" sz="12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8188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63262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5DCBB2E-37FB-4AFD-8CC4-53E85F8F7516}" type="slidenum">
              <a:rPr lang="en-US" altLang="en-US" smtClean="0"/>
              <a:pPr>
                <a:spcBef>
                  <a:spcPct val="0"/>
                </a:spcBef>
              </a:pPr>
              <a:t>48</a:t>
            </a:fld>
            <a:endParaRPr lang="en-US" alt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457938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0A07C-2355-9B46-9DB8-0B6E7D9265CE}" type="slidenum">
              <a:rPr lang="en-US" smtClean="0"/>
              <a:pPr/>
              <a:t>52</a:t>
            </a:fld>
            <a:endParaRPr lang="en-US" dirty="0"/>
          </a:p>
        </p:txBody>
      </p:sp>
    </p:spTree>
    <p:extLst>
      <p:ext uri="{BB962C8B-B14F-4D97-AF65-F5344CB8AC3E}">
        <p14:creationId xmlns:p14="http://schemas.microsoft.com/office/powerpoint/2010/main" val="344031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BCCE5A1-F183-654B-9E73-AE1253C2B0B7}" type="slidenum">
              <a:rPr lang="en-US" sz="1200"/>
              <a:pPr eaLnBrk="1" hangingPunct="1"/>
              <a:t>54</a:t>
            </a:fld>
            <a:endParaRPr lang="en-US" sz="120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6228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EC96035-CE23-9E4E-A0BE-41B524E1B76B}" type="slidenum">
              <a:rPr lang="en-US" sz="1200"/>
              <a:pPr eaLnBrk="1" hangingPunct="1"/>
              <a:t>2</a:t>
            </a:fld>
            <a:endParaRPr lang="en-US" sz="1200" dirty="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6043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EBD4FC6-9FE5-4B77-ADD4-F1CEE840A1E3}" type="slidenum">
              <a:rPr lang="en-US" altLang="en-US" smtClean="0"/>
              <a:pPr>
                <a:spcBef>
                  <a:spcPct val="0"/>
                </a:spcBef>
              </a:pPr>
              <a:t>10</a:t>
            </a:fld>
            <a:endParaRPr lang="en-US" alt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5821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CE2A13C-CB99-425D-8F44-B153A938F098}" type="slidenum">
              <a:rPr lang="en-US" altLang="en-US" smtClean="0"/>
              <a:pPr>
                <a:spcBef>
                  <a:spcPct val="0"/>
                </a:spcBef>
              </a:pPr>
              <a:t>11</a:t>
            </a:fld>
            <a:endParaRPr lang="en-US" alt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3921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01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A947454-7D97-452A-A43E-46961A0491F3}" type="slidenum">
              <a:rPr lang="en-US" altLang="en-US" smtClean="0"/>
              <a:pPr>
                <a:spcBef>
                  <a:spcPct val="0"/>
                </a:spcBef>
              </a:pPr>
              <a:t>19</a:t>
            </a:fld>
            <a:endParaRPr lang="en-US" alt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9843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9649C3C-272F-4925-8E96-0DC0E40E87BD}" type="slidenum">
              <a:rPr lang="en-US" altLang="en-US" smtClean="0"/>
              <a:pPr>
                <a:spcBef>
                  <a:spcPct val="0"/>
                </a:spcBef>
              </a:pPr>
              <a:t>21</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9857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697FACF-6379-41DF-B02B-BA6C992CA2B9}" type="slidenum">
              <a:rPr lang="en-US" altLang="en-US" smtClean="0"/>
              <a:pPr>
                <a:spcBef>
                  <a:spcPct val="0"/>
                </a:spcBef>
              </a:pPr>
              <a:t>22</a:t>
            </a:fld>
            <a:endParaRPr lang="en-US" alt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3168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C19357A-7B60-4E72-B037-43FDD392E2BB}" type="slidenum">
              <a:rPr lang="en-US" altLang="en-US" smtClean="0"/>
              <a:pPr>
                <a:spcBef>
                  <a:spcPct val="0"/>
                </a:spcBef>
              </a:pPr>
              <a:t>39</a:t>
            </a:fld>
            <a:endParaRPr lang="en-US" altLang="en-US" dirty="0"/>
          </a:p>
        </p:txBody>
      </p:sp>
    </p:spTree>
    <p:extLst>
      <p:ext uri="{BB962C8B-B14F-4D97-AF65-F5344CB8AC3E}">
        <p14:creationId xmlns:p14="http://schemas.microsoft.com/office/powerpoint/2010/main" val="378770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9F8AC59-0B74-2E47-92B4-53D300975F6D}" type="slidenum">
              <a:rPr lang="en-US"/>
              <a:pPr/>
              <a:t>‹#›</a:t>
            </a:fld>
            <a:endParaRPr lang="en-US" dirty="0"/>
          </a:p>
        </p:txBody>
      </p:sp>
    </p:spTree>
    <p:extLst>
      <p:ext uri="{BB962C8B-B14F-4D97-AF65-F5344CB8AC3E}">
        <p14:creationId xmlns:p14="http://schemas.microsoft.com/office/powerpoint/2010/main" val="188519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4E93DB9-CA7F-894B-85C0-E986D1748ACD}" type="slidenum">
              <a:rPr lang="en-US"/>
              <a:pPr/>
              <a:t>‹#›</a:t>
            </a:fld>
            <a:endParaRPr lang="en-US" dirty="0"/>
          </a:p>
        </p:txBody>
      </p:sp>
    </p:spTree>
    <p:extLst>
      <p:ext uri="{BB962C8B-B14F-4D97-AF65-F5344CB8AC3E}">
        <p14:creationId xmlns:p14="http://schemas.microsoft.com/office/powerpoint/2010/main" val="405018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B9F8A2E-6A45-E741-80FF-3E455EF63DEE}" type="slidenum">
              <a:rPr lang="en-US"/>
              <a:pPr/>
              <a:t>‹#›</a:t>
            </a:fld>
            <a:endParaRPr lang="en-US" dirty="0"/>
          </a:p>
        </p:txBody>
      </p:sp>
    </p:spTree>
    <p:extLst>
      <p:ext uri="{BB962C8B-B14F-4D97-AF65-F5344CB8AC3E}">
        <p14:creationId xmlns:p14="http://schemas.microsoft.com/office/powerpoint/2010/main" val="2550085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r>
              <a:rPr lang="en-US" noProof="0" dirty="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0B9B77F-EBDA-A245-824D-6F420973B19A}" type="slidenum">
              <a:rPr lang="en-US"/>
              <a:pPr/>
              <a:t>‹#›</a:t>
            </a:fld>
            <a:endParaRPr lang="en-US" dirty="0"/>
          </a:p>
        </p:txBody>
      </p:sp>
    </p:spTree>
    <p:extLst>
      <p:ext uri="{BB962C8B-B14F-4D97-AF65-F5344CB8AC3E}">
        <p14:creationId xmlns:p14="http://schemas.microsoft.com/office/powerpoint/2010/main" val="954596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329BFEC6-2BAA-474E-B519-6C9B224A6453}" type="slidenum">
              <a:rPr lang="en-US"/>
              <a:pPr/>
              <a:t>‹#›</a:t>
            </a:fld>
            <a:endParaRPr lang="en-US" dirty="0"/>
          </a:p>
        </p:txBody>
      </p:sp>
    </p:spTree>
    <p:extLst>
      <p:ext uri="{BB962C8B-B14F-4D97-AF65-F5344CB8AC3E}">
        <p14:creationId xmlns:p14="http://schemas.microsoft.com/office/powerpoint/2010/main" val="83531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E07ABAA5-673D-D747-8D6E-B0149A02BADF}" type="slidenum">
              <a:rPr lang="en-US"/>
              <a:pPr/>
              <a:t>‹#›</a:t>
            </a:fld>
            <a:endParaRPr lang="en-US" dirty="0"/>
          </a:p>
        </p:txBody>
      </p:sp>
    </p:spTree>
    <p:extLst>
      <p:ext uri="{BB962C8B-B14F-4D97-AF65-F5344CB8AC3E}">
        <p14:creationId xmlns:p14="http://schemas.microsoft.com/office/powerpoint/2010/main" val="126570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2E7CA14-564A-1D47-925A-A8E65E90B33F}" type="slidenum">
              <a:rPr lang="en-US"/>
              <a:pPr/>
              <a:t>‹#›</a:t>
            </a:fld>
            <a:endParaRPr lang="en-US" dirty="0"/>
          </a:p>
        </p:txBody>
      </p:sp>
    </p:spTree>
    <p:extLst>
      <p:ext uri="{BB962C8B-B14F-4D97-AF65-F5344CB8AC3E}">
        <p14:creationId xmlns:p14="http://schemas.microsoft.com/office/powerpoint/2010/main" val="128951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AD7513C1-8E06-D547-B1C8-7CADDDE70BF8}" type="slidenum">
              <a:rPr lang="en-US"/>
              <a:pPr/>
              <a:t>‹#›</a:t>
            </a:fld>
            <a:endParaRPr lang="en-US" dirty="0"/>
          </a:p>
        </p:txBody>
      </p:sp>
    </p:spTree>
    <p:extLst>
      <p:ext uri="{BB962C8B-B14F-4D97-AF65-F5344CB8AC3E}">
        <p14:creationId xmlns:p14="http://schemas.microsoft.com/office/powerpoint/2010/main" val="196219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62CC48E1-21A5-F942-BF88-500D948534AF}" type="slidenum">
              <a:rPr lang="en-US"/>
              <a:pPr/>
              <a:t>‹#›</a:t>
            </a:fld>
            <a:endParaRPr lang="en-US" dirty="0"/>
          </a:p>
        </p:txBody>
      </p:sp>
    </p:spTree>
    <p:extLst>
      <p:ext uri="{BB962C8B-B14F-4D97-AF65-F5344CB8AC3E}">
        <p14:creationId xmlns:p14="http://schemas.microsoft.com/office/powerpoint/2010/main" val="294869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1BB765B6-E4D6-C047-851E-BA1127DFA56E}" type="slidenum">
              <a:rPr lang="en-US"/>
              <a:pPr/>
              <a:t>‹#›</a:t>
            </a:fld>
            <a:endParaRPr lang="en-US" dirty="0"/>
          </a:p>
        </p:txBody>
      </p:sp>
    </p:spTree>
    <p:extLst>
      <p:ext uri="{BB962C8B-B14F-4D97-AF65-F5344CB8AC3E}">
        <p14:creationId xmlns:p14="http://schemas.microsoft.com/office/powerpoint/2010/main" val="113009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BC82C942-E1A3-1B43-A671-1E7DE978BED9}" type="slidenum">
              <a:rPr lang="en-US"/>
              <a:pPr/>
              <a:t>‹#›</a:t>
            </a:fld>
            <a:endParaRPr lang="en-US" dirty="0"/>
          </a:p>
        </p:txBody>
      </p:sp>
    </p:spTree>
    <p:extLst>
      <p:ext uri="{BB962C8B-B14F-4D97-AF65-F5344CB8AC3E}">
        <p14:creationId xmlns:p14="http://schemas.microsoft.com/office/powerpoint/2010/main" val="147251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B4912AB3-A42F-D04A-AFAB-873EE8155770}" type="slidenum">
              <a:rPr lang="en-US"/>
              <a:pPr/>
              <a:t>‹#›</a:t>
            </a:fld>
            <a:endParaRPr lang="en-US" dirty="0"/>
          </a:p>
        </p:txBody>
      </p:sp>
    </p:spTree>
    <p:extLst>
      <p:ext uri="{BB962C8B-B14F-4D97-AF65-F5344CB8AC3E}">
        <p14:creationId xmlns:p14="http://schemas.microsoft.com/office/powerpoint/2010/main" val="123815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A75C7400-1744-D344-9AF1-D9A4D7EA7743}" type="slidenum">
              <a:rPr lang="en-US"/>
              <a:pPr/>
              <a:t>‹#›</a:t>
            </a:fld>
            <a:endParaRPr lang="en-US" dirty="0"/>
          </a:p>
        </p:txBody>
      </p:sp>
    </p:spTree>
    <p:extLst>
      <p:ext uri="{BB962C8B-B14F-4D97-AF65-F5344CB8AC3E}">
        <p14:creationId xmlns:p14="http://schemas.microsoft.com/office/powerpoint/2010/main" val="340662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9"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9"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CF82DEF-7DBE-5F4E-9FC5-FC0C0520BDA8}"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a:solidFill>
            <a:schemeClr val="tx2"/>
          </a:solidFill>
          <a:latin typeface="Arial"/>
          <a:ea typeface="ＭＳ Ｐゴシック" pitchFamily="-109"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pitchFamily="-109"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pitchFamily="-109"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pitchFamily="-109"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pitchFamily="-109" charset="-128"/>
          <a:cs typeface="ＭＳ Ｐゴシック" charset="-128"/>
        </a:defRPr>
      </a:lvl5pPr>
      <a:lvl6pPr marL="457200" algn="ctr" rtl="0" eaLnBrk="1" fontAlgn="base" hangingPunct="1">
        <a:spcBef>
          <a:spcPct val="0"/>
        </a:spcBef>
        <a:spcAft>
          <a:spcPct val="0"/>
        </a:spcAft>
        <a:defRPr sz="4400">
          <a:solidFill>
            <a:schemeClr val="tx2"/>
          </a:solidFill>
          <a:latin typeface="Times New Roman" pitchFamily="-109" charset="0"/>
        </a:defRPr>
      </a:lvl6pPr>
      <a:lvl7pPr marL="914400" algn="ctr" rtl="0" eaLnBrk="1" fontAlgn="base" hangingPunct="1">
        <a:spcBef>
          <a:spcPct val="0"/>
        </a:spcBef>
        <a:spcAft>
          <a:spcPct val="0"/>
        </a:spcAft>
        <a:defRPr sz="4400">
          <a:solidFill>
            <a:schemeClr val="tx2"/>
          </a:solidFill>
          <a:latin typeface="Times New Roman" pitchFamily="-109" charset="0"/>
        </a:defRPr>
      </a:lvl7pPr>
      <a:lvl8pPr marL="1371600" algn="ctr" rtl="0" eaLnBrk="1" fontAlgn="base" hangingPunct="1">
        <a:spcBef>
          <a:spcPct val="0"/>
        </a:spcBef>
        <a:spcAft>
          <a:spcPct val="0"/>
        </a:spcAft>
        <a:defRPr sz="4400">
          <a:solidFill>
            <a:schemeClr val="tx2"/>
          </a:solidFill>
          <a:latin typeface="Times New Roman" pitchFamily="-109" charset="0"/>
        </a:defRPr>
      </a:lvl8pPr>
      <a:lvl9pPr marL="1828800" algn="ctr" rtl="0" eaLnBrk="1" fontAlgn="base" hangingPunct="1">
        <a:spcBef>
          <a:spcPct val="0"/>
        </a:spcBef>
        <a:spcAft>
          <a:spcPct val="0"/>
        </a:spcAft>
        <a:defRPr sz="4400">
          <a:solidFill>
            <a:schemeClr val="tx2"/>
          </a:solidFill>
          <a:latin typeface="Times New Roman" pitchFamily="-109" charset="0"/>
        </a:defRPr>
      </a:lvl9pPr>
    </p:titleStyle>
    <p:bodyStyle>
      <a:lvl1pPr marL="342900" indent="-342900" algn="l" rtl="0" eaLnBrk="1" fontAlgn="base" hangingPunct="1">
        <a:spcBef>
          <a:spcPct val="20000"/>
        </a:spcBef>
        <a:spcAft>
          <a:spcPct val="0"/>
        </a:spcAft>
        <a:buChar char="•"/>
        <a:defRPr sz="3200">
          <a:solidFill>
            <a:schemeClr val="tx1"/>
          </a:solidFill>
          <a:latin typeface="Arial"/>
          <a:ea typeface="ＭＳ Ｐゴシック" pitchFamily="-109"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Arial"/>
          <a:ea typeface="ＭＳ Ｐゴシック" pitchFamily="-109" charset="-128"/>
        </a:defRPr>
      </a:lvl2pPr>
      <a:lvl3pPr marL="1143000" indent="-228600" algn="l" rtl="0" eaLnBrk="1" fontAlgn="base" hangingPunct="1">
        <a:spcBef>
          <a:spcPct val="20000"/>
        </a:spcBef>
        <a:spcAft>
          <a:spcPct val="0"/>
        </a:spcAft>
        <a:buChar char="•"/>
        <a:defRPr sz="2400">
          <a:solidFill>
            <a:schemeClr val="tx1"/>
          </a:solidFill>
          <a:latin typeface="Arial"/>
          <a:ea typeface="ＭＳ Ｐゴシック" pitchFamily="-109" charset="-128"/>
        </a:defRPr>
      </a:lvl3pPr>
      <a:lvl4pPr marL="1600200" indent="-228600" algn="l" rtl="0" eaLnBrk="1" fontAlgn="base" hangingPunct="1">
        <a:spcBef>
          <a:spcPct val="20000"/>
        </a:spcBef>
        <a:spcAft>
          <a:spcPct val="0"/>
        </a:spcAft>
        <a:buChar char="–"/>
        <a:defRPr sz="2000">
          <a:solidFill>
            <a:schemeClr val="tx1"/>
          </a:solidFill>
          <a:latin typeface="Arial"/>
          <a:ea typeface="ＭＳ Ｐゴシック" pitchFamily="-109" charset="-128"/>
        </a:defRPr>
      </a:lvl4pPr>
      <a:lvl5pPr marL="2057400" indent="-228600" algn="l" rtl="0" eaLnBrk="1" fontAlgn="base" hangingPunct="1">
        <a:spcBef>
          <a:spcPct val="20000"/>
        </a:spcBef>
        <a:spcAft>
          <a:spcPct val="0"/>
        </a:spcAft>
        <a:buChar char="»"/>
        <a:defRPr sz="2000">
          <a:solidFill>
            <a:schemeClr val="tx1"/>
          </a:solidFill>
          <a:latin typeface="Arial"/>
          <a:ea typeface="ＭＳ Ｐゴシック" pitchFamily="-109"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mailto:tfong@mednet.ucla.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04800" y="685800"/>
            <a:ext cx="8153400" cy="1143000"/>
          </a:xfrm>
        </p:spPr>
        <p:txBody>
          <a:bodyPr/>
          <a:lstStyle/>
          <a:p>
            <a:r>
              <a:rPr lang="en-US" b="1" i="0" dirty="0">
                <a:solidFill>
                  <a:schemeClr val="tx1"/>
                </a:solidFill>
                <a:effectLst/>
                <a:latin typeface="Arial" panose="020B0604020202020204" pitchFamily="34" charset="0"/>
                <a:cs typeface="Arial" panose="020B0604020202020204" pitchFamily="34" charset="0"/>
              </a:rPr>
              <a:t>The True Impact of Gambling on AAPI Individuals, Families, and Communities</a:t>
            </a:r>
            <a:endParaRPr lang="en-US" b="1" dirty="0">
              <a:solidFill>
                <a:schemeClr val="tx1"/>
              </a:solidFill>
              <a:latin typeface="Arial" panose="020B0604020202020204" pitchFamily="34" charset="0"/>
              <a:cs typeface="Arial" panose="020B0604020202020204" pitchFamily="34" charset="0"/>
            </a:endParaRPr>
          </a:p>
        </p:txBody>
      </p:sp>
      <p:sp>
        <p:nvSpPr>
          <p:cNvPr id="16387" name="Rectangle 3"/>
          <p:cNvSpPr>
            <a:spLocks noGrp="1" noChangeArrowheads="1"/>
          </p:cNvSpPr>
          <p:nvPr>
            <p:ph type="subTitle" idx="1"/>
          </p:nvPr>
        </p:nvSpPr>
        <p:spPr>
          <a:xfrm>
            <a:off x="914400" y="2819400"/>
            <a:ext cx="7315200" cy="1752600"/>
          </a:xfrm>
        </p:spPr>
        <p:txBody>
          <a:bodyPr/>
          <a:lstStyle/>
          <a:p>
            <a:pPr eaLnBrk="1" hangingPunct="1"/>
            <a:r>
              <a:rPr lang="en-US" dirty="0">
                <a:latin typeface="Arial" charset="0"/>
                <a:ea typeface="ＭＳ Ｐゴシック" charset="0"/>
                <a:cs typeface="Arial" charset="0"/>
              </a:rPr>
              <a:t>Timothy W. Fong MD</a:t>
            </a:r>
          </a:p>
          <a:p>
            <a:pPr eaLnBrk="1" hangingPunct="1"/>
            <a:r>
              <a:rPr lang="en-US" dirty="0">
                <a:latin typeface="Arial" charset="0"/>
                <a:ea typeface="ＭＳ Ｐゴシック" charset="0"/>
                <a:cs typeface="Arial" charset="0"/>
              </a:rPr>
              <a:t>UCLA Gambling Studies Program</a:t>
            </a:r>
          </a:p>
          <a:p>
            <a:r>
              <a:rPr lang="en-US" dirty="0">
                <a:latin typeface="Arial" charset="0"/>
                <a:ea typeface="ＭＳ Ｐゴシック" charset="0"/>
                <a:cs typeface="Arial" charset="0"/>
              </a:rPr>
              <a:t> </a:t>
            </a:r>
            <a:r>
              <a:rPr lang="en-US" dirty="0">
                <a:cs typeface="Arial" charset="0"/>
              </a:rPr>
              <a:t>Four Directions Conference</a:t>
            </a:r>
          </a:p>
          <a:p>
            <a:r>
              <a:rPr lang="en-US" dirty="0">
                <a:cs typeface="Arial" charset="0"/>
              </a:rPr>
              <a:t>September 21, 2023</a:t>
            </a:r>
            <a:endParaRPr lang="en-US" dirty="0"/>
          </a:p>
          <a:p>
            <a:pPr eaLnBrk="1" hangingPunct="1"/>
            <a:endParaRPr lang="en-US" dirty="0">
              <a:latin typeface="Arial" charset="0"/>
              <a:ea typeface="ＭＳ Ｐゴシック" charset="0"/>
              <a:cs typeface="Arial" charset="0"/>
            </a:endParaRP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 y="2701925"/>
            <a:ext cx="8170863" cy="117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pic>
      <p:pic>
        <p:nvPicPr>
          <p:cNvPr id="16389" name="Picture 10" descr="UG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695950"/>
            <a:ext cx="2581275" cy="93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C:\Users\tcanale\AppData\Local\Microsoft\Windows\Temporary Internet Files\Content.Outlook\K5M0FFMK\CalGETS-logo-WEB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184968"/>
            <a:ext cx="1799431" cy="1373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1143000"/>
          </a:xfrm>
        </p:spPr>
        <p:txBody>
          <a:bodyPr/>
          <a:lstStyle/>
          <a:p>
            <a:pPr eaLnBrk="1" hangingPunct="1"/>
            <a:br>
              <a:rPr lang="en-US" altLang="en-US" dirty="0">
                <a:latin typeface="Arial Unicode MS" panose="020B0604020202020204" pitchFamily="34" charset="-128"/>
              </a:rPr>
            </a:br>
            <a:r>
              <a:rPr lang="en-US" altLang="en-US" dirty="0">
                <a:latin typeface="Arial Unicode MS" panose="020B0604020202020204" pitchFamily="34" charset="-128"/>
              </a:rPr>
              <a:t>Cultural factors that </a:t>
            </a:r>
            <a:br>
              <a:rPr lang="en-US" altLang="en-US" dirty="0">
                <a:latin typeface="Arial Unicode MS" panose="020B0604020202020204" pitchFamily="34" charset="-128"/>
              </a:rPr>
            </a:br>
            <a:r>
              <a:rPr lang="en-US" altLang="en-US" dirty="0">
                <a:latin typeface="Arial Unicode MS" panose="020B0604020202020204" pitchFamily="34" charset="-128"/>
              </a:rPr>
              <a:t>promote gambling</a:t>
            </a:r>
            <a:br>
              <a:rPr lang="en-US" altLang="en-US" dirty="0">
                <a:latin typeface="Arial Unicode MS" panose="020B0604020202020204" pitchFamily="34" charset="-128"/>
              </a:rPr>
            </a:br>
            <a:endParaRPr lang="en-US" altLang="en-US" dirty="0">
              <a:latin typeface="Arial Unicode MS" panose="020B0604020202020204" pitchFamily="34" charset="-128"/>
            </a:endParaRPr>
          </a:p>
        </p:txBody>
      </p:sp>
      <p:sp>
        <p:nvSpPr>
          <p:cNvPr id="22531" name="Rectangle 3"/>
          <p:cNvSpPr>
            <a:spLocks noGrp="1" noChangeArrowheads="1"/>
          </p:cNvSpPr>
          <p:nvPr>
            <p:ph type="body" idx="1"/>
          </p:nvPr>
        </p:nvSpPr>
        <p:spPr>
          <a:xfrm>
            <a:off x="609600" y="1676400"/>
            <a:ext cx="7772400" cy="4114800"/>
          </a:xfrm>
        </p:spPr>
        <p:txBody>
          <a:bodyPr/>
          <a:lstStyle/>
          <a:p>
            <a:pPr lvl="1" eaLnBrk="1" hangingPunct="1"/>
            <a:endParaRPr lang="en-US" altLang="en-US" sz="3600" dirty="0">
              <a:latin typeface="Arial Unicode MS" panose="020B0604020202020204" pitchFamily="34" charset="-128"/>
            </a:endParaRPr>
          </a:p>
          <a:p>
            <a:pPr lvl="1" eaLnBrk="1" hangingPunct="1"/>
            <a:r>
              <a:rPr lang="en-US" altLang="en-US" sz="3600" dirty="0">
                <a:latin typeface="Arial Unicode MS" panose="020B0604020202020204" pitchFamily="34" charset="-128"/>
              </a:rPr>
              <a:t>Acceptable way to make money</a:t>
            </a:r>
          </a:p>
          <a:p>
            <a:pPr lvl="1" eaLnBrk="1" hangingPunct="1"/>
            <a:r>
              <a:rPr lang="en-US" altLang="en-US" sz="3600" dirty="0">
                <a:latin typeface="Arial Unicode MS" panose="020B0604020202020204" pitchFamily="34" charset="-128"/>
              </a:rPr>
              <a:t>Inquire about one</a:t>
            </a:r>
            <a:r>
              <a:rPr lang="ja-JP" altLang="en-US" sz="3600">
                <a:latin typeface="Arial Unicode MS" panose="020B0604020202020204" pitchFamily="34" charset="-128"/>
              </a:rPr>
              <a:t>’</a:t>
            </a:r>
            <a:r>
              <a:rPr lang="en-US" altLang="ja-JP" sz="3600" dirty="0">
                <a:latin typeface="Arial Unicode MS" panose="020B0604020202020204" pitchFamily="34" charset="-128"/>
              </a:rPr>
              <a:t>s destiny</a:t>
            </a:r>
          </a:p>
          <a:p>
            <a:pPr lvl="1" eaLnBrk="1" hangingPunct="1"/>
            <a:r>
              <a:rPr lang="ja-JP" altLang="en-US" sz="3600">
                <a:latin typeface="Arial Unicode MS" panose="020B0604020202020204" pitchFamily="34" charset="-128"/>
              </a:rPr>
              <a:t>“</a:t>
            </a:r>
            <a:r>
              <a:rPr lang="en-US" altLang="ja-JP" sz="3600" dirty="0">
                <a:latin typeface="Arial Unicode MS" panose="020B0604020202020204" pitchFamily="34" charset="-128"/>
              </a:rPr>
              <a:t>Honoring the Gods</a:t>
            </a:r>
            <a:r>
              <a:rPr lang="ja-JP" altLang="en-US" sz="3600">
                <a:latin typeface="Arial Unicode MS" panose="020B0604020202020204" pitchFamily="34" charset="-128"/>
              </a:rPr>
              <a:t>”</a:t>
            </a:r>
            <a:endParaRPr lang="en-US" altLang="ja-JP" sz="3600" dirty="0">
              <a:latin typeface="Arial Unicode MS" panose="020B0604020202020204" pitchFamily="34" charset="-128"/>
            </a:endParaRPr>
          </a:p>
          <a:p>
            <a:pPr lvl="2" eaLnBrk="1" hangingPunct="1"/>
            <a:r>
              <a:rPr lang="en-US" altLang="en-US" sz="3600" dirty="0">
                <a:latin typeface="Arial Unicode MS" panose="020B0604020202020204" pitchFamily="34" charset="-128"/>
              </a:rPr>
              <a:t>Losses are sacrifice</a:t>
            </a:r>
          </a:p>
          <a:p>
            <a:pPr lvl="1" eaLnBrk="1" hangingPunct="1"/>
            <a:r>
              <a:rPr lang="en-US" altLang="en-US" sz="3600" dirty="0">
                <a:latin typeface="Arial Unicode MS" panose="020B0604020202020204" pitchFamily="34" charset="-128"/>
              </a:rPr>
              <a:t>Equate gambling with self-worth and ability to move up classes</a:t>
            </a:r>
          </a:p>
        </p:txBody>
      </p:sp>
    </p:spTree>
    <p:extLst>
      <p:ext uri="{BB962C8B-B14F-4D97-AF65-F5344CB8AC3E}">
        <p14:creationId xmlns:p14="http://schemas.microsoft.com/office/powerpoint/2010/main" val="369892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br>
              <a:rPr lang="en-US" altLang="en-US" dirty="0">
                <a:latin typeface="Arial Unicode MS" panose="020B0604020202020204" pitchFamily="34" charset="-128"/>
              </a:rPr>
            </a:br>
            <a:r>
              <a:rPr lang="en-US" altLang="en-US" dirty="0">
                <a:latin typeface="Arial Unicode MS" panose="020B0604020202020204" pitchFamily="34" charset="-128"/>
              </a:rPr>
              <a:t>Cultural factors that </a:t>
            </a:r>
            <a:br>
              <a:rPr lang="en-US" altLang="en-US" dirty="0">
                <a:latin typeface="Arial Unicode MS" panose="020B0604020202020204" pitchFamily="34" charset="-128"/>
              </a:rPr>
            </a:br>
            <a:r>
              <a:rPr lang="en-US" altLang="en-US" dirty="0">
                <a:latin typeface="Arial Unicode MS" panose="020B0604020202020204" pitchFamily="34" charset="-128"/>
              </a:rPr>
              <a:t>promote gambling</a:t>
            </a:r>
            <a:br>
              <a:rPr lang="en-US" altLang="en-US" dirty="0">
                <a:latin typeface="Arial Unicode MS" panose="020B0604020202020204" pitchFamily="34" charset="-128"/>
              </a:rPr>
            </a:br>
            <a:endParaRPr lang="en-US" altLang="en-US" dirty="0">
              <a:latin typeface="Arial Unicode MS" panose="020B0604020202020204" pitchFamily="34" charset="-128"/>
            </a:endParaRPr>
          </a:p>
        </p:txBody>
      </p:sp>
      <p:sp>
        <p:nvSpPr>
          <p:cNvPr id="24579" name="Rectangle 3"/>
          <p:cNvSpPr>
            <a:spLocks noGrp="1" noChangeArrowheads="1"/>
          </p:cNvSpPr>
          <p:nvPr>
            <p:ph type="body" idx="1"/>
          </p:nvPr>
        </p:nvSpPr>
        <p:spPr>
          <a:xfrm>
            <a:off x="685800" y="2286000"/>
            <a:ext cx="7772400" cy="4114800"/>
          </a:xfrm>
        </p:spPr>
        <p:txBody>
          <a:bodyPr/>
          <a:lstStyle/>
          <a:p>
            <a:pPr lvl="1" eaLnBrk="1" hangingPunct="1"/>
            <a:r>
              <a:rPr lang="en-US" altLang="en-US" sz="3200" dirty="0">
                <a:latin typeface="Arial Unicode MS" panose="020B0604020202020204" pitchFamily="34" charset="-128"/>
              </a:rPr>
              <a:t>Emphasis on numbers that have power over life events</a:t>
            </a:r>
          </a:p>
          <a:p>
            <a:pPr lvl="1" eaLnBrk="1" hangingPunct="1"/>
            <a:r>
              <a:rPr lang="en-US" altLang="en-US" sz="3200" dirty="0">
                <a:latin typeface="Arial Unicode MS" panose="020B0604020202020204" pitchFamily="34" charset="-128"/>
              </a:rPr>
              <a:t>Heavy peer involvement</a:t>
            </a:r>
          </a:p>
          <a:p>
            <a:pPr lvl="1" eaLnBrk="1" hangingPunct="1"/>
            <a:r>
              <a:rPr lang="en-US" altLang="en-US" sz="3200" dirty="0">
                <a:latin typeface="Arial Unicode MS" panose="020B0604020202020204" pitchFamily="34" charset="-128"/>
              </a:rPr>
              <a:t>Gambling is family entertainment</a:t>
            </a:r>
          </a:p>
          <a:p>
            <a:pPr lvl="1" eaLnBrk="1" hangingPunct="1"/>
            <a:r>
              <a:rPr lang="en-US" altLang="en-US" sz="3200" dirty="0">
                <a:latin typeface="Arial Unicode MS" panose="020B0604020202020204" pitchFamily="34" charset="-128"/>
              </a:rPr>
              <a:t>Gambling as a rite of passage</a:t>
            </a:r>
          </a:p>
          <a:p>
            <a:pPr lvl="1" eaLnBrk="1" hangingPunct="1"/>
            <a:r>
              <a:rPr lang="en-US" altLang="en-US" sz="3200" dirty="0">
                <a:latin typeface="Arial Unicode MS" panose="020B0604020202020204" pitchFamily="34" charset="-128"/>
              </a:rPr>
              <a:t>Superstitions</a:t>
            </a:r>
          </a:p>
          <a:p>
            <a:pPr lvl="1" eaLnBrk="1" hangingPunct="1"/>
            <a:endParaRPr lang="en-US" altLang="en-US" sz="3200" dirty="0">
              <a:latin typeface="Arial Unicode MS" panose="020B0604020202020204" pitchFamily="34" charset="-128"/>
            </a:endParaRPr>
          </a:p>
          <a:p>
            <a:pPr lvl="1" eaLnBrk="1" hangingPunct="1"/>
            <a:endParaRPr lang="en-US" altLang="en-US" sz="3200" dirty="0">
              <a:latin typeface="Arial Unicode MS" panose="020B0604020202020204" pitchFamily="34" charset="-128"/>
            </a:endParaRPr>
          </a:p>
          <a:p>
            <a:pPr lvl="2" eaLnBrk="1" hangingPunct="1">
              <a:buFontTx/>
              <a:buNone/>
            </a:pPr>
            <a:endParaRPr lang="en-US" altLang="en-US" dirty="0">
              <a:latin typeface="Arial Unicode MS" panose="020B0604020202020204" pitchFamily="34" charset="-128"/>
            </a:endParaRPr>
          </a:p>
        </p:txBody>
      </p:sp>
    </p:spTree>
    <p:extLst>
      <p:ext uri="{BB962C8B-B14F-4D97-AF65-F5344CB8AC3E}">
        <p14:creationId xmlns:p14="http://schemas.microsoft.com/office/powerpoint/2010/main" val="404102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Immigration</a:t>
            </a:r>
          </a:p>
        </p:txBody>
      </p:sp>
      <p:sp>
        <p:nvSpPr>
          <p:cNvPr id="34819" name="Content Placeholder 2"/>
          <p:cNvSpPr>
            <a:spLocks noGrp="1"/>
          </p:cNvSpPr>
          <p:nvPr>
            <p:ph idx="1"/>
          </p:nvPr>
        </p:nvSpPr>
        <p:spPr/>
        <p:txBody>
          <a:bodyPr/>
          <a:lstStyle/>
          <a:p>
            <a:r>
              <a:rPr lang="en-US" altLang="en-US" dirty="0"/>
              <a:t>The experience of immigration – including any experience of trauma and subsequent stresses of adaptation contribute to greater likelihood of problem gambling. </a:t>
            </a:r>
          </a:p>
          <a:p>
            <a:pPr lvl="1"/>
            <a:r>
              <a:rPr lang="en-US" altLang="en-US" dirty="0"/>
              <a:t>Loss</a:t>
            </a:r>
          </a:p>
          <a:p>
            <a:pPr lvl="1"/>
            <a:r>
              <a:rPr lang="en-US" altLang="en-US" dirty="0"/>
              <a:t>Loneliness / isolation</a:t>
            </a:r>
          </a:p>
          <a:p>
            <a:pPr lvl="1"/>
            <a:r>
              <a:rPr lang="en-US" altLang="en-US" dirty="0"/>
              <a:t>Status seeking</a:t>
            </a:r>
          </a:p>
          <a:p>
            <a:pPr lvl="1"/>
            <a:endParaRPr lang="en-US" altLang="en-US" dirty="0"/>
          </a:p>
        </p:txBody>
      </p:sp>
    </p:spTree>
    <p:extLst>
      <p:ext uri="{BB962C8B-B14F-4D97-AF65-F5344CB8AC3E}">
        <p14:creationId xmlns:p14="http://schemas.microsoft.com/office/powerpoint/2010/main" val="189583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What about the </a:t>
            </a:r>
            <a:br>
              <a:rPr lang="en-US" altLang="en-US" dirty="0"/>
            </a:br>
            <a:r>
              <a:rPr lang="en-US" altLang="en-US" dirty="0"/>
              <a:t>gambling industry?</a:t>
            </a:r>
          </a:p>
        </p:txBody>
      </p:sp>
      <p:sp>
        <p:nvSpPr>
          <p:cNvPr id="3" name="Content Placeholder 2"/>
          <p:cNvSpPr>
            <a:spLocks noGrp="1"/>
          </p:cNvSpPr>
          <p:nvPr>
            <p:ph idx="1"/>
          </p:nvPr>
        </p:nvSpPr>
        <p:spPr/>
        <p:txBody>
          <a:bodyPr/>
          <a:lstStyle/>
          <a:p>
            <a:pPr>
              <a:defRPr/>
            </a:pPr>
            <a:r>
              <a:rPr lang="en-US" dirty="0">
                <a:ea typeface="ＭＳ Ｐゴシック" pitchFamily="-109" charset="-128"/>
              </a:rPr>
              <a:t>Gambling establishments frequently shuttle potential patrons from communities with large Asian populations (Chinatown, Koreatown, etc.) to their facilities. </a:t>
            </a:r>
          </a:p>
          <a:p>
            <a:pPr>
              <a:defRPr/>
            </a:pPr>
            <a:r>
              <a:rPr lang="en-US" dirty="0">
                <a:ea typeface="ＭＳ Ｐゴシック" pitchFamily="-109" charset="-128"/>
              </a:rPr>
              <a:t>Bilingual staff in order to increase comfort and ease of their Asian patrons.</a:t>
            </a:r>
          </a:p>
          <a:p>
            <a:pPr>
              <a:defRPr/>
            </a:pPr>
            <a:r>
              <a:rPr lang="en-US" dirty="0">
                <a:ea typeface="ＭＳ Ｐゴシック" pitchFamily="-109" charset="-128"/>
              </a:rPr>
              <a:t>Targeted events, lounges, facilities, offers</a:t>
            </a:r>
          </a:p>
          <a:p>
            <a:pPr>
              <a:defRPr/>
            </a:pPr>
            <a:endParaRPr lang="en-US" dirty="0">
              <a:ea typeface="ＭＳ Ｐゴシック" pitchFamily="-109" charset="-128"/>
            </a:endParaRPr>
          </a:p>
          <a:p>
            <a:pPr marL="0" indent="0">
              <a:buFontTx/>
              <a:buNone/>
              <a:defRPr/>
            </a:pPr>
            <a:endParaRPr lang="en-US" dirty="0">
              <a:ea typeface="ＭＳ Ｐゴシック" pitchFamily="-109" charset="-128"/>
            </a:endParaRPr>
          </a:p>
        </p:txBody>
      </p:sp>
    </p:spTree>
    <p:extLst>
      <p:ext uri="{BB962C8B-B14F-4D97-AF65-F5344CB8AC3E}">
        <p14:creationId xmlns:p14="http://schemas.microsoft.com/office/powerpoint/2010/main" val="129632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C2B344A6-5F62-43BF-AF7B-5AEE10EC3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050131"/>
            <a:ext cx="8458200" cy="475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60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ja-JP" dirty="0"/>
              <a:t>Nancy Petry Study 2002</a:t>
            </a:r>
            <a:endParaRPr lang="en-US" altLang="en-US" dirty="0"/>
          </a:p>
        </p:txBody>
      </p:sp>
      <p:sp>
        <p:nvSpPr>
          <p:cNvPr id="27651" name="Rectangle 3"/>
          <p:cNvSpPr>
            <a:spLocks noGrp="1" noChangeArrowheads="1"/>
          </p:cNvSpPr>
          <p:nvPr>
            <p:ph type="body" idx="1"/>
          </p:nvPr>
        </p:nvSpPr>
        <p:spPr>
          <a:xfrm>
            <a:off x="457200" y="1981200"/>
            <a:ext cx="8229600" cy="4525963"/>
          </a:xfrm>
        </p:spPr>
        <p:txBody>
          <a:bodyPr/>
          <a:lstStyle/>
          <a:p>
            <a:pPr>
              <a:lnSpc>
                <a:spcPct val="90000"/>
              </a:lnSpc>
            </a:pPr>
            <a:r>
              <a:rPr lang="en-US" altLang="ja-JP" sz="3600" dirty="0"/>
              <a:t>Study on 96 Cambodian, Laotian and Vietnamese refugees</a:t>
            </a:r>
          </a:p>
          <a:p>
            <a:pPr lvl="1">
              <a:lnSpc>
                <a:spcPct val="90000"/>
              </a:lnSpc>
            </a:pPr>
            <a:r>
              <a:rPr lang="en-US" altLang="ja-JP" sz="3600" dirty="0"/>
              <a:t>59% identified as pathological gamblers. (1.5% California rate)</a:t>
            </a:r>
          </a:p>
          <a:p>
            <a:pPr lvl="1">
              <a:lnSpc>
                <a:spcPct val="90000"/>
              </a:lnSpc>
            </a:pPr>
            <a:r>
              <a:rPr lang="en-US" altLang="ja-JP" sz="3600" dirty="0"/>
              <a:t>95 % reported gambling in the previous year, and 93% reported gambling in the previous two months. </a:t>
            </a:r>
          </a:p>
          <a:p>
            <a:pPr>
              <a:lnSpc>
                <a:spcPct val="90000"/>
              </a:lnSpc>
            </a:pPr>
            <a:endParaRPr lang="en-US" altLang="en-US" sz="3600" dirty="0"/>
          </a:p>
        </p:txBody>
      </p:sp>
    </p:spTree>
    <p:extLst>
      <p:ext uri="{BB962C8B-B14F-4D97-AF65-F5344CB8AC3E}">
        <p14:creationId xmlns:p14="http://schemas.microsoft.com/office/powerpoint/2010/main" val="95316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6DF8-B63D-49CC-A302-7D1C8ED8BC67}"/>
              </a:ext>
            </a:extLst>
          </p:cNvPr>
          <p:cNvSpPr>
            <a:spLocks noGrp="1"/>
          </p:cNvSpPr>
          <p:nvPr>
            <p:ph type="title"/>
          </p:nvPr>
        </p:nvSpPr>
        <p:spPr/>
        <p:txBody>
          <a:bodyPr/>
          <a:lstStyle/>
          <a:p>
            <a:r>
              <a:rPr lang="en-US" dirty="0"/>
              <a:t>2005-2021</a:t>
            </a:r>
            <a:br>
              <a:rPr lang="en-US" dirty="0"/>
            </a:br>
            <a:r>
              <a:rPr lang="en-US" dirty="0"/>
              <a:t>Asians and Gambling</a:t>
            </a:r>
          </a:p>
        </p:txBody>
      </p:sp>
      <p:sp>
        <p:nvSpPr>
          <p:cNvPr id="3" name="Content Placeholder 2">
            <a:extLst>
              <a:ext uri="{FF2B5EF4-FFF2-40B4-BE49-F238E27FC236}">
                <a16:creationId xmlns:a16="http://schemas.microsoft.com/office/drawing/2014/main" id="{7CE7203A-3300-4E84-9A94-605101580656}"/>
              </a:ext>
            </a:extLst>
          </p:cNvPr>
          <p:cNvSpPr>
            <a:spLocks noGrp="1"/>
          </p:cNvSpPr>
          <p:nvPr>
            <p:ph idx="1"/>
          </p:nvPr>
        </p:nvSpPr>
        <p:spPr/>
        <p:txBody>
          <a:bodyPr/>
          <a:lstStyle/>
          <a:p>
            <a:r>
              <a:rPr lang="en-US" dirty="0"/>
              <a:t>2000-2010</a:t>
            </a:r>
          </a:p>
          <a:p>
            <a:pPr lvl="1"/>
            <a:r>
              <a:rPr lang="en-US" dirty="0"/>
              <a:t>Early recognition that API communities may have elevated rates of problem gambling</a:t>
            </a:r>
          </a:p>
          <a:p>
            <a:pPr lvl="1"/>
            <a:r>
              <a:rPr lang="en-US" dirty="0"/>
              <a:t>Growing attention to API public awareness campaigns about gambling disorder</a:t>
            </a:r>
          </a:p>
          <a:p>
            <a:pPr lvl="1"/>
            <a:r>
              <a:rPr lang="en-US" dirty="0"/>
              <a:t>Funding for this work sporadic, not sustainable</a:t>
            </a:r>
          </a:p>
          <a:p>
            <a:pPr lvl="1"/>
            <a:r>
              <a:rPr lang="en-US" dirty="0"/>
              <a:t>NICOS (SF), Philadelphia, Massachusetts</a:t>
            </a:r>
          </a:p>
        </p:txBody>
      </p:sp>
    </p:spTree>
    <p:extLst>
      <p:ext uri="{BB962C8B-B14F-4D97-AF65-F5344CB8AC3E}">
        <p14:creationId xmlns:p14="http://schemas.microsoft.com/office/powerpoint/2010/main" val="116284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F131-F1AE-4DD3-A48D-9A876D31D5BD}"/>
              </a:ext>
            </a:extLst>
          </p:cNvPr>
          <p:cNvSpPr>
            <a:spLocks noGrp="1"/>
          </p:cNvSpPr>
          <p:nvPr>
            <p:ph type="title"/>
          </p:nvPr>
        </p:nvSpPr>
        <p:spPr/>
        <p:txBody>
          <a:bodyPr/>
          <a:lstStyle/>
          <a:p>
            <a:r>
              <a:rPr lang="en-US" dirty="0"/>
              <a:t>2010-2020</a:t>
            </a:r>
          </a:p>
        </p:txBody>
      </p:sp>
      <p:sp>
        <p:nvSpPr>
          <p:cNvPr id="3" name="Content Placeholder 2">
            <a:extLst>
              <a:ext uri="{FF2B5EF4-FFF2-40B4-BE49-F238E27FC236}">
                <a16:creationId xmlns:a16="http://schemas.microsoft.com/office/drawing/2014/main" id="{FB6B7DA2-FB19-4452-ADD1-4778E661EC4D}"/>
              </a:ext>
            </a:extLst>
          </p:cNvPr>
          <p:cNvSpPr>
            <a:spLocks noGrp="1"/>
          </p:cNvSpPr>
          <p:nvPr>
            <p:ph idx="1"/>
          </p:nvPr>
        </p:nvSpPr>
        <p:spPr/>
        <p:txBody>
          <a:bodyPr/>
          <a:lstStyle/>
          <a:p>
            <a:r>
              <a:rPr lang="en-US" dirty="0"/>
              <a:t>Increasing funding by states for gambling disorder</a:t>
            </a:r>
          </a:p>
          <a:p>
            <a:r>
              <a:rPr lang="en-US" dirty="0"/>
              <a:t>Ongoing but intermittent work on Asians and Gambling (variety of perspectives)</a:t>
            </a:r>
          </a:p>
          <a:p>
            <a:r>
              <a:rPr lang="en-US" dirty="0"/>
              <a:t>Continued, expanding growth of gambling throughout the country</a:t>
            </a:r>
          </a:p>
        </p:txBody>
      </p:sp>
    </p:spTree>
    <p:extLst>
      <p:ext uri="{BB962C8B-B14F-4D97-AF65-F5344CB8AC3E}">
        <p14:creationId xmlns:p14="http://schemas.microsoft.com/office/powerpoint/2010/main" val="351005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C224-BF85-E545-A7E7-B2ED0BFB2888}"/>
              </a:ext>
            </a:extLst>
          </p:cNvPr>
          <p:cNvSpPr>
            <a:spLocks noGrp="1"/>
          </p:cNvSpPr>
          <p:nvPr>
            <p:ph type="title"/>
          </p:nvPr>
        </p:nvSpPr>
        <p:spPr/>
        <p:txBody>
          <a:bodyPr/>
          <a:lstStyle/>
          <a:p>
            <a:r>
              <a:rPr lang="en-US" dirty="0"/>
              <a:t>2023 Issues</a:t>
            </a:r>
          </a:p>
        </p:txBody>
      </p:sp>
      <p:sp>
        <p:nvSpPr>
          <p:cNvPr id="3" name="Content Placeholder 2">
            <a:extLst>
              <a:ext uri="{FF2B5EF4-FFF2-40B4-BE49-F238E27FC236}">
                <a16:creationId xmlns:a16="http://schemas.microsoft.com/office/drawing/2014/main" id="{CC0E8B39-5930-AA47-B58F-D9A9D49196D5}"/>
              </a:ext>
            </a:extLst>
          </p:cNvPr>
          <p:cNvSpPr>
            <a:spLocks noGrp="1"/>
          </p:cNvSpPr>
          <p:nvPr>
            <p:ph idx="1"/>
          </p:nvPr>
        </p:nvSpPr>
        <p:spPr/>
        <p:txBody>
          <a:bodyPr/>
          <a:lstStyle/>
          <a:p>
            <a:r>
              <a:rPr lang="en-US" dirty="0"/>
              <a:t>Will demand for gambling return?</a:t>
            </a:r>
          </a:p>
          <a:p>
            <a:pPr lvl="1"/>
            <a:r>
              <a:rPr lang="en-US" dirty="0"/>
              <a:t>Domestic</a:t>
            </a:r>
          </a:p>
          <a:p>
            <a:pPr lvl="1"/>
            <a:r>
              <a:rPr lang="en-US" dirty="0"/>
              <a:t>International</a:t>
            </a:r>
          </a:p>
          <a:p>
            <a:r>
              <a:rPr lang="en-US" dirty="0"/>
              <a:t>Will “Asian Marketing” remain?</a:t>
            </a:r>
          </a:p>
          <a:p>
            <a:r>
              <a:rPr lang="en-US" dirty="0"/>
              <a:t>How do AAPI relate to online gambling market? </a:t>
            </a:r>
          </a:p>
          <a:p>
            <a:r>
              <a:rPr lang="en-US" dirty="0"/>
              <a:t>AAPI gambling amongst Millennials and Generation-Z</a:t>
            </a:r>
          </a:p>
          <a:p>
            <a:endParaRPr lang="en-US" dirty="0"/>
          </a:p>
          <a:p>
            <a:endParaRPr lang="en-US" dirty="0"/>
          </a:p>
          <a:p>
            <a:endParaRPr lang="en-US" dirty="0"/>
          </a:p>
        </p:txBody>
      </p:sp>
    </p:spTree>
    <p:extLst>
      <p:ext uri="{BB962C8B-B14F-4D97-AF65-F5344CB8AC3E}">
        <p14:creationId xmlns:p14="http://schemas.microsoft.com/office/powerpoint/2010/main" val="238993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1143000"/>
          </a:xfrm>
        </p:spPr>
        <p:txBody>
          <a:bodyPr/>
          <a:lstStyle/>
          <a:p>
            <a:pPr eaLnBrk="1" hangingPunct="1"/>
            <a:r>
              <a:rPr lang="en-US" altLang="en-US" dirty="0"/>
              <a:t>California Prevalence Study (2006)</a:t>
            </a:r>
          </a:p>
        </p:txBody>
      </p:sp>
      <p:sp>
        <p:nvSpPr>
          <p:cNvPr id="29699" name="Rectangle 3"/>
          <p:cNvSpPr>
            <a:spLocks noGrp="1" noChangeArrowheads="1"/>
          </p:cNvSpPr>
          <p:nvPr>
            <p:ph type="body" idx="1"/>
          </p:nvPr>
        </p:nvSpPr>
        <p:spPr>
          <a:xfrm>
            <a:off x="457200" y="1793875"/>
            <a:ext cx="8229600" cy="4525963"/>
          </a:xfrm>
        </p:spPr>
        <p:txBody>
          <a:bodyPr/>
          <a:lstStyle/>
          <a:p>
            <a:pPr eaLnBrk="1" hangingPunct="1"/>
            <a:r>
              <a:rPr lang="en-US" altLang="en-US" dirty="0"/>
              <a:t>Asians (504)</a:t>
            </a:r>
          </a:p>
          <a:p>
            <a:pPr lvl="1" eaLnBrk="1" hangingPunct="1"/>
            <a:r>
              <a:rPr lang="en-US" altLang="en-US" dirty="0"/>
              <a:t>Low response rate (47% overall, less APIs)</a:t>
            </a:r>
          </a:p>
          <a:p>
            <a:pPr lvl="1" eaLnBrk="1" hangingPunct="1"/>
            <a:r>
              <a:rPr lang="en-US" altLang="en-US" dirty="0"/>
              <a:t>7% of survey sample</a:t>
            </a:r>
          </a:p>
          <a:p>
            <a:pPr lvl="1" eaLnBrk="1" hangingPunct="1"/>
            <a:r>
              <a:rPr lang="en-US" altLang="en-US" dirty="0"/>
              <a:t>Mostly English (1% translated)</a:t>
            </a:r>
          </a:p>
          <a:p>
            <a:pPr lvl="1" eaLnBrk="1" hangingPunct="1"/>
            <a:endParaRPr lang="en-US" altLang="en-US" dirty="0"/>
          </a:p>
          <a:p>
            <a:pPr lvl="1" eaLnBrk="1" hangingPunct="1"/>
            <a:r>
              <a:rPr lang="en-US" altLang="en-US" dirty="0"/>
              <a:t>Problem Gambling: 	2.3%</a:t>
            </a:r>
          </a:p>
          <a:p>
            <a:pPr lvl="1" eaLnBrk="1" hangingPunct="1"/>
            <a:r>
              <a:rPr lang="en-US" altLang="en-US" dirty="0"/>
              <a:t>Pathological Gambling	0.7%</a:t>
            </a:r>
          </a:p>
          <a:p>
            <a:pPr lvl="1" eaLnBrk="1" hangingPunct="1"/>
            <a:r>
              <a:rPr lang="en-US" altLang="en-US" dirty="0"/>
              <a:t>Less aware of helpline</a:t>
            </a:r>
          </a:p>
        </p:txBody>
      </p:sp>
    </p:spTree>
    <p:extLst>
      <p:ext uri="{BB962C8B-B14F-4D97-AF65-F5344CB8AC3E}">
        <p14:creationId xmlns:p14="http://schemas.microsoft.com/office/powerpoint/2010/main" val="216784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latin typeface="Arial" charset="0"/>
                <a:ea typeface="ＭＳ Ｐゴシック" charset="0"/>
                <a:cs typeface="Arial" charset="0"/>
              </a:rPr>
              <a:t>Financial Disclosures</a:t>
            </a:r>
          </a:p>
        </p:txBody>
      </p:sp>
      <p:sp>
        <p:nvSpPr>
          <p:cNvPr id="18435" name="Rectangle 3"/>
          <p:cNvSpPr>
            <a:spLocks noGrp="1" noChangeArrowheads="1"/>
          </p:cNvSpPr>
          <p:nvPr>
            <p:ph type="body" idx="1"/>
          </p:nvPr>
        </p:nvSpPr>
        <p:spPr/>
        <p:txBody>
          <a:bodyPr/>
          <a:lstStyle/>
          <a:p>
            <a:pPr algn="ctr" eaLnBrk="1" hangingPunct="1">
              <a:buFontTx/>
              <a:buNone/>
            </a:pPr>
            <a:r>
              <a:rPr lang="en-US" dirty="0">
                <a:latin typeface="Arial" charset="0"/>
                <a:ea typeface="ＭＳ Ｐゴシック" charset="0"/>
                <a:cs typeface="Arial" charset="0"/>
              </a:rPr>
              <a:t>None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p:nvPr>
        </p:nvSpPr>
        <p:spPr/>
        <p:txBody>
          <a:bodyPr/>
          <a:lstStyle/>
          <a:p>
            <a:r>
              <a:rPr lang="en-US" altLang="en-US" dirty="0"/>
              <a:t>Prevalence of Asian Gambling in Casinos</a:t>
            </a:r>
          </a:p>
        </p:txBody>
      </p:sp>
      <p:sp>
        <p:nvSpPr>
          <p:cNvPr id="36867" name="Subtitle 4"/>
          <p:cNvSpPr>
            <a:spLocks noGrp="1"/>
          </p:cNvSpPr>
          <p:nvPr>
            <p:ph type="subTitle" idx="1"/>
          </p:nvPr>
        </p:nvSpPr>
        <p:spPr/>
        <p:txBody>
          <a:bodyPr/>
          <a:lstStyle/>
          <a:p>
            <a:endParaRPr lang="en-US" altLang="en-US" dirty="0"/>
          </a:p>
        </p:txBody>
      </p:sp>
    </p:spTree>
    <p:extLst>
      <p:ext uri="{BB962C8B-B14F-4D97-AF65-F5344CB8AC3E}">
        <p14:creationId xmlns:p14="http://schemas.microsoft.com/office/powerpoint/2010/main" val="86214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a:t>Results</a:t>
            </a:r>
          </a:p>
        </p:txBody>
      </p:sp>
      <p:graphicFrame>
        <p:nvGraphicFramePr>
          <p:cNvPr id="17411" name="Group 3"/>
          <p:cNvGraphicFramePr>
            <a:graphicFrameLocks noGrp="1"/>
          </p:cNvGraphicFramePr>
          <p:nvPr/>
        </p:nvGraphicFramePr>
        <p:xfrm>
          <a:off x="685800" y="1752600"/>
          <a:ext cx="7772400" cy="167640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603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Gender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N=180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Females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7425" name="Group 17"/>
          <p:cNvGraphicFramePr>
            <a:graphicFrameLocks noGrp="1"/>
          </p:cNvGraphicFramePr>
          <p:nvPr/>
        </p:nvGraphicFramePr>
        <p:xfrm>
          <a:off x="685800" y="3810000"/>
          <a:ext cx="7772400" cy="2817813"/>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181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Ethnicity</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6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Asians</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Chinese, Filipino, Korean, Japanese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27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Non-Asians</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63%</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098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t>Results</a:t>
            </a:r>
          </a:p>
        </p:txBody>
      </p:sp>
      <p:graphicFrame>
        <p:nvGraphicFramePr>
          <p:cNvPr id="21507" name="Group 3"/>
          <p:cNvGraphicFramePr>
            <a:graphicFrameLocks noGrp="1"/>
          </p:cNvGraphicFramePr>
          <p:nvPr/>
        </p:nvGraphicFramePr>
        <p:xfrm>
          <a:off x="609600" y="2286000"/>
          <a:ext cx="8001000" cy="3962401"/>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509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rPr>
                        <a:t>Screening Score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rPr>
                        <a:t>APIs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rPr>
                        <a:t>Non-APIs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5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SOGS &gt;5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7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NODS &gt;5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099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br>
              <a:rPr lang="en-US" altLang="en-US" dirty="0"/>
            </a:br>
            <a:r>
              <a:rPr lang="en-US" altLang="en-US" dirty="0"/>
              <a:t>PG Alliance San Jose Community Survey 2011 </a:t>
            </a:r>
            <a:br>
              <a:rPr lang="en-US" altLang="en-US" dirty="0"/>
            </a:br>
            <a:endParaRPr lang="en-US" altLang="en-US" dirty="0"/>
          </a:p>
        </p:txBody>
      </p:sp>
      <p:sp>
        <p:nvSpPr>
          <p:cNvPr id="41987" name="Content Placeholder 2"/>
          <p:cNvSpPr>
            <a:spLocks noGrp="1"/>
          </p:cNvSpPr>
          <p:nvPr>
            <p:ph idx="1"/>
          </p:nvPr>
        </p:nvSpPr>
        <p:spPr/>
        <p:txBody>
          <a:bodyPr/>
          <a:lstStyle/>
          <a:p>
            <a:r>
              <a:rPr lang="en-US" altLang="en-US" dirty="0"/>
              <a:t>Gender:</a:t>
            </a:r>
          </a:p>
          <a:p>
            <a:pPr lvl="1"/>
            <a:r>
              <a:rPr lang="en-US" altLang="en-US" dirty="0"/>
              <a:t>Male-574 (40%), </a:t>
            </a:r>
          </a:p>
          <a:p>
            <a:pPr lvl="1"/>
            <a:r>
              <a:rPr lang="en-US" altLang="en-US" dirty="0"/>
              <a:t>Female-828 (57%), N/A 61 (3%) </a:t>
            </a:r>
          </a:p>
          <a:p>
            <a:r>
              <a:rPr lang="en-US" altLang="en-US" dirty="0"/>
              <a:t>Race: </a:t>
            </a:r>
          </a:p>
          <a:p>
            <a:pPr lvl="1"/>
            <a:r>
              <a:rPr lang="en-US" altLang="en-US" dirty="0"/>
              <a:t>Vietnamese-374 (27%), </a:t>
            </a:r>
          </a:p>
          <a:p>
            <a:pPr lvl="1"/>
            <a:r>
              <a:rPr lang="en-US" altLang="en-US" dirty="0"/>
              <a:t>Filipino-201 (14%), </a:t>
            </a:r>
          </a:p>
          <a:p>
            <a:pPr lvl="1"/>
            <a:r>
              <a:rPr lang="en-US" altLang="en-US" dirty="0"/>
              <a:t>Chinese-145 (10%), </a:t>
            </a:r>
          </a:p>
          <a:p>
            <a:pPr lvl="1"/>
            <a:r>
              <a:rPr lang="en-US" altLang="en-US" dirty="0"/>
              <a:t>Mexican-278 (19%) </a:t>
            </a:r>
          </a:p>
          <a:p>
            <a:endParaRPr lang="en-US" altLang="en-US" dirty="0"/>
          </a:p>
        </p:txBody>
      </p:sp>
    </p:spTree>
    <p:extLst>
      <p:ext uri="{BB962C8B-B14F-4D97-AF65-F5344CB8AC3E}">
        <p14:creationId xmlns:p14="http://schemas.microsoft.com/office/powerpoint/2010/main" val="3928100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96097" y="304800"/>
            <a:ext cx="7772400" cy="1143000"/>
          </a:xfrm>
        </p:spPr>
        <p:txBody>
          <a:bodyPr/>
          <a:lstStyle/>
          <a:p>
            <a:r>
              <a:rPr lang="en-US" altLang="en-US" dirty="0"/>
              <a:t>Results</a:t>
            </a:r>
          </a:p>
        </p:txBody>
      </p:sp>
      <p:sp>
        <p:nvSpPr>
          <p:cNvPr id="43011" name="Content Placeholder 2"/>
          <p:cNvSpPr>
            <a:spLocks noGrp="1"/>
          </p:cNvSpPr>
          <p:nvPr>
            <p:ph idx="1"/>
          </p:nvPr>
        </p:nvSpPr>
        <p:spPr>
          <a:xfrm>
            <a:off x="685800" y="1600200"/>
            <a:ext cx="7772400" cy="4114800"/>
          </a:xfrm>
        </p:spPr>
        <p:txBody>
          <a:bodyPr/>
          <a:lstStyle/>
          <a:p>
            <a:r>
              <a:rPr lang="en-US" altLang="en-US" dirty="0"/>
              <a:t>PG Prevalence (%)</a:t>
            </a:r>
          </a:p>
          <a:p>
            <a:r>
              <a:rPr lang="en-US" altLang="en-US" dirty="0"/>
              <a:t>San Jose (Gen Pop)			</a:t>
            </a:r>
          </a:p>
          <a:p>
            <a:pPr lvl="1"/>
            <a:r>
              <a:rPr lang="en-US" altLang="en-US" dirty="0"/>
              <a:t>At Risk:		6.5</a:t>
            </a:r>
          </a:p>
          <a:p>
            <a:pPr lvl="1"/>
            <a:r>
              <a:rPr lang="en-US" altLang="en-US" dirty="0"/>
              <a:t>Problem 		2.4</a:t>
            </a:r>
          </a:p>
          <a:p>
            <a:pPr lvl="1"/>
            <a:r>
              <a:rPr lang="en-US" altLang="en-US" dirty="0"/>
              <a:t>Pathological		1.4</a:t>
            </a:r>
          </a:p>
          <a:p>
            <a:r>
              <a:rPr lang="en-US" altLang="en-US" dirty="0"/>
              <a:t>San Jose (API)</a:t>
            </a:r>
          </a:p>
          <a:p>
            <a:pPr lvl="1"/>
            <a:r>
              <a:rPr lang="en-US" altLang="en-US" dirty="0"/>
              <a:t>At Risk:		6.5</a:t>
            </a:r>
          </a:p>
          <a:p>
            <a:pPr lvl="1"/>
            <a:r>
              <a:rPr lang="en-US" altLang="en-US" dirty="0"/>
              <a:t>Problem		0.7</a:t>
            </a:r>
          </a:p>
          <a:p>
            <a:pPr lvl="1"/>
            <a:r>
              <a:rPr lang="en-US" altLang="en-US" dirty="0"/>
              <a:t>Pathological 	3.4</a:t>
            </a:r>
          </a:p>
        </p:txBody>
      </p:sp>
    </p:spTree>
    <p:extLst>
      <p:ext uri="{BB962C8B-B14F-4D97-AF65-F5344CB8AC3E}">
        <p14:creationId xmlns:p14="http://schemas.microsoft.com/office/powerpoint/2010/main" val="96328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143000"/>
          </a:xfrm>
        </p:spPr>
        <p:txBody>
          <a:bodyPr/>
          <a:lstStyle/>
          <a:p>
            <a:br>
              <a:rPr lang="en-US" altLang="en-US" sz="3200" dirty="0"/>
            </a:br>
            <a:r>
              <a:rPr lang="en-US" altLang="en-US" sz="3200" dirty="0"/>
              <a:t>Help Seeking Behaviors &amp; Barriers </a:t>
            </a:r>
            <a:br>
              <a:rPr lang="en-US" altLang="en-US" sz="3200" dirty="0"/>
            </a:br>
            <a:r>
              <a:rPr lang="en-US" altLang="en-US" sz="3200" dirty="0"/>
              <a:t>(PG Alliance San Jose Community Survey 2011) </a:t>
            </a:r>
          </a:p>
        </p:txBody>
      </p:sp>
      <p:sp>
        <p:nvSpPr>
          <p:cNvPr id="44035" name="Content Placeholder 2"/>
          <p:cNvSpPr>
            <a:spLocks noGrp="1"/>
          </p:cNvSpPr>
          <p:nvPr>
            <p:ph idx="1"/>
          </p:nvPr>
        </p:nvSpPr>
        <p:spPr/>
        <p:txBody>
          <a:bodyPr/>
          <a:lstStyle/>
          <a:p>
            <a:r>
              <a:rPr lang="en-US" altLang="en-US" dirty="0"/>
              <a:t>APIs reported &gt; non-APIs</a:t>
            </a:r>
          </a:p>
          <a:p>
            <a:pPr lvl="1"/>
            <a:r>
              <a:rPr lang="en-US" altLang="en-US" dirty="0"/>
              <a:t>Very Difficult to talk about</a:t>
            </a:r>
          </a:p>
          <a:p>
            <a:pPr lvl="1"/>
            <a:r>
              <a:rPr lang="en-US" altLang="en-US" dirty="0"/>
              <a:t>I Would not discuss my problems</a:t>
            </a:r>
          </a:p>
          <a:p>
            <a:r>
              <a:rPr lang="en-US" altLang="en-US" dirty="0"/>
              <a:t>Barriers to Treatment</a:t>
            </a:r>
          </a:p>
          <a:p>
            <a:pPr lvl="1"/>
            <a:r>
              <a:rPr lang="en-US" altLang="en-US" dirty="0"/>
              <a:t>No Money</a:t>
            </a:r>
          </a:p>
          <a:p>
            <a:pPr lvl="1"/>
            <a:r>
              <a:rPr lang="en-US" altLang="en-US" dirty="0"/>
              <a:t>Shame</a:t>
            </a:r>
          </a:p>
          <a:p>
            <a:pPr lvl="1"/>
            <a:r>
              <a:rPr lang="en-US" altLang="en-US" dirty="0"/>
              <a:t>No idea where to go </a:t>
            </a:r>
          </a:p>
        </p:txBody>
      </p:sp>
    </p:spTree>
    <p:extLst>
      <p:ext uri="{BB962C8B-B14F-4D97-AF65-F5344CB8AC3E}">
        <p14:creationId xmlns:p14="http://schemas.microsoft.com/office/powerpoint/2010/main" val="1094094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Community Awareness</a:t>
            </a:r>
          </a:p>
        </p:txBody>
      </p:sp>
      <p:sp>
        <p:nvSpPr>
          <p:cNvPr id="45059" name="Content Placeholder 2"/>
          <p:cNvSpPr>
            <a:spLocks noGrp="1"/>
          </p:cNvSpPr>
          <p:nvPr>
            <p:ph idx="1"/>
          </p:nvPr>
        </p:nvSpPr>
        <p:spPr/>
        <p:txBody>
          <a:bodyPr/>
          <a:lstStyle/>
          <a:p>
            <a:r>
              <a:rPr lang="en-US" altLang="en-US" dirty="0"/>
              <a:t>84% said PG is an addiction</a:t>
            </a:r>
          </a:p>
          <a:p>
            <a:r>
              <a:rPr lang="en-US" altLang="en-US" dirty="0"/>
              <a:t>40% had not heard of treatment resources</a:t>
            </a:r>
          </a:p>
          <a:p>
            <a:r>
              <a:rPr lang="en-US" altLang="en-US" dirty="0"/>
              <a:t>Likely sources</a:t>
            </a:r>
          </a:p>
          <a:p>
            <a:pPr lvl="1"/>
            <a:r>
              <a:rPr lang="en-US" altLang="en-US" dirty="0"/>
              <a:t>Media</a:t>
            </a:r>
          </a:p>
          <a:p>
            <a:pPr lvl="1"/>
            <a:r>
              <a:rPr lang="en-US" altLang="en-US" dirty="0"/>
              <a:t>Friends / Family</a:t>
            </a:r>
          </a:p>
          <a:p>
            <a:pPr lvl="1"/>
            <a:r>
              <a:rPr lang="en-US" altLang="en-US" dirty="0"/>
              <a:t>Helpline</a:t>
            </a:r>
          </a:p>
        </p:txBody>
      </p:sp>
    </p:spTree>
    <p:extLst>
      <p:ext uri="{BB962C8B-B14F-4D97-AF65-F5344CB8AC3E}">
        <p14:creationId xmlns:p14="http://schemas.microsoft.com/office/powerpoint/2010/main" val="377730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EB2467-9B19-4A16-B131-CCCE03D58890}"/>
              </a:ext>
            </a:extLst>
          </p:cNvPr>
          <p:cNvSpPr>
            <a:spLocks noGrp="1"/>
          </p:cNvSpPr>
          <p:nvPr>
            <p:ph type="ctrTitle"/>
          </p:nvPr>
        </p:nvSpPr>
        <p:spPr>
          <a:xfrm>
            <a:off x="685800" y="2693987"/>
            <a:ext cx="7772400" cy="1470025"/>
          </a:xfrm>
        </p:spPr>
        <p:txBody>
          <a:bodyPr/>
          <a:lstStyle/>
          <a:p>
            <a:r>
              <a:rPr lang="en-US" dirty="0"/>
              <a:t>King SM, Wasberg SMH, Wollmuth AK. Gambling problems, risk factors, community knowledge, and impact in a US Lao immigrant and refugee community sample. Public Health. 2020 Jul;184:17-2</a:t>
            </a:r>
          </a:p>
        </p:txBody>
      </p:sp>
      <p:sp>
        <p:nvSpPr>
          <p:cNvPr id="5" name="Subtitle 4">
            <a:extLst>
              <a:ext uri="{FF2B5EF4-FFF2-40B4-BE49-F238E27FC236}">
                <a16:creationId xmlns:a16="http://schemas.microsoft.com/office/drawing/2014/main" id="{FB865B0D-0AE7-4B5B-BE9A-9C6C51FC9FB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6509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18AD-4F1D-469B-AD97-CB654FA48C9E}"/>
              </a:ext>
            </a:extLst>
          </p:cNvPr>
          <p:cNvSpPr>
            <a:spLocks noGrp="1"/>
          </p:cNvSpPr>
          <p:nvPr>
            <p:ph type="title"/>
          </p:nvPr>
        </p:nvSpPr>
        <p:spPr/>
        <p:txBody>
          <a:bodyPr/>
          <a:lstStyle/>
          <a:p>
            <a:r>
              <a:rPr lang="en-US" dirty="0"/>
              <a:t>(King 2020)</a:t>
            </a:r>
          </a:p>
        </p:txBody>
      </p:sp>
      <p:sp>
        <p:nvSpPr>
          <p:cNvPr id="3" name="Content Placeholder 2">
            <a:extLst>
              <a:ext uri="{FF2B5EF4-FFF2-40B4-BE49-F238E27FC236}">
                <a16:creationId xmlns:a16="http://schemas.microsoft.com/office/drawing/2014/main" id="{63972DE4-212F-4DDB-A2B0-DBA0E9E9D0EE}"/>
              </a:ext>
            </a:extLst>
          </p:cNvPr>
          <p:cNvSpPr>
            <a:spLocks noGrp="1"/>
          </p:cNvSpPr>
          <p:nvPr>
            <p:ph idx="1"/>
          </p:nvPr>
        </p:nvSpPr>
        <p:spPr/>
        <p:txBody>
          <a:bodyPr/>
          <a:lstStyle/>
          <a:p>
            <a:r>
              <a:rPr lang="en-US" sz="2400" dirty="0"/>
              <a:t>SOGS score of five or more = 24%</a:t>
            </a:r>
          </a:p>
          <a:p>
            <a:r>
              <a:rPr lang="en-US" sz="2400" dirty="0"/>
              <a:t>Among those endorsing five or more gambling problems, reasons for gambling included m</a:t>
            </a:r>
          </a:p>
          <a:p>
            <a:pPr lvl="1"/>
            <a:r>
              <a:rPr lang="en-US" sz="2400" dirty="0"/>
              <a:t>making money (68%), </a:t>
            </a:r>
          </a:p>
          <a:p>
            <a:pPr lvl="1"/>
            <a:r>
              <a:rPr lang="en-US" sz="2400" dirty="0"/>
              <a:t>social life (31.3%), </a:t>
            </a:r>
          </a:p>
          <a:p>
            <a:pPr lvl="1"/>
            <a:r>
              <a:rPr lang="en-US" sz="2400" dirty="0"/>
              <a:t>entertainment (58.3%)</a:t>
            </a:r>
          </a:p>
          <a:p>
            <a:pPr lvl="1"/>
            <a:r>
              <a:rPr lang="en-US" sz="2400" dirty="0"/>
              <a:t>reducing boredom (35.4%). </a:t>
            </a:r>
          </a:p>
          <a:p>
            <a:r>
              <a:rPr lang="en-US" sz="2400" dirty="0"/>
              <a:t>Less commonly endorsed reasons were depression or stress (14.6%) and escape (10.4%). </a:t>
            </a:r>
          </a:p>
        </p:txBody>
      </p:sp>
    </p:spTree>
    <p:extLst>
      <p:ext uri="{BB962C8B-B14F-4D97-AF65-F5344CB8AC3E}">
        <p14:creationId xmlns:p14="http://schemas.microsoft.com/office/powerpoint/2010/main" val="2119524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B43E1-F13B-6B46-A4DC-1B4CDB2C6DDC}"/>
              </a:ext>
            </a:extLst>
          </p:cNvPr>
          <p:cNvSpPr>
            <a:spLocks noGrp="1"/>
          </p:cNvSpPr>
          <p:nvPr>
            <p:ph type="ctrTitle"/>
          </p:nvPr>
        </p:nvSpPr>
        <p:spPr>
          <a:xfrm>
            <a:off x="685800" y="1213821"/>
            <a:ext cx="7772400" cy="1470025"/>
          </a:xfrm>
        </p:spPr>
        <p:txBody>
          <a:bodyPr/>
          <a:lstStyle/>
          <a:p>
            <a:r>
              <a:rPr lang="en-US" dirty="0"/>
              <a:t>Talking about Casino Gambling: Community Voices From Boston Chinatown </a:t>
            </a:r>
            <a:br>
              <a:rPr lang="en-US" dirty="0"/>
            </a:br>
            <a:endParaRPr lang="en-US" dirty="0"/>
          </a:p>
        </p:txBody>
      </p:sp>
      <p:sp>
        <p:nvSpPr>
          <p:cNvPr id="5" name="Subtitle 4">
            <a:extLst>
              <a:ext uri="{FF2B5EF4-FFF2-40B4-BE49-F238E27FC236}">
                <a16:creationId xmlns:a16="http://schemas.microsoft.com/office/drawing/2014/main" id="{BE7F9BAA-CFA3-8547-85DB-ADDFB5D31B2F}"/>
              </a:ext>
            </a:extLst>
          </p:cNvPr>
          <p:cNvSpPr>
            <a:spLocks noGrp="1"/>
          </p:cNvSpPr>
          <p:nvPr>
            <p:ph type="subTitle" idx="1"/>
          </p:nvPr>
        </p:nvSpPr>
        <p:spPr>
          <a:xfrm>
            <a:off x="1371600" y="3124200"/>
            <a:ext cx="6400800" cy="1752600"/>
          </a:xfrm>
        </p:spPr>
        <p:txBody>
          <a:bodyPr/>
          <a:lstStyle/>
          <a:p>
            <a:r>
              <a:rPr lang="en-US" sz="2400" dirty="0"/>
              <a:t>Carolyn Wong, Ph.D.</a:t>
            </a:r>
            <a:br>
              <a:rPr lang="en-US" sz="2400" dirty="0"/>
            </a:br>
            <a:r>
              <a:rPr lang="en-US" sz="2400" dirty="0"/>
              <a:t>Institute for Asian American Studies, University of Massachusetts Boston </a:t>
            </a:r>
          </a:p>
          <a:p>
            <a:r>
              <a:rPr lang="en-US" sz="2400" dirty="0"/>
              <a:t>Giles Li, M.P.A.</a:t>
            </a:r>
            <a:br>
              <a:rPr lang="en-US" sz="2400" dirty="0"/>
            </a:br>
            <a:r>
              <a:rPr lang="en-US" sz="2400" dirty="0"/>
              <a:t>Chief Executive Officer, Boston Chinatown Neighborhood Center </a:t>
            </a:r>
          </a:p>
          <a:p>
            <a:r>
              <a:rPr lang="en-US" sz="2400" dirty="0"/>
              <a:t>For the Massachusetts Gaming Commission October 24, 2019 </a:t>
            </a:r>
          </a:p>
          <a:p>
            <a:endParaRPr lang="en-US" sz="2400" dirty="0"/>
          </a:p>
        </p:txBody>
      </p:sp>
    </p:spTree>
    <p:extLst>
      <p:ext uri="{BB962C8B-B14F-4D97-AF65-F5344CB8AC3E}">
        <p14:creationId xmlns:p14="http://schemas.microsoft.com/office/powerpoint/2010/main" val="329831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AutoNum type="arabicPeriod"/>
            </a:pPr>
            <a:r>
              <a:rPr lang="en-US" sz="2800" dirty="0"/>
              <a:t>Name three cultural themes among AAPI communities that increase risk for gambling disorder </a:t>
            </a:r>
          </a:p>
          <a:p>
            <a:pPr marL="457200" indent="-457200">
              <a:buAutoNum type="arabicPeriod"/>
            </a:pPr>
            <a:r>
              <a:rPr lang="en-US" sz="2800" dirty="0"/>
              <a:t>Be able to demonstrate screening and assessment techniques from AAPI clients and their families focused on identifying gambling behaviors</a:t>
            </a:r>
          </a:p>
          <a:p>
            <a:pPr marL="457200" indent="-457200">
              <a:buAutoNum type="arabicPeriod"/>
            </a:pPr>
            <a:r>
              <a:rPr lang="en-US" sz="2800" dirty="0"/>
              <a:t>Learn three office-based techniques that will engage and retain AAPI clients and their families impacted with gambling disorder</a:t>
            </a:r>
          </a:p>
        </p:txBody>
      </p:sp>
    </p:spTree>
    <p:extLst>
      <p:ext uri="{BB962C8B-B14F-4D97-AF65-F5344CB8AC3E}">
        <p14:creationId xmlns:p14="http://schemas.microsoft.com/office/powerpoint/2010/main" val="2291043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74EF-3CDF-164C-AB89-2FC846258FDD}"/>
              </a:ext>
            </a:extLst>
          </p:cNvPr>
          <p:cNvSpPr>
            <a:spLocks noGrp="1"/>
          </p:cNvSpPr>
          <p:nvPr>
            <p:ph type="title"/>
          </p:nvPr>
        </p:nvSpPr>
        <p:spPr/>
        <p:txBody>
          <a:bodyPr/>
          <a:lstStyle/>
          <a:p>
            <a:r>
              <a:rPr lang="en-US" dirty="0"/>
              <a:t>Exec Summary</a:t>
            </a:r>
          </a:p>
        </p:txBody>
      </p:sp>
      <p:sp>
        <p:nvSpPr>
          <p:cNvPr id="3" name="Content Placeholder 2">
            <a:extLst>
              <a:ext uri="{FF2B5EF4-FFF2-40B4-BE49-F238E27FC236}">
                <a16:creationId xmlns:a16="http://schemas.microsoft.com/office/drawing/2014/main" id="{856033A1-BC81-D94D-BC84-CE6998581653}"/>
              </a:ext>
            </a:extLst>
          </p:cNvPr>
          <p:cNvSpPr>
            <a:spLocks noGrp="1"/>
          </p:cNvSpPr>
          <p:nvPr>
            <p:ph idx="1"/>
          </p:nvPr>
        </p:nvSpPr>
        <p:spPr/>
        <p:txBody>
          <a:bodyPr/>
          <a:lstStyle/>
          <a:p>
            <a:pPr marL="0" indent="0">
              <a:buNone/>
            </a:pPr>
            <a:r>
              <a:rPr lang="en-US" dirty="0"/>
              <a:t>“Many of interviewees described varying degrees of dependency on gambling in casinos to relieve the drudgery of work in low-paying jobs in the food service industry, and the isolation of life in linguistically isolated neighborhoods with few alternative opportunities for recreation” </a:t>
            </a:r>
          </a:p>
          <a:p>
            <a:endParaRPr lang="en-US" dirty="0"/>
          </a:p>
        </p:txBody>
      </p:sp>
    </p:spTree>
    <p:extLst>
      <p:ext uri="{BB962C8B-B14F-4D97-AF65-F5344CB8AC3E}">
        <p14:creationId xmlns:p14="http://schemas.microsoft.com/office/powerpoint/2010/main" val="2984148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ctrTitle"/>
          </p:nvPr>
        </p:nvSpPr>
        <p:spPr/>
        <p:txBody>
          <a:bodyPr/>
          <a:lstStyle/>
          <a:p>
            <a:r>
              <a:rPr lang="en-US" altLang="en-US" dirty="0"/>
              <a:t>AAPIs and Treatment</a:t>
            </a:r>
          </a:p>
        </p:txBody>
      </p:sp>
      <p:sp>
        <p:nvSpPr>
          <p:cNvPr id="46083" name="Subtitle 4"/>
          <p:cNvSpPr>
            <a:spLocks noGrp="1"/>
          </p:cNvSpPr>
          <p:nvPr>
            <p:ph type="subTitle" idx="1"/>
          </p:nvPr>
        </p:nvSpPr>
        <p:spPr/>
        <p:txBody>
          <a:bodyPr/>
          <a:lstStyle/>
          <a:p>
            <a:endParaRPr lang="en-US" altLang="en-US" dirty="0"/>
          </a:p>
        </p:txBody>
      </p:sp>
    </p:spTree>
    <p:extLst>
      <p:ext uri="{BB962C8B-B14F-4D97-AF65-F5344CB8AC3E}">
        <p14:creationId xmlns:p14="http://schemas.microsoft.com/office/powerpoint/2010/main" val="1553767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5DED-6F89-E24F-8874-34490D6BF9F1}"/>
              </a:ext>
            </a:extLst>
          </p:cNvPr>
          <p:cNvSpPr>
            <a:spLocks noGrp="1"/>
          </p:cNvSpPr>
          <p:nvPr>
            <p:ph type="title"/>
          </p:nvPr>
        </p:nvSpPr>
        <p:spPr/>
        <p:txBody>
          <a:bodyPr/>
          <a:lstStyle/>
          <a:p>
            <a:r>
              <a:rPr lang="en-US" dirty="0"/>
              <a:t>Barriers to Overcome</a:t>
            </a:r>
          </a:p>
        </p:txBody>
      </p:sp>
      <p:sp>
        <p:nvSpPr>
          <p:cNvPr id="3" name="Content Placeholder 2">
            <a:extLst>
              <a:ext uri="{FF2B5EF4-FFF2-40B4-BE49-F238E27FC236}">
                <a16:creationId xmlns:a16="http://schemas.microsoft.com/office/drawing/2014/main" id="{37DBEA2D-95DA-744A-B748-EC98BE3E05C1}"/>
              </a:ext>
            </a:extLst>
          </p:cNvPr>
          <p:cNvSpPr>
            <a:spLocks noGrp="1"/>
          </p:cNvSpPr>
          <p:nvPr>
            <p:ph idx="1"/>
          </p:nvPr>
        </p:nvSpPr>
        <p:spPr/>
        <p:txBody>
          <a:bodyPr/>
          <a:lstStyle/>
          <a:p>
            <a:pPr marL="0" indent="0">
              <a:buNone/>
            </a:pPr>
            <a:r>
              <a:rPr lang="en-US" sz="2000" dirty="0"/>
              <a:t>Language</a:t>
            </a:r>
          </a:p>
          <a:p>
            <a:r>
              <a:rPr lang="en-US" sz="2000" dirty="0"/>
              <a:t>1 in 2 Asian Americans suffering from mental illness will not seek help due to a language barrier. (APA Commission of Ethnic Minority Recruitment, Retention, and Training)</a:t>
            </a:r>
          </a:p>
          <a:p>
            <a:pPr marL="0" indent="0">
              <a:buNone/>
            </a:pPr>
            <a:endParaRPr lang="en-US" sz="2000" dirty="0"/>
          </a:p>
          <a:p>
            <a:pPr marL="0" indent="0">
              <a:buNone/>
            </a:pPr>
            <a:r>
              <a:rPr lang="en-US" sz="2000" dirty="0"/>
              <a:t>Generational Considerations</a:t>
            </a:r>
          </a:p>
          <a:p>
            <a:r>
              <a:rPr lang="en-US" sz="2000" dirty="0"/>
              <a:t>Asian Americans born in the United States are at higher risk for mental illness as a result of assimilating to American culture and its clashes with Asian values, usually enforced by elder family members. (National Latino and Asian American Study)</a:t>
            </a:r>
          </a:p>
          <a:p>
            <a:endParaRPr lang="en-US" sz="2000" dirty="0"/>
          </a:p>
        </p:txBody>
      </p:sp>
    </p:spTree>
    <p:extLst>
      <p:ext uri="{BB962C8B-B14F-4D97-AF65-F5344CB8AC3E}">
        <p14:creationId xmlns:p14="http://schemas.microsoft.com/office/powerpoint/2010/main" val="3438227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147B-F6BB-5243-9943-CB6F1B5FEC49}"/>
              </a:ext>
            </a:extLst>
          </p:cNvPr>
          <p:cNvSpPr>
            <a:spLocks noGrp="1"/>
          </p:cNvSpPr>
          <p:nvPr>
            <p:ph type="title"/>
          </p:nvPr>
        </p:nvSpPr>
        <p:spPr/>
        <p:txBody>
          <a:bodyPr/>
          <a:lstStyle/>
          <a:p>
            <a:r>
              <a:rPr lang="en-US" dirty="0"/>
              <a:t>Barriers to Overcome</a:t>
            </a:r>
          </a:p>
        </p:txBody>
      </p:sp>
      <p:sp>
        <p:nvSpPr>
          <p:cNvPr id="3" name="Content Placeholder 2">
            <a:extLst>
              <a:ext uri="{FF2B5EF4-FFF2-40B4-BE49-F238E27FC236}">
                <a16:creationId xmlns:a16="http://schemas.microsoft.com/office/drawing/2014/main" id="{0B963078-B9A9-D247-8019-7EB4D7E96AD4}"/>
              </a:ext>
            </a:extLst>
          </p:cNvPr>
          <p:cNvSpPr>
            <a:spLocks noGrp="1"/>
          </p:cNvSpPr>
          <p:nvPr>
            <p:ph idx="1"/>
          </p:nvPr>
        </p:nvSpPr>
        <p:spPr/>
        <p:txBody>
          <a:bodyPr/>
          <a:lstStyle/>
          <a:p>
            <a:pPr marL="0" indent="0">
              <a:buNone/>
            </a:pPr>
            <a:r>
              <a:rPr lang="en-US" sz="2400" dirty="0"/>
              <a:t>Cultural Biases</a:t>
            </a:r>
          </a:p>
          <a:p>
            <a:r>
              <a:rPr lang="en-US" sz="2400" dirty="0"/>
              <a:t>Many cognitive screening tests have cultural and linguistic bias, making it difficult to diagnose Asian American patients, especially elderly. (</a:t>
            </a:r>
            <a:r>
              <a:rPr lang="en-US" sz="2400" i="1" dirty="0"/>
              <a:t>Professional Psychology: Research and Practice</a:t>
            </a:r>
            <a:r>
              <a:rPr lang="en-US" sz="2400" dirty="0"/>
              <a:t>, 2005)</a:t>
            </a:r>
          </a:p>
          <a:p>
            <a:pPr marL="0" indent="0">
              <a:buNone/>
            </a:pPr>
            <a:r>
              <a:rPr lang="en-US" sz="2400" dirty="0"/>
              <a:t>Model Minority Myth</a:t>
            </a:r>
          </a:p>
          <a:p>
            <a:r>
              <a:rPr lang="en-US" sz="2400" dirty="0"/>
              <a:t>The high education and economic status of most Asian Americans places them out of many underserved areas and takes focus away from their growing mental health care needs. (Surgeon General’s Report, 2000)</a:t>
            </a:r>
          </a:p>
          <a:p>
            <a:endParaRPr lang="en-US" sz="2400" dirty="0"/>
          </a:p>
        </p:txBody>
      </p:sp>
    </p:spTree>
    <p:extLst>
      <p:ext uri="{BB962C8B-B14F-4D97-AF65-F5344CB8AC3E}">
        <p14:creationId xmlns:p14="http://schemas.microsoft.com/office/powerpoint/2010/main" val="2822276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t>Cultural Issues in Treatment</a:t>
            </a:r>
          </a:p>
        </p:txBody>
      </p:sp>
      <p:sp>
        <p:nvSpPr>
          <p:cNvPr id="65539" name="Content Placeholder 2"/>
          <p:cNvSpPr>
            <a:spLocks noGrp="1"/>
          </p:cNvSpPr>
          <p:nvPr>
            <p:ph idx="1"/>
          </p:nvPr>
        </p:nvSpPr>
        <p:spPr/>
        <p:txBody>
          <a:bodyPr/>
          <a:lstStyle/>
          <a:p>
            <a:r>
              <a:rPr lang="en-US" altLang="en-US" sz="2400" dirty="0"/>
              <a:t>API Gambling Disorder</a:t>
            </a:r>
          </a:p>
          <a:p>
            <a:pPr lvl="1"/>
            <a:r>
              <a:rPr lang="en-US" altLang="en-US" sz="2400" dirty="0"/>
              <a:t>redeem losses, peer influence, thrill, emotional problems, stress and boredom </a:t>
            </a:r>
          </a:p>
          <a:p>
            <a:pPr lvl="2"/>
            <a:r>
              <a:rPr lang="en-US" altLang="en-US" dirty="0"/>
              <a:t>(Teo et al. 2007) </a:t>
            </a:r>
          </a:p>
          <a:p>
            <a:pPr lvl="1"/>
            <a:r>
              <a:rPr lang="en-US" altLang="en-US" sz="2400" dirty="0"/>
              <a:t>claim that they are winning even when they are losing a lot of money. </a:t>
            </a:r>
          </a:p>
          <a:p>
            <a:pPr lvl="1"/>
            <a:r>
              <a:rPr lang="en-US" altLang="en-US" sz="2400" dirty="0"/>
              <a:t>illusion of control than the Caucasians </a:t>
            </a:r>
          </a:p>
          <a:p>
            <a:pPr lvl="2"/>
            <a:r>
              <a:rPr lang="en-US" altLang="en-US" dirty="0"/>
              <a:t>(Loo et al. 2008) </a:t>
            </a:r>
          </a:p>
          <a:p>
            <a:pPr lvl="1"/>
            <a:r>
              <a:rPr lang="en-US" altLang="en-US" sz="2400" dirty="0"/>
              <a:t>hold more strongly onto the beliefs in fate and luck than other cultural groups </a:t>
            </a:r>
          </a:p>
          <a:p>
            <a:pPr lvl="1"/>
            <a:endParaRPr lang="en-US" altLang="en-US" sz="2400" dirty="0"/>
          </a:p>
        </p:txBody>
      </p:sp>
    </p:spTree>
    <p:extLst>
      <p:ext uri="{BB962C8B-B14F-4D97-AF65-F5344CB8AC3E}">
        <p14:creationId xmlns:p14="http://schemas.microsoft.com/office/powerpoint/2010/main" val="1231069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Cultural Issues in Treatment</a:t>
            </a:r>
          </a:p>
        </p:txBody>
      </p:sp>
      <p:sp>
        <p:nvSpPr>
          <p:cNvPr id="66563" name="Content Placeholder 2"/>
          <p:cNvSpPr>
            <a:spLocks noGrp="1"/>
          </p:cNvSpPr>
          <p:nvPr>
            <p:ph idx="1"/>
          </p:nvPr>
        </p:nvSpPr>
        <p:spPr/>
        <p:txBody>
          <a:bodyPr/>
          <a:lstStyle/>
          <a:p>
            <a:r>
              <a:rPr lang="en-US" altLang="en-US" sz="2800" dirty="0"/>
              <a:t>Familial socialization may have passed on the values and beliefs about gambling to the next generation (Loo et al. 2008). </a:t>
            </a:r>
          </a:p>
          <a:p>
            <a:r>
              <a:rPr lang="en-US" altLang="en-US" sz="2800" dirty="0"/>
              <a:t>Second, Chinese families has a strong tendency to conceal the presence of a family member with problem gambling and to rescue him/her by paying his/her debts. </a:t>
            </a:r>
          </a:p>
          <a:p>
            <a:endParaRPr lang="en-US" altLang="en-US" sz="2800" dirty="0"/>
          </a:p>
        </p:txBody>
      </p:sp>
    </p:spTree>
    <p:extLst>
      <p:ext uri="{BB962C8B-B14F-4D97-AF65-F5344CB8AC3E}">
        <p14:creationId xmlns:p14="http://schemas.microsoft.com/office/powerpoint/2010/main" val="2666486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DCA20F-919E-124A-9FFB-44EC43464EFD}"/>
              </a:ext>
            </a:extLst>
          </p:cNvPr>
          <p:cNvSpPr>
            <a:spLocks noGrp="1"/>
          </p:cNvSpPr>
          <p:nvPr>
            <p:ph type="ctrTitle"/>
          </p:nvPr>
        </p:nvSpPr>
        <p:spPr/>
        <p:txBody>
          <a:bodyPr/>
          <a:lstStyle/>
          <a:p>
            <a:r>
              <a:rPr lang="en-US" dirty="0"/>
              <a:t>What is the Antidote to Stigma?</a:t>
            </a:r>
          </a:p>
        </p:txBody>
      </p:sp>
      <p:sp>
        <p:nvSpPr>
          <p:cNvPr id="7" name="Subtitle 6">
            <a:extLst>
              <a:ext uri="{FF2B5EF4-FFF2-40B4-BE49-F238E27FC236}">
                <a16:creationId xmlns:a16="http://schemas.microsoft.com/office/drawing/2014/main" id="{F86AFF85-969B-2546-83D2-FE4CCC67C99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75897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59607-FA64-0E4D-A36C-F62A29F66802}"/>
              </a:ext>
            </a:extLst>
          </p:cNvPr>
          <p:cNvSpPr>
            <a:spLocks noGrp="1"/>
          </p:cNvSpPr>
          <p:nvPr>
            <p:ph type="ctrTitle"/>
          </p:nvPr>
        </p:nvSpPr>
        <p:spPr/>
        <p:txBody>
          <a:bodyPr/>
          <a:lstStyle/>
          <a:p>
            <a:r>
              <a:rPr lang="en-US" dirty="0"/>
              <a:t>Education and Empathy</a:t>
            </a:r>
          </a:p>
        </p:txBody>
      </p:sp>
      <p:sp>
        <p:nvSpPr>
          <p:cNvPr id="5" name="Subtitle 4">
            <a:extLst>
              <a:ext uri="{FF2B5EF4-FFF2-40B4-BE49-F238E27FC236}">
                <a16:creationId xmlns:a16="http://schemas.microsoft.com/office/drawing/2014/main" id="{FF84C977-D79F-9B47-AF5B-22337B4897A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95287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B1D6-60E5-D740-9DBD-BDA490B96A03}"/>
              </a:ext>
            </a:extLst>
          </p:cNvPr>
          <p:cNvSpPr>
            <a:spLocks noGrp="1"/>
          </p:cNvSpPr>
          <p:nvPr>
            <p:ph type="title"/>
          </p:nvPr>
        </p:nvSpPr>
        <p:spPr/>
        <p:txBody>
          <a:bodyPr/>
          <a:lstStyle/>
          <a:p>
            <a:r>
              <a:rPr lang="en-US" dirty="0"/>
              <a:t>Best Practices To </a:t>
            </a:r>
            <a:br>
              <a:rPr lang="en-US" dirty="0"/>
            </a:br>
            <a:r>
              <a:rPr lang="en-US" dirty="0"/>
              <a:t>Reduce Stigma</a:t>
            </a:r>
          </a:p>
        </p:txBody>
      </p:sp>
      <p:sp>
        <p:nvSpPr>
          <p:cNvPr id="3" name="Content Placeholder 2">
            <a:extLst>
              <a:ext uri="{FF2B5EF4-FFF2-40B4-BE49-F238E27FC236}">
                <a16:creationId xmlns:a16="http://schemas.microsoft.com/office/drawing/2014/main" id="{FAECAA59-9F8B-564D-8310-01C6B9131F32}"/>
              </a:ext>
            </a:extLst>
          </p:cNvPr>
          <p:cNvSpPr>
            <a:spLocks noGrp="1"/>
          </p:cNvSpPr>
          <p:nvPr>
            <p:ph idx="1"/>
          </p:nvPr>
        </p:nvSpPr>
        <p:spPr/>
        <p:txBody>
          <a:bodyPr/>
          <a:lstStyle/>
          <a:p>
            <a:pPr marL="514350" indent="-514350">
              <a:buFont typeface="+mj-lt"/>
              <a:buAutoNum type="arabicPeriod"/>
            </a:pPr>
            <a:r>
              <a:rPr lang="en-US" dirty="0"/>
              <a:t>Assess language barrier</a:t>
            </a:r>
          </a:p>
          <a:p>
            <a:pPr marL="514350" indent="-514350">
              <a:buFont typeface="+mj-lt"/>
              <a:buAutoNum type="arabicPeriod"/>
            </a:pPr>
            <a:r>
              <a:rPr lang="en-US" dirty="0"/>
              <a:t>Ask about traditional beliefs and values about health and illness</a:t>
            </a:r>
          </a:p>
          <a:p>
            <a:pPr marL="514350" indent="-514350">
              <a:buFont typeface="+mj-lt"/>
              <a:buAutoNum type="arabicPeriod"/>
            </a:pPr>
            <a:r>
              <a:rPr lang="en-US" dirty="0"/>
              <a:t>Active participation in care (e.g. blood pressure, administer injections)</a:t>
            </a:r>
          </a:p>
          <a:p>
            <a:pPr marL="514350" indent="-514350">
              <a:buFont typeface="+mj-lt"/>
              <a:buAutoNum type="arabicPeriod"/>
            </a:pPr>
            <a:r>
              <a:rPr lang="en-US" dirty="0"/>
              <a:t>Involve family as a unit</a:t>
            </a:r>
          </a:p>
          <a:p>
            <a:pPr marL="514350" indent="-514350">
              <a:buFont typeface="+mj-lt"/>
              <a:buAutoNum type="arabicPeriod"/>
            </a:pPr>
            <a:r>
              <a:rPr lang="en-US" dirty="0"/>
              <a:t>Ethnopsychopharmacology</a:t>
            </a:r>
          </a:p>
        </p:txBody>
      </p:sp>
    </p:spTree>
    <p:extLst>
      <p:ext uri="{BB962C8B-B14F-4D97-AF65-F5344CB8AC3E}">
        <p14:creationId xmlns:p14="http://schemas.microsoft.com/office/powerpoint/2010/main" val="2789050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ctrTitle"/>
          </p:nvPr>
        </p:nvSpPr>
        <p:spPr>
          <a:xfrm>
            <a:off x="685800" y="457200"/>
            <a:ext cx="7772400" cy="4724400"/>
          </a:xfrm>
        </p:spPr>
        <p:txBody>
          <a:bodyPr/>
          <a:lstStyle/>
          <a:p>
            <a:pPr eaLnBrk="1" hangingPunct="1"/>
            <a:r>
              <a:rPr lang="en-US" altLang="en-US" dirty="0">
                <a:cs typeface="Arial" panose="020B0604020202020204" pitchFamily="34" charset="0"/>
              </a:rPr>
              <a:t>California Gambling Education and Treatment Services (CALGETS)</a:t>
            </a:r>
            <a:br>
              <a:rPr lang="en-US" altLang="en-US" dirty="0">
                <a:cs typeface="Arial" panose="020B0604020202020204" pitchFamily="34" charset="0"/>
              </a:rPr>
            </a:br>
            <a:br>
              <a:rPr lang="en-US" altLang="en-US" dirty="0">
                <a:cs typeface="Arial" panose="020B0604020202020204" pitchFamily="34" charset="0"/>
              </a:rPr>
            </a:br>
            <a:r>
              <a:rPr lang="en-US" altLang="en-US" dirty="0">
                <a:cs typeface="Arial" panose="020B0604020202020204" pitchFamily="34" charset="0"/>
              </a:rPr>
              <a:t>problemgambling.ca.gov</a:t>
            </a:r>
            <a:br>
              <a:rPr lang="en-US" altLang="en-US" dirty="0">
                <a:cs typeface="Arial" panose="020B0604020202020204" pitchFamily="34" charset="0"/>
              </a:rPr>
            </a:br>
            <a:endParaRPr lang="en-US" altLang="en-US" dirty="0">
              <a:cs typeface="Arial" panose="020B0604020202020204" pitchFamily="34" charset="0"/>
            </a:endParaRPr>
          </a:p>
        </p:txBody>
      </p:sp>
      <p:pic>
        <p:nvPicPr>
          <p:cNvPr id="50179" name="Picture 5" descr="C:\Users\tcanale\AppData\Local\Microsoft\Windows\Temporary Internet Files\Content.Outlook\K5M0FFMK\CalGETS-logo-WEB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949700"/>
            <a:ext cx="3810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4244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37E3-0F3C-394C-9779-E3BC618417CE}"/>
              </a:ext>
            </a:extLst>
          </p:cNvPr>
          <p:cNvSpPr>
            <a:spLocks noGrp="1"/>
          </p:cNvSpPr>
          <p:nvPr>
            <p:ph type="title"/>
          </p:nvPr>
        </p:nvSpPr>
        <p:spPr/>
        <p:txBody>
          <a:bodyPr/>
          <a:lstStyle/>
          <a:p>
            <a:r>
              <a:rPr lang="en-US" dirty="0"/>
              <a:t>Mary and John:  </a:t>
            </a:r>
            <a:br>
              <a:rPr lang="en-US" dirty="0"/>
            </a:br>
            <a:r>
              <a:rPr lang="en-US" dirty="0"/>
              <a:t>Trouble With Father</a:t>
            </a:r>
          </a:p>
        </p:txBody>
      </p:sp>
      <p:sp>
        <p:nvSpPr>
          <p:cNvPr id="3" name="Content Placeholder 2">
            <a:extLst>
              <a:ext uri="{FF2B5EF4-FFF2-40B4-BE49-F238E27FC236}">
                <a16:creationId xmlns:a16="http://schemas.microsoft.com/office/drawing/2014/main" id="{5B824C4C-09EE-7540-9150-7A8C9EF91724}"/>
              </a:ext>
            </a:extLst>
          </p:cNvPr>
          <p:cNvSpPr>
            <a:spLocks noGrp="1"/>
          </p:cNvSpPr>
          <p:nvPr>
            <p:ph idx="1"/>
          </p:nvPr>
        </p:nvSpPr>
        <p:spPr/>
        <p:txBody>
          <a:bodyPr/>
          <a:lstStyle/>
          <a:p>
            <a:r>
              <a:rPr lang="en-US" dirty="0"/>
              <a:t>Mary and John come in for consultation about father’s gambling</a:t>
            </a:r>
          </a:p>
          <a:p>
            <a:r>
              <a:rPr lang="en-US" dirty="0"/>
              <a:t>They are 2</a:t>
            </a:r>
            <a:r>
              <a:rPr lang="en-US" baseline="30000" dirty="0"/>
              <a:t>nd</a:t>
            </a:r>
            <a:r>
              <a:rPr lang="en-US" dirty="0"/>
              <a:t> generation Taiwanese-American, both executives / professional</a:t>
            </a:r>
          </a:p>
          <a:p>
            <a:r>
              <a:rPr lang="en-US" dirty="0"/>
              <a:t>Father is retired businessman </a:t>
            </a:r>
          </a:p>
          <a:p>
            <a:r>
              <a:rPr lang="en-US" dirty="0"/>
              <a:t>They are concerned about escalating gambling losses</a:t>
            </a:r>
          </a:p>
        </p:txBody>
      </p:sp>
    </p:spTree>
    <p:extLst>
      <p:ext uri="{BB962C8B-B14F-4D97-AF65-F5344CB8AC3E}">
        <p14:creationId xmlns:p14="http://schemas.microsoft.com/office/powerpoint/2010/main" val="341311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t>Treatment Options</a:t>
            </a:r>
          </a:p>
        </p:txBody>
      </p:sp>
      <p:sp>
        <p:nvSpPr>
          <p:cNvPr id="52227" name="Content Placeholder 2"/>
          <p:cNvSpPr>
            <a:spLocks noGrp="1"/>
          </p:cNvSpPr>
          <p:nvPr>
            <p:ph idx="1"/>
          </p:nvPr>
        </p:nvSpPr>
        <p:spPr/>
        <p:txBody>
          <a:bodyPr/>
          <a:lstStyle/>
          <a:p>
            <a:r>
              <a:rPr lang="en-US" altLang="en-US" dirty="0"/>
              <a:t>Prevention</a:t>
            </a:r>
          </a:p>
          <a:p>
            <a:r>
              <a:rPr lang="en-US" altLang="en-US" dirty="0"/>
              <a:t>Self-help</a:t>
            </a:r>
          </a:p>
          <a:p>
            <a:r>
              <a:rPr lang="en-US" altLang="en-US" dirty="0"/>
              <a:t>Telephone Interventions</a:t>
            </a:r>
          </a:p>
          <a:p>
            <a:pPr lvl="1"/>
            <a:r>
              <a:rPr lang="en-US" altLang="en-US" dirty="0"/>
              <a:t>Helpline services</a:t>
            </a:r>
          </a:p>
          <a:p>
            <a:r>
              <a:rPr lang="en-US" altLang="en-US" dirty="0"/>
              <a:t>Office-based treatment</a:t>
            </a:r>
          </a:p>
          <a:p>
            <a:r>
              <a:rPr lang="en-US" altLang="en-US" dirty="0"/>
              <a:t>Group treatment</a:t>
            </a:r>
          </a:p>
          <a:p>
            <a:r>
              <a:rPr lang="en-US" altLang="en-US" dirty="0"/>
              <a:t>Intensive Outpatient</a:t>
            </a:r>
          </a:p>
          <a:p>
            <a:r>
              <a:rPr lang="en-US" altLang="en-US" dirty="0"/>
              <a:t>Residential Treatment</a:t>
            </a:r>
          </a:p>
        </p:txBody>
      </p:sp>
    </p:spTree>
    <p:extLst>
      <p:ext uri="{BB962C8B-B14F-4D97-AF65-F5344CB8AC3E}">
        <p14:creationId xmlns:p14="http://schemas.microsoft.com/office/powerpoint/2010/main" val="2224778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AA083E4E-8723-5F4E-8802-C172F0368B1E}"/>
              </a:ext>
            </a:extLst>
          </p:cNvPr>
          <p:cNvPicPr>
            <a:picLocks noChangeAspect="1"/>
          </p:cNvPicPr>
          <p:nvPr/>
        </p:nvPicPr>
        <p:blipFill>
          <a:blip r:embed="rId2"/>
          <a:stretch>
            <a:fillRect/>
          </a:stretch>
        </p:blipFill>
        <p:spPr>
          <a:xfrm>
            <a:off x="690282" y="2133600"/>
            <a:ext cx="7259053" cy="4449097"/>
          </a:xfrm>
          <a:prstGeom prst="rect">
            <a:avLst/>
          </a:prstGeom>
        </p:spPr>
      </p:pic>
      <p:sp>
        <p:nvSpPr>
          <p:cNvPr id="5" name="Title 4">
            <a:extLst>
              <a:ext uri="{FF2B5EF4-FFF2-40B4-BE49-F238E27FC236}">
                <a16:creationId xmlns:a16="http://schemas.microsoft.com/office/drawing/2014/main" id="{5544C12B-CFE6-334D-B353-6AAB6FE3A3DA}"/>
              </a:ext>
            </a:extLst>
          </p:cNvPr>
          <p:cNvSpPr>
            <a:spLocks noGrp="1"/>
          </p:cNvSpPr>
          <p:nvPr>
            <p:ph type="title"/>
          </p:nvPr>
        </p:nvSpPr>
        <p:spPr/>
        <p:txBody>
          <a:bodyPr/>
          <a:lstStyle/>
          <a:p>
            <a:r>
              <a:rPr lang="en-US" dirty="0"/>
              <a:t>CALGETS Demographics</a:t>
            </a:r>
          </a:p>
        </p:txBody>
      </p:sp>
      <p:sp>
        <p:nvSpPr>
          <p:cNvPr id="2" name="Right Arrow 1">
            <a:extLst>
              <a:ext uri="{FF2B5EF4-FFF2-40B4-BE49-F238E27FC236}">
                <a16:creationId xmlns:a16="http://schemas.microsoft.com/office/drawing/2014/main" id="{167F3521-C280-CB46-947E-6E54E6635909}"/>
              </a:ext>
            </a:extLst>
          </p:cNvPr>
          <p:cNvSpPr/>
          <p:nvPr/>
        </p:nvSpPr>
        <p:spPr>
          <a:xfrm>
            <a:off x="196596" y="37338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9897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EF48AB5-9321-B140-8170-15F7EBD054D4}"/>
              </a:ext>
            </a:extLst>
          </p:cNvPr>
          <p:cNvPicPr>
            <a:picLocks noChangeAspect="1"/>
          </p:cNvPicPr>
          <p:nvPr/>
        </p:nvPicPr>
        <p:blipFill>
          <a:blip r:embed="rId2"/>
          <a:stretch>
            <a:fillRect/>
          </a:stretch>
        </p:blipFill>
        <p:spPr>
          <a:xfrm>
            <a:off x="1905000" y="345182"/>
            <a:ext cx="5148263" cy="6167636"/>
          </a:xfrm>
          <a:prstGeom prst="rect">
            <a:avLst/>
          </a:prstGeom>
        </p:spPr>
      </p:pic>
      <p:sp>
        <p:nvSpPr>
          <p:cNvPr id="4" name="Right Arrow 3">
            <a:extLst>
              <a:ext uri="{FF2B5EF4-FFF2-40B4-BE49-F238E27FC236}">
                <a16:creationId xmlns:a16="http://schemas.microsoft.com/office/drawing/2014/main" id="{3760D7B9-61C2-0E4C-9884-2E6D045B0BEA}"/>
              </a:ext>
            </a:extLst>
          </p:cNvPr>
          <p:cNvSpPr/>
          <p:nvPr/>
        </p:nvSpPr>
        <p:spPr>
          <a:xfrm>
            <a:off x="685800" y="2057400"/>
            <a:ext cx="1645508"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5678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a:xfrm>
            <a:off x="457200" y="914400"/>
            <a:ext cx="8229600" cy="1143000"/>
          </a:xfrm>
        </p:spPr>
        <p:txBody>
          <a:bodyPr/>
          <a:lstStyle/>
          <a:p>
            <a:pPr>
              <a:defRPr/>
            </a:pPr>
            <a:r>
              <a:rPr lang="en-US" sz="4000" dirty="0">
                <a:solidFill>
                  <a:srgbClr val="FFFF00"/>
                </a:solidFill>
                <a:latin typeface="Arial" panose="020B0604020202020204" pitchFamily="34" charset="0"/>
                <a:ea typeface="ＭＳ Ｐゴシック" pitchFamily="34" charset="-128"/>
                <a:cs typeface="Arial" panose="020B0604020202020204" pitchFamily="34" charset="0"/>
              </a:rPr>
              <a:t>Freedom From </a:t>
            </a:r>
            <a:br>
              <a:rPr lang="en-US" sz="4000" dirty="0">
                <a:solidFill>
                  <a:srgbClr val="FFFF00"/>
                </a:solidFill>
                <a:latin typeface="Arial" panose="020B0604020202020204" pitchFamily="34" charset="0"/>
                <a:ea typeface="ＭＳ Ｐゴシック" pitchFamily="34" charset="-128"/>
                <a:cs typeface="Arial" panose="020B0604020202020204" pitchFamily="34" charset="0"/>
              </a:rPr>
            </a:br>
            <a:r>
              <a:rPr lang="en-US" sz="4000" dirty="0">
                <a:solidFill>
                  <a:srgbClr val="FFFF00"/>
                </a:solidFill>
                <a:latin typeface="Arial" panose="020B0604020202020204" pitchFamily="34" charset="0"/>
                <a:ea typeface="ＭＳ Ｐゴシック" pitchFamily="34" charset="-128"/>
                <a:cs typeface="Arial" panose="020B0604020202020204" pitchFamily="34" charset="0"/>
              </a:rPr>
              <a:t>Problem Gambling Workbook</a:t>
            </a:r>
          </a:p>
        </p:txBody>
      </p:sp>
      <p:pic>
        <p:nvPicPr>
          <p:cNvPr id="59395" name="Picture 7"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743200"/>
            <a:ext cx="23288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689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a:t>Available Languages for WB</a:t>
            </a:r>
          </a:p>
        </p:txBody>
      </p:sp>
      <p:graphicFrame>
        <p:nvGraphicFramePr>
          <p:cNvPr id="101409" name="Group 33"/>
          <p:cNvGraphicFramePr>
            <a:graphicFrameLocks noGrp="1"/>
          </p:cNvGraphicFramePr>
          <p:nvPr>
            <p:ph idx="1"/>
          </p:nvPr>
        </p:nvGraphicFramePr>
        <p:xfrm>
          <a:off x="457200" y="1600200"/>
          <a:ext cx="8229600" cy="47244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87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Arabic</a:t>
                      </a:r>
                    </a:p>
                  </a:txBody>
                  <a:tcPr marL="92295" marR="92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Hmong</a:t>
                      </a:r>
                    </a:p>
                  </a:txBody>
                  <a:tcPr marL="92295" marR="92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Russian</a:t>
                      </a:r>
                    </a:p>
                  </a:txBody>
                  <a:tcPr marL="92295" marR="92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Armenian</a:t>
                      </a:r>
                    </a:p>
                  </a:txBody>
                  <a:tcPr marL="92295" marR="92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Japanese</a:t>
                      </a:r>
                    </a:p>
                  </a:txBody>
                  <a:tcPr marL="92295" marR="92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Samoan</a:t>
                      </a:r>
                    </a:p>
                  </a:txBody>
                  <a:tcPr marL="92295" marR="92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Cambodian</a:t>
                      </a:r>
                    </a:p>
                  </a:txBody>
                  <a:tcPr marL="92295" marR="92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Korean</a:t>
                      </a:r>
                    </a:p>
                  </a:txBody>
                  <a:tcPr marL="92295" marR="92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Spanish</a:t>
                      </a:r>
                    </a:p>
                  </a:txBody>
                  <a:tcPr marL="92295" marR="92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Chinese</a:t>
                      </a:r>
                    </a:p>
                  </a:txBody>
                  <a:tcPr marL="92295" marR="92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Laotian</a:t>
                      </a:r>
                    </a:p>
                  </a:txBody>
                  <a:tcPr marL="92295" marR="92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Tagalog</a:t>
                      </a:r>
                    </a:p>
                  </a:txBody>
                  <a:tcPr marL="92295" marR="92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English</a:t>
                      </a:r>
                    </a:p>
                  </a:txBody>
                  <a:tcPr marL="92295" marR="92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Lu Mien</a:t>
                      </a:r>
                    </a:p>
                  </a:txBody>
                  <a:tcPr marL="92295" marR="92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Thai</a:t>
                      </a:r>
                    </a:p>
                  </a:txBody>
                  <a:tcPr marL="92295" marR="92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Farsi</a:t>
                      </a:r>
                    </a:p>
                  </a:txBody>
                  <a:tcPr marL="92295" marR="92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Punjab</a:t>
                      </a:r>
                    </a:p>
                  </a:txBody>
                  <a:tcPr marL="92295" marR="92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3200" b="0" i="0" u="none" strike="noStrike" cap="none" normalizeH="0" baseline="0" dirty="0">
                          <a:ln>
                            <a:noFill/>
                          </a:ln>
                          <a:solidFill>
                            <a:schemeClr val="tx1"/>
                          </a:solidFill>
                          <a:effectLst/>
                          <a:latin typeface="Arial" charset="0"/>
                        </a:rPr>
                        <a:t>Vietnamese</a:t>
                      </a:r>
                    </a:p>
                  </a:txBody>
                  <a:tcPr marL="92295" marR="92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1473" name="Text Box 37"/>
          <p:cNvSpPr txBox="1">
            <a:spLocks noChangeArrowheads="1"/>
          </p:cNvSpPr>
          <p:nvPr/>
        </p:nvSpPr>
        <p:spPr bwMode="auto">
          <a:xfrm>
            <a:off x="1828800" y="2166938"/>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dirty="0">
              <a:latin typeface="Tahoma" panose="020B0604030504040204" pitchFamily="34" charset="0"/>
            </a:endParaRPr>
          </a:p>
        </p:txBody>
      </p:sp>
    </p:spTree>
    <p:extLst>
      <p:ext uri="{BB962C8B-B14F-4D97-AF65-F5344CB8AC3E}">
        <p14:creationId xmlns:p14="http://schemas.microsoft.com/office/powerpoint/2010/main" val="370452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p:txBody>
          <a:bodyPr/>
          <a:lstStyle/>
          <a:p>
            <a:r>
              <a:rPr lang="en-US" altLang="en-US" dirty="0"/>
              <a:t>Treatment Principles</a:t>
            </a:r>
          </a:p>
        </p:txBody>
      </p:sp>
      <p:sp>
        <p:nvSpPr>
          <p:cNvPr id="68611" name="Subtitle 2"/>
          <p:cNvSpPr>
            <a:spLocks noGrp="1"/>
          </p:cNvSpPr>
          <p:nvPr>
            <p:ph type="subTitle" idx="1"/>
          </p:nvPr>
        </p:nvSpPr>
        <p:spPr/>
        <p:txBody>
          <a:bodyPr/>
          <a:lstStyle/>
          <a:p>
            <a:endParaRPr lang="en-US" altLang="en-US" dirty="0"/>
          </a:p>
        </p:txBody>
      </p:sp>
    </p:spTree>
    <p:extLst>
      <p:ext uri="{BB962C8B-B14F-4D97-AF65-F5344CB8AC3E}">
        <p14:creationId xmlns:p14="http://schemas.microsoft.com/office/powerpoint/2010/main" val="69253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a:t>Prevention Ideas</a:t>
            </a:r>
          </a:p>
        </p:txBody>
      </p:sp>
      <p:sp>
        <p:nvSpPr>
          <p:cNvPr id="69635" name="Content Placeholder 2"/>
          <p:cNvSpPr>
            <a:spLocks noGrp="1"/>
          </p:cNvSpPr>
          <p:nvPr>
            <p:ph idx="1"/>
          </p:nvPr>
        </p:nvSpPr>
        <p:spPr/>
        <p:txBody>
          <a:bodyPr/>
          <a:lstStyle/>
          <a:p>
            <a:r>
              <a:rPr lang="en-US" altLang="en-US" dirty="0"/>
              <a:t>Effective early intervention strategies much address the culture of acceptance, in order to reshape social norms and learned behaviors </a:t>
            </a:r>
          </a:p>
          <a:p>
            <a:pPr lvl="1"/>
            <a:r>
              <a:rPr lang="en-US" altLang="en-US" dirty="0"/>
              <a:t>Teaching the odds</a:t>
            </a:r>
          </a:p>
          <a:p>
            <a:pPr lvl="1"/>
            <a:r>
              <a:rPr lang="en-US" altLang="en-US" dirty="0"/>
              <a:t>Building up coping skills</a:t>
            </a:r>
          </a:p>
          <a:p>
            <a:pPr lvl="1"/>
            <a:r>
              <a:rPr lang="en-US" altLang="en-US" dirty="0"/>
              <a:t>Demystifying gambling as a sport</a:t>
            </a:r>
          </a:p>
          <a:p>
            <a:pPr lvl="1"/>
            <a:r>
              <a:rPr lang="en-US" altLang="en-US" dirty="0"/>
              <a:t>Using technology to promote resilience</a:t>
            </a:r>
          </a:p>
        </p:txBody>
      </p:sp>
    </p:spTree>
    <p:extLst>
      <p:ext uri="{BB962C8B-B14F-4D97-AF65-F5344CB8AC3E}">
        <p14:creationId xmlns:p14="http://schemas.microsoft.com/office/powerpoint/2010/main" val="2821667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a:t>Focus on the Family</a:t>
            </a:r>
          </a:p>
        </p:txBody>
      </p:sp>
      <p:sp>
        <p:nvSpPr>
          <p:cNvPr id="75779" name="Content Placeholder 2"/>
          <p:cNvSpPr>
            <a:spLocks noGrp="1"/>
          </p:cNvSpPr>
          <p:nvPr>
            <p:ph idx="1"/>
          </p:nvPr>
        </p:nvSpPr>
        <p:spPr/>
        <p:txBody>
          <a:bodyPr/>
          <a:lstStyle/>
          <a:p>
            <a:r>
              <a:rPr lang="en-US" altLang="en-US" dirty="0"/>
              <a:t>In many Asian traditions, it is natural for family and community members to help one another – by lending money for debt relief, vouching for a loan, etc.</a:t>
            </a:r>
          </a:p>
          <a:p>
            <a:r>
              <a:rPr lang="en-US" altLang="en-US" dirty="0"/>
              <a:t>Asian families may have to get assistance in setting firm boundaries, avoiding codependency, and encouraging gamblers to take responsibility. </a:t>
            </a:r>
          </a:p>
          <a:p>
            <a:endParaRPr lang="en-US" altLang="en-US" dirty="0"/>
          </a:p>
        </p:txBody>
      </p:sp>
    </p:spTree>
    <p:extLst>
      <p:ext uri="{BB962C8B-B14F-4D97-AF65-F5344CB8AC3E}">
        <p14:creationId xmlns:p14="http://schemas.microsoft.com/office/powerpoint/2010/main" val="1492241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dirty="0"/>
              <a:t>What Clinicians Can Do</a:t>
            </a:r>
          </a:p>
        </p:txBody>
      </p:sp>
      <p:sp>
        <p:nvSpPr>
          <p:cNvPr id="73731" name="Rectangle 3"/>
          <p:cNvSpPr>
            <a:spLocks noGrp="1" noChangeArrowheads="1"/>
          </p:cNvSpPr>
          <p:nvPr>
            <p:ph type="body" idx="1"/>
          </p:nvPr>
        </p:nvSpPr>
        <p:spPr/>
        <p:txBody>
          <a:bodyPr/>
          <a:lstStyle/>
          <a:p>
            <a:pPr>
              <a:lnSpc>
                <a:spcPct val="90000"/>
              </a:lnSpc>
            </a:pPr>
            <a:r>
              <a:rPr lang="en-US" altLang="en-US" dirty="0"/>
              <a:t>Proficient in client</a:t>
            </a:r>
            <a:r>
              <a:rPr lang="ja-JP" altLang="en-US"/>
              <a:t>’</a:t>
            </a:r>
            <a:r>
              <a:rPr lang="en-US" altLang="ja-JP" dirty="0"/>
              <a:t>s language/dialect, using interpreter only as last resort</a:t>
            </a:r>
          </a:p>
          <a:p>
            <a:pPr>
              <a:lnSpc>
                <a:spcPct val="90000"/>
              </a:lnSpc>
            </a:pPr>
            <a:r>
              <a:rPr lang="en-US" altLang="en-US" dirty="0"/>
              <a:t>Avoid extensive questioning, assessment &amp; evaluation; clarify and explain all procedures</a:t>
            </a:r>
          </a:p>
          <a:p>
            <a:pPr>
              <a:lnSpc>
                <a:spcPct val="90000"/>
              </a:lnSpc>
            </a:pPr>
            <a:r>
              <a:rPr lang="en-US" altLang="en-US" dirty="0"/>
              <a:t>Help client develop measurable and tangible short-term treatment goals</a:t>
            </a:r>
          </a:p>
          <a:p>
            <a:pPr>
              <a:lnSpc>
                <a:spcPct val="90000"/>
              </a:lnSpc>
            </a:pPr>
            <a:r>
              <a:rPr lang="en-US" altLang="en-US" dirty="0"/>
              <a:t>Receptive to Somatic Approach &amp; Pharmacological Treatment</a:t>
            </a:r>
          </a:p>
        </p:txBody>
      </p:sp>
    </p:spTree>
    <p:extLst>
      <p:ext uri="{BB962C8B-B14F-4D97-AF65-F5344CB8AC3E}">
        <p14:creationId xmlns:p14="http://schemas.microsoft.com/office/powerpoint/2010/main" val="205992796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t>Thoughts on GA</a:t>
            </a:r>
          </a:p>
        </p:txBody>
      </p:sp>
      <p:sp>
        <p:nvSpPr>
          <p:cNvPr id="77827" name="Content Placeholder 2"/>
          <p:cNvSpPr>
            <a:spLocks noGrp="1"/>
          </p:cNvSpPr>
          <p:nvPr>
            <p:ph idx="1"/>
          </p:nvPr>
        </p:nvSpPr>
        <p:spPr/>
        <p:txBody>
          <a:bodyPr/>
          <a:lstStyle/>
          <a:p>
            <a:r>
              <a:rPr lang="en-US" altLang="en-US" dirty="0"/>
              <a:t>Gamblers Anonymous – </a:t>
            </a:r>
          </a:p>
          <a:p>
            <a:pPr lvl="1"/>
            <a:r>
              <a:rPr lang="en-US" altLang="en-US" dirty="0"/>
              <a:t>AAPI-specific groups?</a:t>
            </a:r>
          </a:p>
          <a:p>
            <a:pPr lvl="1"/>
            <a:r>
              <a:rPr lang="en-US" altLang="en-US" dirty="0"/>
              <a:t>In-language GA meetings?</a:t>
            </a:r>
          </a:p>
          <a:p>
            <a:pPr lvl="2"/>
            <a:r>
              <a:rPr lang="en-US" altLang="en-US" dirty="0"/>
              <a:t>In-person vs. Zoom</a:t>
            </a:r>
          </a:p>
          <a:p>
            <a:pPr lvl="1"/>
            <a:r>
              <a:rPr lang="en-US" altLang="en-US" dirty="0"/>
              <a:t>How can participation occur with a cultural lens?</a:t>
            </a:r>
          </a:p>
          <a:p>
            <a:pPr lvl="1"/>
            <a:r>
              <a:rPr lang="en-US" altLang="en-US" dirty="0"/>
              <a:t>One-on-one fellowship / sponsor</a:t>
            </a:r>
          </a:p>
          <a:p>
            <a:pPr lvl="1"/>
            <a:endParaRPr lang="en-US" altLang="en-US" dirty="0"/>
          </a:p>
          <a:p>
            <a:pPr lvl="1"/>
            <a:endParaRPr lang="en-US" altLang="en-US" dirty="0"/>
          </a:p>
        </p:txBody>
      </p:sp>
    </p:spTree>
    <p:extLst>
      <p:ext uri="{BB962C8B-B14F-4D97-AF65-F5344CB8AC3E}">
        <p14:creationId xmlns:p14="http://schemas.microsoft.com/office/powerpoint/2010/main" val="65442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421F-39C9-AA4C-B2B0-E6C1A830D164}"/>
              </a:ext>
            </a:extLst>
          </p:cNvPr>
          <p:cNvSpPr>
            <a:spLocks noGrp="1"/>
          </p:cNvSpPr>
          <p:nvPr>
            <p:ph type="title"/>
          </p:nvPr>
        </p:nvSpPr>
        <p:spPr/>
        <p:txBody>
          <a:bodyPr/>
          <a:lstStyle/>
          <a:p>
            <a:r>
              <a:rPr lang="en-US" dirty="0"/>
              <a:t>Mary and John:  </a:t>
            </a:r>
            <a:br>
              <a:rPr lang="en-US" dirty="0"/>
            </a:br>
            <a:r>
              <a:rPr lang="en-US" dirty="0"/>
              <a:t>Trouble With Father</a:t>
            </a:r>
          </a:p>
        </p:txBody>
      </p:sp>
      <p:sp>
        <p:nvSpPr>
          <p:cNvPr id="3" name="Content Placeholder 2">
            <a:extLst>
              <a:ext uri="{FF2B5EF4-FFF2-40B4-BE49-F238E27FC236}">
                <a16:creationId xmlns:a16="http://schemas.microsoft.com/office/drawing/2014/main" id="{219E82EE-1EFD-014D-B193-7C1486D49929}"/>
              </a:ext>
            </a:extLst>
          </p:cNvPr>
          <p:cNvSpPr>
            <a:spLocks noGrp="1"/>
          </p:cNvSpPr>
          <p:nvPr>
            <p:ph idx="1"/>
          </p:nvPr>
        </p:nvSpPr>
        <p:spPr/>
        <p:txBody>
          <a:bodyPr/>
          <a:lstStyle/>
          <a:p>
            <a:r>
              <a:rPr lang="en-US" dirty="0"/>
              <a:t>Main areas of inquiry:</a:t>
            </a:r>
          </a:p>
          <a:p>
            <a:pPr lvl="1"/>
            <a:r>
              <a:rPr lang="en-US" dirty="0"/>
              <a:t>How do we get help for our father?</a:t>
            </a:r>
          </a:p>
          <a:p>
            <a:pPr lvl="1"/>
            <a:r>
              <a:rPr lang="en-US" dirty="0"/>
              <a:t>How do we protect family’s assets?</a:t>
            </a:r>
          </a:p>
          <a:p>
            <a:pPr lvl="1"/>
            <a:r>
              <a:rPr lang="en-US" dirty="0"/>
              <a:t>How do we support our mother?</a:t>
            </a:r>
          </a:p>
          <a:p>
            <a:pPr lvl="1"/>
            <a:r>
              <a:rPr lang="en-US" dirty="0"/>
              <a:t>What are we supposed to do to help make this situation better?</a:t>
            </a:r>
          </a:p>
          <a:p>
            <a:pPr lvl="1"/>
            <a:r>
              <a:rPr lang="en-US" dirty="0"/>
              <a:t>Do we give money when asked?</a:t>
            </a:r>
          </a:p>
        </p:txBody>
      </p:sp>
    </p:spTree>
    <p:extLst>
      <p:ext uri="{BB962C8B-B14F-4D97-AF65-F5344CB8AC3E}">
        <p14:creationId xmlns:p14="http://schemas.microsoft.com/office/powerpoint/2010/main" val="2598451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dirty="0"/>
              <a:t>Eastern Treatment Options</a:t>
            </a:r>
          </a:p>
        </p:txBody>
      </p:sp>
      <p:sp>
        <p:nvSpPr>
          <p:cNvPr id="79875" name="Content Placeholder 2"/>
          <p:cNvSpPr>
            <a:spLocks noGrp="1"/>
          </p:cNvSpPr>
          <p:nvPr>
            <p:ph idx="1"/>
          </p:nvPr>
        </p:nvSpPr>
        <p:spPr/>
        <p:txBody>
          <a:bodyPr/>
          <a:lstStyle/>
          <a:p>
            <a:r>
              <a:rPr lang="en-US" altLang="en-US" dirty="0"/>
              <a:t>Acupuncture</a:t>
            </a:r>
          </a:p>
          <a:p>
            <a:pPr lvl="1"/>
            <a:r>
              <a:rPr lang="en-US" altLang="en-US" dirty="0"/>
              <a:t>Used to be part of residential treatment programs</a:t>
            </a:r>
          </a:p>
          <a:p>
            <a:pPr lvl="1"/>
            <a:r>
              <a:rPr lang="en-US" altLang="en-US" dirty="0"/>
              <a:t>No clear data</a:t>
            </a:r>
          </a:p>
          <a:p>
            <a:r>
              <a:rPr lang="en-US" altLang="en-US" dirty="0"/>
              <a:t>Eastern philosophies of balance, restoration </a:t>
            </a:r>
          </a:p>
          <a:p>
            <a:pPr lvl="1"/>
            <a:r>
              <a:rPr lang="en-US" altLang="en-US" dirty="0"/>
              <a:t>Flushing out negative energy</a:t>
            </a:r>
          </a:p>
          <a:p>
            <a:pPr lvl="1"/>
            <a:endParaRPr lang="en-US" altLang="en-US" dirty="0"/>
          </a:p>
          <a:p>
            <a:pPr lvl="1"/>
            <a:endParaRPr lang="en-US" altLang="en-US" dirty="0"/>
          </a:p>
        </p:txBody>
      </p:sp>
    </p:spTree>
    <p:extLst>
      <p:ext uri="{BB962C8B-B14F-4D97-AF65-F5344CB8AC3E}">
        <p14:creationId xmlns:p14="http://schemas.microsoft.com/office/powerpoint/2010/main" val="2443680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9D7E0E-6E23-3DE6-1F92-CD41BA8CBD24}"/>
              </a:ext>
            </a:extLst>
          </p:cNvPr>
          <p:cNvSpPr>
            <a:spLocks noGrp="1"/>
          </p:cNvSpPr>
          <p:nvPr>
            <p:ph type="title"/>
          </p:nvPr>
        </p:nvSpPr>
        <p:spPr/>
        <p:txBody>
          <a:bodyPr/>
          <a:lstStyle/>
          <a:p>
            <a:r>
              <a:rPr lang="en-US" sz="3600" dirty="0"/>
              <a:t>Fables of Fortune Mural</a:t>
            </a:r>
            <a:br>
              <a:rPr lang="en-US" sz="3600" dirty="0"/>
            </a:br>
            <a:r>
              <a:rPr lang="en-US" sz="3600" dirty="0"/>
              <a:t>Eric Okdeh</a:t>
            </a:r>
          </a:p>
        </p:txBody>
      </p:sp>
      <p:sp>
        <p:nvSpPr>
          <p:cNvPr id="4" name="Content Placeholder 3">
            <a:extLst>
              <a:ext uri="{FF2B5EF4-FFF2-40B4-BE49-F238E27FC236}">
                <a16:creationId xmlns:a16="http://schemas.microsoft.com/office/drawing/2014/main" id="{9F0651B7-DD66-E4A2-316D-A57B1405A817}"/>
              </a:ext>
            </a:extLst>
          </p:cNvPr>
          <p:cNvSpPr>
            <a:spLocks noGrp="1"/>
          </p:cNvSpPr>
          <p:nvPr>
            <p:ph idx="1"/>
          </p:nvPr>
        </p:nvSpPr>
        <p:spPr/>
        <p:txBody>
          <a:bodyPr/>
          <a:lstStyle/>
          <a:p>
            <a:r>
              <a:rPr lang="en-US" sz="2400" i="1" dirty="0"/>
              <a:t>Fables of Fortune</a:t>
            </a:r>
            <a:r>
              <a:rPr lang="en-US" sz="2400" dirty="0"/>
              <a:t> is about problem gambling, particularly within Asian immigrant communities. </a:t>
            </a:r>
          </a:p>
          <a:p>
            <a:r>
              <a:rPr lang="en-US" sz="2400" dirty="0"/>
              <a:t>The mural shows stories of real people, the cultural aspects of luck and gambling, the challenges problem gamblers face, and the arrival of local casinos and gambling practices that target immigrant communities. </a:t>
            </a:r>
          </a:p>
          <a:p>
            <a:r>
              <a:rPr lang="en-US" sz="2400" dirty="0"/>
              <a:t>The mural shows a path to recognition of gambling addiction, and the decision to overcome problem gambling. It is a message of hope, recovery, and restored relationships.</a:t>
            </a:r>
          </a:p>
          <a:p>
            <a:endParaRPr lang="en-US" sz="2000" dirty="0"/>
          </a:p>
        </p:txBody>
      </p:sp>
    </p:spTree>
    <p:extLst>
      <p:ext uri="{BB962C8B-B14F-4D97-AF65-F5344CB8AC3E}">
        <p14:creationId xmlns:p14="http://schemas.microsoft.com/office/powerpoint/2010/main" val="4174930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76993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itle 6"/>
          <p:cNvSpPr>
            <a:spLocks noGrp="1"/>
          </p:cNvSpPr>
          <p:nvPr>
            <p:ph type="title"/>
          </p:nvPr>
        </p:nvSpPr>
        <p:spPr/>
        <p:txBody>
          <a:bodyPr/>
          <a:lstStyle/>
          <a:p>
            <a:r>
              <a:rPr lang="en-US" altLang="en-US" dirty="0"/>
              <a:t>Fables of Fortune </a:t>
            </a:r>
            <a:br>
              <a:rPr lang="en-US" altLang="en-US" dirty="0"/>
            </a:br>
            <a:r>
              <a:rPr lang="en-US" altLang="en-US" dirty="0"/>
              <a:t>(South Philly)</a:t>
            </a:r>
          </a:p>
        </p:txBody>
      </p:sp>
    </p:spTree>
    <p:extLst>
      <p:ext uri="{BB962C8B-B14F-4D97-AF65-F5344CB8AC3E}">
        <p14:creationId xmlns:p14="http://schemas.microsoft.com/office/powerpoint/2010/main" val="2032474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2"/>
          <p:cNvSpPr>
            <a:spLocks noGrp="1"/>
          </p:cNvSpPr>
          <p:nvPr>
            <p:ph type="title"/>
          </p:nvPr>
        </p:nvSpPr>
        <p:spPr/>
        <p:txBody>
          <a:bodyPr/>
          <a:lstStyle/>
          <a:p>
            <a:r>
              <a:rPr lang="en-US" altLang="en-US" dirty="0">
                <a:ea typeface="MS PGothic" charset="-128"/>
              </a:rPr>
              <a:t>Innovative Ideas</a:t>
            </a:r>
          </a:p>
        </p:txBody>
      </p:sp>
      <p:sp>
        <p:nvSpPr>
          <p:cNvPr id="81923" name="Content Placeholder 3"/>
          <p:cNvSpPr>
            <a:spLocks noGrp="1"/>
          </p:cNvSpPr>
          <p:nvPr>
            <p:ph idx="1"/>
          </p:nvPr>
        </p:nvSpPr>
        <p:spPr/>
        <p:txBody>
          <a:bodyPr/>
          <a:lstStyle/>
          <a:p>
            <a:r>
              <a:rPr lang="en-US" altLang="en-US" sz="2800" dirty="0">
                <a:ea typeface="MS PGothic" charset="-128"/>
              </a:rPr>
              <a:t>Partner with casino buses / tour junkets</a:t>
            </a:r>
          </a:p>
          <a:p>
            <a:r>
              <a:rPr lang="en-US" altLang="en-US" sz="2800" dirty="0">
                <a:ea typeface="MS PGothic" charset="-128"/>
              </a:rPr>
              <a:t>Create more online tools / apps for APIs</a:t>
            </a:r>
          </a:p>
          <a:p>
            <a:r>
              <a:rPr lang="en-US" altLang="en-US" sz="2800" dirty="0">
                <a:ea typeface="MS PGothic" charset="-128"/>
              </a:rPr>
              <a:t>Tie-in with API dining establishments</a:t>
            </a:r>
          </a:p>
          <a:p>
            <a:r>
              <a:rPr lang="en-US" altLang="en-US" sz="2800" dirty="0">
                <a:ea typeface="MS PGothic" charset="-128"/>
              </a:rPr>
              <a:t>Partnerships with churches</a:t>
            </a:r>
          </a:p>
          <a:p>
            <a:r>
              <a:rPr lang="en-US" altLang="en-US" sz="2800" dirty="0">
                <a:ea typeface="MS PGothic" charset="-128"/>
              </a:rPr>
              <a:t>Establish community “warning networks”</a:t>
            </a:r>
          </a:p>
          <a:p>
            <a:r>
              <a:rPr lang="en-US" altLang="en-US" sz="2800" dirty="0">
                <a:ea typeface="MS PGothic" charset="-128"/>
              </a:rPr>
              <a:t>Tell more stories through media / change the conversation</a:t>
            </a:r>
          </a:p>
          <a:p>
            <a:r>
              <a:rPr lang="en-US" altLang="en-US" sz="2800" dirty="0">
                <a:ea typeface="MS PGothic" charset="-128"/>
              </a:rPr>
              <a:t>Tie in with other services agencies</a:t>
            </a:r>
          </a:p>
        </p:txBody>
      </p:sp>
    </p:spTree>
    <p:extLst>
      <p:ext uri="{BB962C8B-B14F-4D97-AF65-F5344CB8AC3E}">
        <p14:creationId xmlns:p14="http://schemas.microsoft.com/office/powerpoint/2010/main" val="1456853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seme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0025"/>
            <a:ext cx="3505200" cy="211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19" name="Rectangle 3"/>
          <p:cNvSpPr>
            <a:spLocks noChangeArrowheads="1"/>
          </p:cNvSpPr>
          <p:nvPr/>
        </p:nvSpPr>
        <p:spPr bwMode="auto">
          <a:xfrm>
            <a:off x="914400" y="2743200"/>
            <a:ext cx="72390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3600" b="1" u="sng" dirty="0">
                <a:solidFill>
                  <a:schemeClr val="tx2"/>
                </a:solidFill>
                <a:latin typeface="Arial Unicode MS" charset="0"/>
              </a:rPr>
              <a:t>Contact Information</a:t>
            </a:r>
          </a:p>
          <a:p>
            <a:pPr algn="ctr"/>
            <a:r>
              <a:rPr lang="en-US" sz="3600" dirty="0">
                <a:solidFill>
                  <a:schemeClr val="tx2"/>
                </a:solidFill>
                <a:latin typeface="Arial Unicode MS" charset="0"/>
              </a:rPr>
              <a:t>Timothy Fong MD </a:t>
            </a:r>
          </a:p>
          <a:p>
            <a:pPr algn="ctr"/>
            <a:r>
              <a:rPr lang="en-US" sz="3600" dirty="0">
                <a:solidFill>
                  <a:schemeClr val="tx2"/>
                </a:solidFill>
                <a:latin typeface="Arial Unicode MS" charset="0"/>
              </a:rPr>
              <a:t>UCLA Gambling Studies Program</a:t>
            </a:r>
          </a:p>
          <a:p>
            <a:pPr algn="ctr"/>
            <a:r>
              <a:rPr lang="en-US" sz="3600" dirty="0">
                <a:solidFill>
                  <a:schemeClr val="tx2"/>
                </a:solidFill>
                <a:latin typeface="Arial Unicode MS" charset="0"/>
              </a:rPr>
              <a:t>310-488-3916 (UCLA Cell)</a:t>
            </a:r>
          </a:p>
          <a:p>
            <a:pPr algn="ctr"/>
            <a:r>
              <a:rPr lang="en-US" sz="3600" u="sng" dirty="0">
                <a:solidFill>
                  <a:schemeClr val="tx2"/>
                </a:solidFill>
                <a:latin typeface="Arial Unicode MS" charset="0"/>
                <a:hlinkClick r:id="rId4"/>
              </a:rPr>
              <a:t>tfong@mednet.ucla.edu</a:t>
            </a:r>
            <a:br>
              <a:rPr lang="en-US" sz="3600" u="sng">
                <a:solidFill>
                  <a:schemeClr val="tx2"/>
                </a:solidFill>
                <a:latin typeface="Arial Unicode MS" charset="0"/>
              </a:rPr>
            </a:br>
            <a:r>
              <a:rPr lang="en-US" sz="3600" u="sng" err="1">
                <a:solidFill>
                  <a:schemeClr val="tx2"/>
                </a:solidFill>
                <a:latin typeface="Arial Unicode MS" charset="0"/>
              </a:rPr>
              <a:t>uclagamblingprogram.org</a:t>
            </a:r>
            <a:endParaRPr lang="en-US" sz="3600" u="sng">
              <a:solidFill>
                <a:schemeClr val="tx2"/>
              </a:solidFill>
              <a:latin typeface="Arial Unicode MS" charset="0"/>
            </a:endParaRPr>
          </a:p>
        </p:txBody>
      </p:sp>
      <p:pic>
        <p:nvPicPr>
          <p:cNvPr id="86020" name="Picture 10" descr="UGS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57200"/>
            <a:ext cx="442595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r>
              <a:rPr lang="en-US" altLang="en-US" dirty="0"/>
              <a:t>Asians and Gambling</a:t>
            </a:r>
          </a:p>
        </p:txBody>
      </p:sp>
      <p:sp>
        <p:nvSpPr>
          <p:cNvPr id="11267" name="Subtitle 2"/>
          <p:cNvSpPr>
            <a:spLocks noGrp="1"/>
          </p:cNvSpPr>
          <p:nvPr>
            <p:ph type="subTitle" idx="1"/>
          </p:nvPr>
        </p:nvSpPr>
        <p:spPr/>
        <p:txBody>
          <a:bodyPr/>
          <a:lstStyle/>
          <a:p>
            <a:endParaRPr lang="en-US" altLang="en-US" dirty="0"/>
          </a:p>
        </p:txBody>
      </p:sp>
    </p:spTree>
    <p:extLst>
      <p:ext uri="{BB962C8B-B14F-4D97-AF65-F5344CB8AC3E}">
        <p14:creationId xmlns:p14="http://schemas.microsoft.com/office/powerpoint/2010/main" val="38224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Asian Pacific Islander</a:t>
            </a:r>
          </a:p>
        </p:txBody>
      </p:sp>
      <p:sp>
        <p:nvSpPr>
          <p:cNvPr id="3" name="Content Placeholder 2"/>
          <p:cNvSpPr>
            <a:spLocks noGrp="1"/>
          </p:cNvSpPr>
          <p:nvPr>
            <p:ph idx="1"/>
          </p:nvPr>
        </p:nvSpPr>
        <p:spPr/>
        <p:txBody>
          <a:bodyPr/>
          <a:lstStyle/>
          <a:p>
            <a:pPr>
              <a:defRPr/>
            </a:pPr>
            <a:endParaRPr lang="en-US" dirty="0">
              <a:solidFill>
                <a:srgbClr val="FFFF00"/>
              </a:solidFill>
              <a:ea typeface="ＭＳ Ｐゴシック" pitchFamily="-109" charset="-128"/>
            </a:endParaRPr>
          </a:p>
          <a:p>
            <a:pPr>
              <a:defRPr/>
            </a:pPr>
            <a:r>
              <a:rPr lang="en-US" dirty="0">
                <a:solidFill>
                  <a:srgbClr val="FFFF00"/>
                </a:solidFill>
                <a:ea typeface="ＭＳ Ｐゴシック" pitchFamily="-109" charset="-128"/>
              </a:rPr>
              <a:t>A person with origins in any of the original peoples of the Far East, Southeast Asia, South Asia or the Pacific Island</a:t>
            </a:r>
          </a:p>
          <a:p>
            <a:pPr>
              <a:defRPr/>
            </a:pPr>
            <a:endParaRPr lang="en-US" dirty="0">
              <a:solidFill>
                <a:srgbClr val="FFFF00"/>
              </a:solidFill>
              <a:ea typeface="ＭＳ Ｐゴシック" pitchFamily="-109" charset="-128"/>
            </a:endParaRPr>
          </a:p>
          <a:p>
            <a:pPr marL="0" indent="0">
              <a:buFontTx/>
              <a:buNone/>
              <a:defRPr/>
            </a:pPr>
            <a:endParaRPr lang="en-US" dirty="0">
              <a:solidFill>
                <a:srgbClr val="FFFF00"/>
              </a:solidFill>
              <a:ea typeface="ＭＳ Ｐゴシック" pitchFamily="-109" charset="-128"/>
            </a:endParaRPr>
          </a:p>
        </p:txBody>
      </p:sp>
    </p:spTree>
    <p:extLst>
      <p:ext uri="{BB962C8B-B14F-4D97-AF65-F5344CB8AC3E}">
        <p14:creationId xmlns:p14="http://schemas.microsoft.com/office/powerpoint/2010/main" val="364271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81000"/>
            <a:ext cx="7772400" cy="1143000"/>
          </a:xfrm>
        </p:spPr>
        <p:txBody>
          <a:bodyPr/>
          <a:lstStyle/>
          <a:p>
            <a:r>
              <a:rPr lang="en-US" altLang="en-US" dirty="0"/>
              <a:t>Asian American</a:t>
            </a:r>
          </a:p>
        </p:txBody>
      </p:sp>
      <p:sp>
        <p:nvSpPr>
          <p:cNvPr id="225282" name="Content Placeholder 2"/>
          <p:cNvSpPr>
            <a:spLocks noGrp="1"/>
          </p:cNvSpPr>
          <p:nvPr>
            <p:ph idx="1"/>
          </p:nvPr>
        </p:nvSpPr>
        <p:spPr>
          <a:xfrm>
            <a:off x="685800" y="1600200"/>
            <a:ext cx="7772400" cy="4114800"/>
          </a:xfrm>
        </p:spPr>
        <p:txBody>
          <a:bodyPr/>
          <a:lstStyle/>
          <a:p>
            <a:pPr>
              <a:defRPr/>
            </a:pPr>
            <a:r>
              <a:rPr lang="en-US" altLang="en-US" dirty="0"/>
              <a:t>Asian American Pacific Islander</a:t>
            </a:r>
          </a:p>
          <a:p>
            <a:pPr>
              <a:defRPr/>
            </a:pPr>
            <a:r>
              <a:rPr lang="en-US" altLang="en-US" dirty="0"/>
              <a:t>Asian American</a:t>
            </a:r>
          </a:p>
          <a:p>
            <a:pPr>
              <a:defRPr/>
            </a:pPr>
            <a:r>
              <a:rPr lang="en-US" altLang="en-US" dirty="0"/>
              <a:t>Asian Pacific American</a:t>
            </a:r>
          </a:p>
          <a:p>
            <a:pPr>
              <a:defRPr/>
            </a:pPr>
            <a:r>
              <a:rPr lang="en-US" altLang="en-US" dirty="0"/>
              <a:t>Asian or Pacific Islander</a:t>
            </a:r>
          </a:p>
          <a:p>
            <a:pPr>
              <a:defRPr/>
            </a:pPr>
            <a:r>
              <a:rPr lang="en-US" altLang="en-US" dirty="0"/>
              <a:t>APIDA (Asian Pacific Islander Desi American)</a:t>
            </a:r>
          </a:p>
          <a:p>
            <a:pPr lvl="1">
              <a:defRPr/>
            </a:pPr>
            <a:r>
              <a:rPr lang="en-US" altLang="en-US" dirty="0"/>
              <a:t>~5% US Population</a:t>
            </a:r>
          </a:p>
          <a:p>
            <a:pPr lvl="1">
              <a:defRPr/>
            </a:pPr>
            <a:r>
              <a:rPr lang="en-US" altLang="en-US" dirty="0"/>
              <a:t>~13% California</a:t>
            </a:r>
          </a:p>
        </p:txBody>
      </p:sp>
    </p:spTree>
    <p:extLst>
      <p:ext uri="{BB962C8B-B14F-4D97-AF65-F5344CB8AC3E}">
        <p14:creationId xmlns:p14="http://schemas.microsoft.com/office/powerpoint/2010/main" val="156966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idx="4294967295"/>
          </p:nvPr>
        </p:nvSpPr>
        <p:spPr>
          <a:xfrm>
            <a:off x="685800" y="3048000"/>
            <a:ext cx="7772400" cy="1470025"/>
          </a:xfrm>
        </p:spPr>
        <p:txBody>
          <a:bodyPr/>
          <a:lstStyle/>
          <a:p>
            <a:r>
              <a:rPr lang="en-US" altLang="en-US" dirty="0">
                <a:ea typeface="MS PGothic" charset="-128"/>
              </a:rPr>
              <a:t>One Chinese proverb demonstrates the culture’s acceptance of gambling, at the same time signaling a warning to those who overindulge: </a:t>
            </a:r>
            <a:br>
              <a:rPr lang="en-US" altLang="en-US" dirty="0">
                <a:ea typeface="MS PGothic" charset="-128"/>
              </a:rPr>
            </a:br>
            <a:r>
              <a:rPr lang="en-US" altLang="en-US" dirty="0">
                <a:ea typeface="MS PGothic" charset="-128"/>
              </a:rPr>
              <a:t>“A little gambling is soothing and relaxing; heavy gambling could affect your mental health”. </a:t>
            </a:r>
            <a:br>
              <a:rPr lang="en-US" altLang="en-US" dirty="0">
                <a:ea typeface="MS PGothic" charset="-128"/>
              </a:rPr>
            </a:br>
            <a:endParaRPr lang="en-US" altLang="en-US" dirty="0">
              <a:ea typeface="MS PGothic" charset="-128"/>
            </a:endParaRPr>
          </a:p>
        </p:txBody>
      </p:sp>
    </p:spTree>
    <p:extLst>
      <p:ext uri="{BB962C8B-B14F-4D97-AF65-F5344CB8AC3E}">
        <p14:creationId xmlns:p14="http://schemas.microsoft.com/office/powerpoint/2010/main" val="1024767075"/>
      </p:ext>
    </p:extLst>
  </p:cSld>
  <p:clrMapOvr>
    <a:masterClrMapping/>
  </p:clrMapOvr>
</p:sld>
</file>

<file path=ppt/theme/theme1.xml><?xml version="1.0" encoding="utf-8"?>
<a:theme xmlns:a="http://schemas.openxmlformats.org/drawingml/2006/main" name="Gambling and Health OPG Summit 2015">
  <a:themeElements>
    <a:clrScheme name="">
      <a:dk1>
        <a:srgbClr val="808080"/>
      </a:dk1>
      <a:lt1>
        <a:srgbClr val="FFFF00"/>
      </a:lt1>
      <a:dk2>
        <a:srgbClr val="000066"/>
      </a:dk2>
      <a:lt2>
        <a:srgbClr val="FFFF00"/>
      </a:lt2>
      <a:accent1>
        <a:srgbClr val="00CC99"/>
      </a:accent1>
      <a:accent2>
        <a:srgbClr val="3333CC"/>
      </a:accent2>
      <a:accent3>
        <a:srgbClr val="AAAAB8"/>
      </a:accent3>
      <a:accent4>
        <a:srgbClr val="DADA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Gambling and Health OPG Summit 2015</Template>
  <TotalTime>8397</TotalTime>
  <Words>1822</Words>
  <Application>Microsoft Office PowerPoint</Application>
  <PresentationFormat>On-screen Show (4:3)</PresentationFormat>
  <Paragraphs>282</Paragraphs>
  <Slides>54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Arial Unicode MS</vt:lpstr>
      <vt:lpstr>Tahoma</vt:lpstr>
      <vt:lpstr>Times New Roman</vt:lpstr>
      <vt:lpstr>Gambling and Health OPG Summit 2015</vt:lpstr>
      <vt:lpstr>The True Impact of Gambling on AAPI Individuals, Families, and Communities</vt:lpstr>
      <vt:lpstr>Financial Disclosures</vt:lpstr>
      <vt:lpstr>Objectives</vt:lpstr>
      <vt:lpstr>Mary and John:   Trouble With Father</vt:lpstr>
      <vt:lpstr>Mary and John:   Trouble With Father</vt:lpstr>
      <vt:lpstr>Asians and Gambling</vt:lpstr>
      <vt:lpstr>Asian Pacific Islander</vt:lpstr>
      <vt:lpstr>Asian American</vt:lpstr>
      <vt:lpstr>One Chinese proverb demonstrates the culture’s acceptance of gambling, at the same time signaling a warning to those who overindulge:  “A little gambling is soothing and relaxing; heavy gambling could affect your mental health”.  </vt:lpstr>
      <vt:lpstr> Cultural factors that  promote gambling </vt:lpstr>
      <vt:lpstr> Cultural factors that  promote gambling </vt:lpstr>
      <vt:lpstr>Immigration</vt:lpstr>
      <vt:lpstr>What about the  gambling industry?</vt:lpstr>
      <vt:lpstr>PowerPoint Presentation</vt:lpstr>
      <vt:lpstr>Nancy Petry Study 2002</vt:lpstr>
      <vt:lpstr>2005-2021 Asians and Gambling</vt:lpstr>
      <vt:lpstr>2010-2020</vt:lpstr>
      <vt:lpstr>2023 Issues</vt:lpstr>
      <vt:lpstr>California Prevalence Study (2006)</vt:lpstr>
      <vt:lpstr>Prevalence of Asian Gambling in Casinos</vt:lpstr>
      <vt:lpstr>Results</vt:lpstr>
      <vt:lpstr>Results</vt:lpstr>
      <vt:lpstr> PG Alliance San Jose Community Survey 2011  </vt:lpstr>
      <vt:lpstr>Results</vt:lpstr>
      <vt:lpstr> Help Seeking Behaviors &amp; Barriers  (PG Alliance San Jose Community Survey 2011) </vt:lpstr>
      <vt:lpstr>Community Awareness</vt:lpstr>
      <vt:lpstr>King SM, Wasberg SMH, Wollmuth AK. Gambling problems, risk factors, community knowledge, and impact in a US Lao immigrant and refugee community sample. Public Health. 2020 Jul;184:17-2</vt:lpstr>
      <vt:lpstr>(King 2020)</vt:lpstr>
      <vt:lpstr>Talking about Casino Gambling: Community Voices From Boston Chinatown  </vt:lpstr>
      <vt:lpstr>Exec Summary</vt:lpstr>
      <vt:lpstr>AAPIs and Treatment</vt:lpstr>
      <vt:lpstr>Barriers to Overcome</vt:lpstr>
      <vt:lpstr>Barriers to Overcome</vt:lpstr>
      <vt:lpstr>Cultural Issues in Treatment</vt:lpstr>
      <vt:lpstr>Cultural Issues in Treatment</vt:lpstr>
      <vt:lpstr>What is the Antidote to Stigma?</vt:lpstr>
      <vt:lpstr>Education and Empathy</vt:lpstr>
      <vt:lpstr>Best Practices To  Reduce Stigma</vt:lpstr>
      <vt:lpstr>California Gambling Education and Treatment Services (CALGETS)  problemgambling.ca.gov </vt:lpstr>
      <vt:lpstr>Treatment Options</vt:lpstr>
      <vt:lpstr>CALGETS Demographics</vt:lpstr>
      <vt:lpstr>PowerPoint Presentation</vt:lpstr>
      <vt:lpstr>Freedom From  Problem Gambling Workbook</vt:lpstr>
      <vt:lpstr>Available Languages for WB</vt:lpstr>
      <vt:lpstr>Treatment Principles</vt:lpstr>
      <vt:lpstr>Prevention Ideas</vt:lpstr>
      <vt:lpstr>Focus on the Family</vt:lpstr>
      <vt:lpstr>What Clinicians Can Do</vt:lpstr>
      <vt:lpstr>Thoughts on GA</vt:lpstr>
      <vt:lpstr>Eastern Treatment Options</vt:lpstr>
      <vt:lpstr>Fables of Fortune Mural Eric Okdeh</vt:lpstr>
      <vt:lpstr>Fables of Fortune  (South Philly)</vt:lpstr>
      <vt:lpstr>Innovative Ideas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Gambling Disorder and Physical Health</dc:title>
  <dc:creator>Tim W. Fong  M.D.</dc:creator>
  <cp:lastModifiedBy>Kathy Bishop</cp:lastModifiedBy>
  <cp:revision>54</cp:revision>
  <dcterms:created xsi:type="dcterms:W3CDTF">2015-04-10T16:49:13Z</dcterms:created>
  <dcterms:modified xsi:type="dcterms:W3CDTF">2023-09-21T00:06:52Z</dcterms:modified>
</cp:coreProperties>
</file>